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56"/>
  </p:notesMasterIdLst>
  <p:sldIdLst>
    <p:sldId id="257" r:id="rId3"/>
    <p:sldId id="515" r:id="rId4"/>
    <p:sldId id="693" r:id="rId5"/>
    <p:sldId id="338" r:id="rId6"/>
    <p:sldId id="516" r:id="rId7"/>
    <p:sldId id="517" r:id="rId8"/>
    <p:sldId id="518" r:id="rId9"/>
    <p:sldId id="520" r:id="rId10"/>
    <p:sldId id="519" r:id="rId11"/>
    <p:sldId id="521" r:id="rId12"/>
    <p:sldId id="522" r:id="rId13"/>
    <p:sldId id="690" r:id="rId14"/>
    <p:sldId id="678" r:id="rId15"/>
    <p:sldId id="664" r:id="rId16"/>
    <p:sldId id="655" r:id="rId17"/>
    <p:sldId id="662" r:id="rId18"/>
    <p:sldId id="656" r:id="rId19"/>
    <p:sldId id="654" r:id="rId20"/>
    <p:sldId id="663" r:id="rId21"/>
    <p:sldId id="657" r:id="rId22"/>
    <p:sldId id="660" r:id="rId23"/>
    <p:sldId id="658" r:id="rId24"/>
    <p:sldId id="659" r:id="rId25"/>
    <p:sldId id="692" r:id="rId26"/>
    <p:sldId id="530" r:id="rId27"/>
    <p:sldId id="531" r:id="rId28"/>
    <p:sldId id="532" r:id="rId29"/>
    <p:sldId id="533" r:id="rId30"/>
    <p:sldId id="526" r:id="rId31"/>
    <p:sldId id="527" r:id="rId32"/>
    <p:sldId id="528" r:id="rId33"/>
    <p:sldId id="529" r:id="rId34"/>
    <p:sldId id="525" r:id="rId35"/>
    <p:sldId id="681" r:id="rId36"/>
    <p:sldId id="682" r:id="rId37"/>
    <p:sldId id="683" r:id="rId38"/>
    <p:sldId id="684" r:id="rId39"/>
    <p:sldId id="689" r:id="rId40"/>
    <p:sldId id="685" r:id="rId41"/>
    <p:sldId id="686" r:id="rId42"/>
    <p:sldId id="687" r:id="rId43"/>
    <p:sldId id="688" r:id="rId44"/>
    <p:sldId id="695" r:id="rId45"/>
    <p:sldId id="696" r:id="rId46"/>
    <p:sldId id="697" r:id="rId47"/>
    <p:sldId id="691" r:id="rId48"/>
    <p:sldId id="677" r:id="rId49"/>
    <p:sldId id="670" r:id="rId50"/>
    <p:sldId id="673" r:id="rId51"/>
    <p:sldId id="675" r:id="rId52"/>
    <p:sldId id="674" r:id="rId53"/>
    <p:sldId id="666" r:id="rId54"/>
    <p:sldId id="679" r:id="rId55"/>
  </p:sldIdLst>
  <p:sldSz cx="12192000" cy="6858000"/>
  <p:notesSz cx="9820275" cy="66563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0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7384" autoAdjust="0"/>
  </p:normalViewPr>
  <p:slideViewPr>
    <p:cSldViewPr>
      <p:cViewPr varScale="1">
        <p:scale>
          <a:sx n="141" d="100"/>
          <a:sy n="141" d="100"/>
        </p:scale>
        <p:origin x="144" y="43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56088" cy="333375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62600" y="1"/>
            <a:ext cx="4256088" cy="333375"/>
          </a:xfrm>
          <a:prstGeom prst="rect">
            <a:avLst/>
          </a:prstGeom>
        </p:spPr>
        <p:txBody>
          <a:bodyPr vert="horz" lIns="91434" tIns="45718" rIns="91434" bIns="45718" rtlCol="0"/>
          <a:lstStyle>
            <a:lvl1pPr algn="r">
              <a:defRPr sz="1200"/>
            </a:lvl1pPr>
          </a:lstStyle>
          <a:p>
            <a:fld id="{B0C2B82B-3CB3-45A5-AD82-FFDB05CA744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498475"/>
            <a:ext cx="4438650" cy="2497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8" rIns="91434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2663" y="3162301"/>
            <a:ext cx="7854950" cy="2995613"/>
          </a:xfrm>
          <a:prstGeom prst="rect">
            <a:avLst/>
          </a:prstGeom>
        </p:spPr>
        <p:txBody>
          <a:bodyPr vert="horz" lIns="91434" tIns="45718" rIns="91434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23014"/>
            <a:ext cx="4256088" cy="331787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62600" y="6323014"/>
            <a:ext cx="4256088" cy="331787"/>
          </a:xfrm>
          <a:prstGeom prst="rect">
            <a:avLst/>
          </a:prstGeom>
        </p:spPr>
        <p:txBody>
          <a:bodyPr vert="horz" lIns="91434" tIns="45718" rIns="91434" bIns="45718" rtlCol="0" anchor="b"/>
          <a:lstStyle>
            <a:lvl1pPr algn="r">
              <a:defRPr sz="1200"/>
            </a:lvl1pPr>
          </a:lstStyle>
          <a:p>
            <a:fld id="{4550A6EE-218C-4898-BCDA-C343B527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149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4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13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24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55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502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當光強度增加時，光敏電阻的電阻減小</a:t>
            </a:r>
            <a:b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板上的雙運放芯片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LM358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產生對應於光強度的電壓（即基於電阻值）</a:t>
            </a:r>
            <a:b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輸出信號為模擬值，光線越亮，該值越大。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95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30"/>
              </a:spcBef>
              <a:buSzPts val="1620"/>
              <a:buNone/>
            </a:pPr>
            <a:r>
              <a:rPr lang="zh-TW" altLang="en-US" dirty="0"/>
              <a:t>而繼電器做的事情，就是把我們輸入的訊號當作開關的依據（比如說，當我給高電位的時候，讓電路關閉，燈泡就會亮）</a:t>
            </a:r>
          </a:p>
          <a:p>
            <a:pPr marL="0" lvl="0" indent="0">
              <a:lnSpc>
                <a:spcPct val="100000"/>
              </a:lnSpc>
              <a:spcBef>
                <a:spcPts val="630"/>
              </a:spcBef>
              <a:buSzPts val="1620"/>
              <a:buNone/>
            </a:pPr>
            <a:r>
              <a:rPr lang="zh-TW" altLang="en-US" dirty="0"/>
              <a:t>這樣我們就可以用程式來控制開關，而不是用手切換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66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970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因為它是低電位觸發，所以如果要測試繼電器有沒有故障</a:t>
            </a:r>
            <a:br>
              <a:rPr lang="en-US" altLang="zh-TW" dirty="0"/>
            </a:br>
            <a:r>
              <a:rPr lang="zh-TW" altLang="en-US" dirty="0"/>
              <a:t>只需要把任一資料線</a:t>
            </a:r>
            <a:r>
              <a:rPr lang="en-US" altLang="zh-TW" dirty="0"/>
              <a:t>(IN1~IN4)</a:t>
            </a:r>
            <a:r>
              <a:rPr lang="zh-TW" altLang="en-US" dirty="0"/>
              <a:t>去觸碰一下</a:t>
            </a:r>
            <a:r>
              <a:rPr lang="en-US" altLang="zh-TW" dirty="0"/>
              <a:t>4533</a:t>
            </a:r>
            <a:r>
              <a:rPr lang="zh-TW" altLang="en-US" dirty="0"/>
              <a:t>的</a:t>
            </a:r>
            <a:r>
              <a:rPr lang="en-US" altLang="zh-TW" dirty="0"/>
              <a:t>GND</a:t>
            </a:r>
            <a:r>
              <a:rPr lang="zh-TW" altLang="en-US" dirty="0"/>
              <a:t>即可</a:t>
            </a:r>
            <a:br>
              <a:rPr lang="en-US" altLang="zh-TW" dirty="0"/>
            </a:br>
            <a:r>
              <a:rPr lang="zh-TW" altLang="en-US" dirty="0"/>
              <a:t>應該會亮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  <a:r>
              <a:rPr lang="en-US" altLang="zh-TW" dirty="0"/>
              <a:t>(IN1~IN4)</a:t>
            </a:r>
            <a:r>
              <a:rPr lang="zh-TW" altLang="en-US" dirty="0"/>
              <a:t>及觸發該資料線</a:t>
            </a:r>
            <a:r>
              <a:rPr lang="en-US" altLang="zh-TW" dirty="0"/>
              <a:t>(IN1~IN4)</a:t>
            </a:r>
            <a:r>
              <a:rPr lang="zh-TW" altLang="en-US" dirty="0"/>
              <a:t>的設備</a:t>
            </a:r>
            <a:br>
              <a:rPr lang="en-US" altLang="zh-TW" dirty="0"/>
            </a:br>
            <a:r>
              <a:rPr lang="zh-TW" altLang="en-US" dirty="0"/>
              <a:t>如果有動作有亮，就表示繼電器正常運作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06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DBB05-52B1-4BDE-B723-AAB1BCD6BA2D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895E1-61F9-47D1-9A49-7F61036CBB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BAD42-907E-4451-8A58-22662EDC5CE8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48668-3887-4BA0-81DE-09315BAD3A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20200" y="549275"/>
            <a:ext cx="2719917" cy="55832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0451" y="549275"/>
            <a:ext cx="7956549" cy="55832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3D24A-3A8B-49B6-ABE7-3669F31A1773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D8EB2-36B3-4C0F-A829-F7DE4B514A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060452" y="1557338"/>
            <a:ext cx="5338233" cy="45751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601885" y="1557338"/>
            <a:ext cx="5338233" cy="45751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A284D-F71B-467B-960E-4F48D18E739F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0761E-444D-4546-869E-0B5F71F5EB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7754-58B6-4F12-994E-03C0C912748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8DAD0-6BE9-44CA-9159-90BD9341387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50855-7679-4AC6-9BE6-43499C58A1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0452" y="1557338"/>
            <a:ext cx="5338233" cy="457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601885" y="1557338"/>
            <a:ext cx="5338233" cy="457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D9D2-231D-4874-B7E2-F34BFDFFE1D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039FD-AE09-4E03-8B80-A657AA213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E2AB-7BFF-4469-BF55-FDE71885852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C30EC-345E-4123-B5C2-446E7BDD2AD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D7E-3A40-44DA-B969-25A33BFC0AE9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1D64B-48A0-4611-8556-B1CF162EFA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F1577-0130-41E9-BCE5-D52B506D7EC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52B8-6F2F-40EA-9FD4-C634DEE6B9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435E-6649-4C17-A401-95CBE334D2C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20200" y="549275"/>
            <a:ext cx="2719917" cy="55832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0451" y="549275"/>
            <a:ext cx="7956549" cy="55832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F7984-7A70-482E-B8AF-DD572B9834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741F9-0630-4C5B-AEC6-92A8A6CF0BE3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DF9F1-5997-4E05-A753-78C7BDD0F3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0452" y="1557338"/>
            <a:ext cx="5338233" cy="457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601885" y="1557338"/>
            <a:ext cx="5338233" cy="457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B1566-671C-4241-BDE1-BFE17C217A72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3965-A367-47A7-A0E9-168E590969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71F62-96CE-43A0-A8F8-5579CB0B9EB4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2B91F-0C1B-45CC-AC43-EF3241FF88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E23D-D3CA-4AB9-8DAB-5543E10CF4AA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02F2-17A2-459B-84E9-2572A42A6D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B6E67-A830-48FC-B458-9B1F3236D238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4401A-0F2F-4A01-A734-62F2377833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26351-92BA-41B1-8B91-02287F6E855F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C7064-59F2-4B4B-B911-0C19720EE3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BF093-2776-4D6B-B01D-370BAADA70BD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04396-3C2F-4B14-BB0E-3FB513B9A7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0451" y="1557338"/>
            <a:ext cx="1087966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fld id="{10987EB0-2C6C-491A-8A38-88EA5E9F876D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fld id="{A29BA697-9BA2-46A8-9E2B-92EBAD8744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43934" y="6308725"/>
            <a:ext cx="407881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TW" altLang="en-US" sz="900" i="1">
                <a:solidFill>
                  <a:srgbClr val="111111"/>
                </a:solidFill>
                <a:latin typeface="Tahoma" pitchFamily="34" charset="0"/>
                <a:ea typeface="標楷體" pitchFamily="65" charset="-120"/>
              </a:rPr>
              <a:t>高速網路實驗室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TW" sz="9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H</a:t>
            </a:r>
            <a:r>
              <a:rPr lang="en-US" altLang="zh-TW" sz="900" i="1" dirty="0">
                <a:latin typeface="Tahoma" pitchFamily="34" charset="0"/>
                <a:ea typeface="標楷體" pitchFamily="65" charset="-120"/>
              </a:rPr>
              <a:t>igh </a:t>
            </a:r>
            <a:r>
              <a:rPr lang="en-US" altLang="zh-TW" sz="9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S</a:t>
            </a:r>
            <a:r>
              <a:rPr lang="en-US" altLang="zh-TW" sz="900" i="1" dirty="0">
                <a:latin typeface="Tahoma" pitchFamily="34" charset="0"/>
                <a:ea typeface="標楷體" pitchFamily="65" charset="-120"/>
              </a:rPr>
              <a:t>peed </a:t>
            </a:r>
            <a:r>
              <a:rPr lang="en-US" altLang="zh-TW" sz="9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N</a:t>
            </a:r>
            <a:r>
              <a:rPr lang="en-US" altLang="zh-TW" sz="900" i="1" dirty="0">
                <a:latin typeface="Tahoma" pitchFamily="34" charset="0"/>
                <a:ea typeface="標楷體" pitchFamily="65" charset="-120"/>
              </a:rPr>
              <a:t>etwork </a:t>
            </a:r>
            <a:r>
              <a:rPr lang="en-US" altLang="zh-TW" sz="9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G</a:t>
            </a:r>
            <a:r>
              <a:rPr lang="en-US" altLang="zh-TW" sz="900" i="1" dirty="0">
                <a:latin typeface="Tahoma" pitchFamily="34" charset="0"/>
                <a:ea typeface="標楷體" pitchFamily="65" charset="-120"/>
              </a:rPr>
              <a:t>roup Lab</a:t>
            </a:r>
          </a:p>
        </p:txBody>
      </p:sp>
      <p:sp>
        <p:nvSpPr>
          <p:cNvPr id="243723" name="Text Box 11"/>
          <p:cNvSpPr txBox="1">
            <a:spLocks noChangeArrowheads="1"/>
          </p:cNvSpPr>
          <p:nvPr/>
        </p:nvSpPr>
        <p:spPr bwMode="auto">
          <a:xfrm>
            <a:off x="10896601" y="6453189"/>
            <a:ext cx="96096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fld id="{CFD2C3DA-ED7C-4285-931E-8F9E29B5659C}" type="slidenum">
              <a:rPr lang="en-US" altLang="zh-TW" sz="1000">
                <a:latin typeface="Tahoma" pitchFamily="34" charset="0"/>
                <a:ea typeface="新細明體" pitchFamily="18" charset="-120"/>
              </a:rPr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TW" sz="1000" dirty="0">
              <a:latin typeface="Tahoma" pitchFamily="34" charset="0"/>
              <a:ea typeface="新細明體" pitchFamily="18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C9EBA8B-B6BD-4499-ACE9-A3580B7D21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9377" y="794686"/>
            <a:ext cx="11233248" cy="762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SzPct val="6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9FF33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7"/>
          <p:cNvGrpSpPr>
            <a:grpSpLocks/>
          </p:cNvGrpSpPr>
          <p:nvPr/>
        </p:nvGrpSpPr>
        <p:grpSpPr bwMode="auto">
          <a:xfrm>
            <a:off x="334434" y="3068639"/>
            <a:ext cx="11258551" cy="744537"/>
            <a:chOff x="158" y="891"/>
            <a:chExt cx="5319" cy="469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gray">
            <a:xfrm>
              <a:off x="295" y="1117"/>
              <a:ext cx="5182" cy="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Tahoma" pitchFamily="34" charset="0"/>
                <a:ea typeface="新細明體" pitchFamily="18" charset="-120"/>
              </a:endParaRPr>
            </a:p>
          </p:txBody>
        </p:sp>
        <p:pic>
          <p:nvPicPr>
            <p:cNvPr id="2059" name="Picture 9" descr="logo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8" y="891"/>
              <a:ext cx="491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775885" y="6165851"/>
            <a:ext cx="854498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TW" altLang="en-US" sz="1200" i="1">
                <a:latin typeface="Tahoma" pitchFamily="34" charset="0"/>
                <a:ea typeface="標楷體" pitchFamily="65" charset="-120"/>
              </a:rPr>
              <a:t>高速網路實驗室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TW" sz="12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H</a:t>
            </a:r>
            <a:r>
              <a:rPr lang="en-US" altLang="zh-TW" sz="1200" i="1" dirty="0">
                <a:latin typeface="Tahoma" pitchFamily="34" charset="0"/>
                <a:ea typeface="標楷體" pitchFamily="65" charset="-120"/>
              </a:rPr>
              <a:t>igh </a:t>
            </a:r>
            <a:r>
              <a:rPr lang="en-US" altLang="zh-TW" sz="12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S</a:t>
            </a:r>
            <a:r>
              <a:rPr lang="en-US" altLang="zh-TW" sz="1200" i="1" dirty="0">
                <a:latin typeface="Tahoma" pitchFamily="34" charset="0"/>
                <a:ea typeface="標楷體" pitchFamily="65" charset="-120"/>
              </a:rPr>
              <a:t>peed </a:t>
            </a:r>
            <a:r>
              <a:rPr lang="en-US" altLang="zh-TW" sz="12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N</a:t>
            </a:r>
            <a:r>
              <a:rPr lang="en-US" altLang="zh-TW" sz="1200" i="1" dirty="0">
                <a:latin typeface="Tahoma" pitchFamily="34" charset="0"/>
                <a:ea typeface="標楷體" pitchFamily="65" charset="-120"/>
              </a:rPr>
              <a:t>etwork </a:t>
            </a:r>
            <a:r>
              <a:rPr lang="en-US" altLang="zh-TW" sz="1200" i="1" dirty="0">
                <a:solidFill>
                  <a:srgbClr val="CC3300"/>
                </a:solidFill>
                <a:latin typeface="Tahoma" pitchFamily="34" charset="0"/>
                <a:ea typeface="標楷體" pitchFamily="65" charset="-120"/>
              </a:rPr>
              <a:t>G</a:t>
            </a:r>
            <a:r>
              <a:rPr lang="en-US" altLang="zh-TW" sz="1200" i="1" dirty="0">
                <a:latin typeface="Tahoma" pitchFamily="34" charset="0"/>
                <a:ea typeface="標楷體" pitchFamily="65" charset="-120"/>
              </a:rPr>
              <a:t>roup Lab</a:t>
            </a:r>
          </a:p>
        </p:txBody>
      </p:sp>
      <p:pic>
        <p:nvPicPr>
          <p:cNvPr id="2052" name="Picture 11" descr="校徽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3084" y="6026150"/>
            <a:ext cx="115146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0451" y="1557338"/>
            <a:ext cx="1087966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208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chemeClr val="bg2"/>
                </a:solidFill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chemeClr val="bg2"/>
                </a:solidFill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chemeClr val="bg2"/>
                </a:solidFill>
                <a:latin typeface="+mj-lt"/>
                <a:ea typeface="新細明體" pitchFamily="18" charset="-120"/>
              </a:defRPr>
            </a:lvl1pPr>
          </a:lstStyle>
          <a:p>
            <a:pPr>
              <a:defRPr/>
            </a:pPr>
            <a:fld id="{F4DB3A33-8277-4803-AE2E-EBD7005EBC9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6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FF33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ccu.edu.tw/network_source.php?section=7" TargetMode="External"/><Relationship Id="rId2" Type="http://schemas.openxmlformats.org/officeDocument/2006/relationships/hyperlink" Target="mailto:asher@192.168.1.1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pn.cs.ccu.edu.tw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hercy/iot" TargetMode="External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hyperlink" Target="https://github.com/ashercy/iot/tree/main/li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s://apps.apple.com/tw/app/easymqtt/id1523099606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www.taiwaniot.com.tw/product/arduino-linkit-smart-7688-duo/" TargetMode="External"/><Relationship Id="rId4" Type="http://schemas.openxmlformats.org/officeDocument/2006/relationships/hyperlink" Target="https://www.taiwaniot.com.tw/product/sim7000e-arduino-nb-iot-lte-gprs-%E6%93%B4%E5%B1%95%E6%9D%BF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github.com/ashercy/iot.gi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5.PNG"/><Relationship Id="rId4" Type="http://schemas.openxmlformats.org/officeDocument/2006/relationships/slide" Target="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2360F-B44B-414A-AC03-83CF8DBA5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386" y="1140470"/>
            <a:ext cx="9521228" cy="2387600"/>
          </a:xfrm>
        </p:spPr>
        <p:txBody>
          <a:bodyPr anchor="b">
            <a:normAutofit/>
          </a:bodyPr>
          <a:lstStyle/>
          <a:p>
            <a:pPr algn="ctr"/>
            <a:r>
              <a:rPr lang="zh-TW" altLang="en-US" sz="4800" dirty="0"/>
              <a:t>物聯網核心技術</a:t>
            </a:r>
            <a:br>
              <a:rPr lang="en-US" altLang="zh-TW" sz="4800" dirty="0"/>
            </a:br>
            <a:r>
              <a:rPr lang="zh-TW" altLang="en-US" sz="4800" dirty="0"/>
              <a:t>實驗二 </a:t>
            </a:r>
            <a:r>
              <a:rPr lang="en-US" altLang="zh-TW" sz="4800" dirty="0"/>
              <a:t>NB-IoT </a:t>
            </a:r>
            <a:r>
              <a:rPr lang="zh-TW" altLang="en-US" sz="4800" dirty="0"/>
              <a:t>雙向控制系統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2215963-792A-441F-9C46-82AF8E93C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zh-TW" altLang="en-US" dirty="0"/>
              <a:t>國立中正大學資訊工程系 黃仁竑教授</a:t>
            </a:r>
            <a:endParaRPr lang="en-US" altLang="zh-TW" dirty="0"/>
          </a:p>
          <a:p>
            <a:r>
              <a:rPr lang="zh-TW" altLang="en-US" dirty="0"/>
              <a:t>助教 莊諺 林佳幼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4360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0A3273-7BD0-4DEC-A04D-CA323C772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en-US" b="0" dirty="0"/>
              <a:t>電源供應模組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06E09FC-ACB4-4911-871B-FCFD5F3D6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en-US" b="0" dirty="0"/>
              <a:t>電源供應器</a:t>
            </a:r>
          </a:p>
        </p:txBody>
      </p:sp>
      <p:pic>
        <p:nvPicPr>
          <p:cNvPr id="7" name="Google Shape;130;p11">
            <a:extLst>
              <a:ext uri="{FF2B5EF4-FFF2-40B4-BE49-F238E27FC236}">
                <a16:creationId xmlns:a16="http://schemas.microsoft.com/office/drawing/2014/main" id="{767502CA-CD22-4D22-A689-200BCFE85AD2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050499" y="2817225"/>
            <a:ext cx="2736364" cy="275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1;p11">
            <a:extLst>
              <a:ext uri="{FF2B5EF4-FFF2-40B4-BE49-F238E27FC236}">
                <a16:creationId xmlns:a16="http://schemas.microsoft.com/office/drawing/2014/main" id="{885FAF3E-F70C-4757-9FC0-033D87D720BD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631942" y="2817225"/>
            <a:ext cx="4263704" cy="26963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3">
            <a:extLst>
              <a:ext uri="{FF2B5EF4-FFF2-40B4-BE49-F238E27FC236}">
                <a16:creationId xmlns:a16="http://schemas.microsoft.com/office/drawing/2014/main" id="{4FF8FB66-5906-492C-8BC5-22C7A90CBF33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213723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C1C784AB-5409-4FEE-BD40-C79D7B9D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材料 </a:t>
            </a:r>
            <a:r>
              <a:rPr lang="en-US" altLang="zh-TW" dirty="0"/>
              <a:t>(</a:t>
            </a:r>
            <a:r>
              <a:rPr lang="zh-TW" altLang="en-US" dirty="0"/>
              <a:t> 續 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2DB5C4F-7336-4115-8B74-F810D035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81561" y="1954355"/>
            <a:ext cx="3610440" cy="4813920"/>
          </a:xfrm>
          <a:prstGeom prst="rect">
            <a:avLst/>
          </a:prstGeo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F91907A-B2DB-4A5A-A803-2ACC64E6B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3759" y="2556094"/>
            <a:ext cx="4813921" cy="3610441"/>
          </a:xfrm>
          <a:prstGeom prst="rect">
            <a:avLst/>
          </a:prstGeom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0A7D4977-4D8D-45A5-B860-6F02CD2396FB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 sz="2400" dirty="0"/>
              <a:t>溫室本體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8077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1F291-A71E-4175-B6CE-5E10A6A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8AE75-398C-4899-914A-CD879C5B7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59" y="1491574"/>
            <a:ext cx="11329481" cy="4776180"/>
          </a:xfrm>
        </p:spPr>
        <p:txBody>
          <a:bodyPr numCol="3">
            <a:no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材料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目標一：</a:t>
            </a:r>
            <a:r>
              <a:rPr lang="en-US" altLang="zh-TW" sz="1800" dirty="0"/>
              <a:t>MQTT PUB</a:t>
            </a:r>
            <a:r>
              <a:rPr lang="zh-TW" altLang="en-US" sz="1800" dirty="0"/>
              <a:t>及</a:t>
            </a:r>
            <a:r>
              <a:rPr lang="en-US" altLang="zh-TW" sz="1800" dirty="0"/>
              <a:t>SUB</a:t>
            </a:r>
            <a:r>
              <a:rPr lang="zh-TW" altLang="en-US" sz="1800" dirty="0"/>
              <a:t>指令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NB-IoT</a:t>
            </a:r>
            <a:r>
              <a:rPr lang="zh-TW" altLang="en-US" sz="1600" dirty="0"/>
              <a:t> 模組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MQTT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PUBLISH</a:t>
            </a:r>
            <a:r>
              <a:rPr lang="zh-TW" altLang="en-US" sz="1600" dirty="0"/>
              <a:t>及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封包格式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建立</a:t>
            </a:r>
            <a:r>
              <a:rPr lang="en-US" altLang="zh-TW" sz="1600" dirty="0"/>
              <a:t>broker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PUBLISH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目標二：組裝及控制硬體設備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原理與構造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土壤濕度感測器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光線感測器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溫濕度感測器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馬達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繼電器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電源供應模組</a:t>
            </a:r>
            <a:endParaRPr lang="en-US" altLang="zh-TW" sz="12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控制設備及顯示資訊</a:t>
            </a:r>
            <a:endParaRPr lang="en-US" altLang="zh-TW" sz="16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設備安裝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控制即顯示</a:t>
            </a:r>
            <a:endParaRPr lang="en-US" altLang="zh-TW" sz="12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目標三：</a:t>
            </a:r>
            <a:r>
              <a:rPr lang="en-US" altLang="zh-TW" sz="2000" dirty="0"/>
              <a:t>MQTT</a:t>
            </a:r>
            <a:r>
              <a:rPr lang="zh-TW" altLang="en-US" sz="2000" dirty="0"/>
              <a:t>雙向控制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PUB</a:t>
            </a:r>
            <a:r>
              <a:rPr lang="zh-TW" altLang="en-US" sz="1600" dirty="0"/>
              <a:t>上傳光感值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SUB</a:t>
            </a:r>
            <a:r>
              <a:rPr lang="zh-TW" altLang="en-US" sz="1600" dirty="0"/>
              <a:t>控制開關燈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雙向控制</a:t>
            </a:r>
          </a:p>
          <a:p>
            <a:pPr lvl="1">
              <a:spcBef>
                <a:spcPts val="840"/>
              </a:spcBef>
              <a:buSzPts val="2160"/>
            </a:pP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4509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目標一：</a:t>
            </a:r>
            <a:r>
              <a:rPr lang="en-US" altLang="zh-TW" dirty="0"/>
              <a:t>MQTT PUB</a:t>
            </a:r>
            <a:r>
              <a:rPr lang="zh-TW" altLang="en-US" dirty="0"/>
              <a:t>及</a:t>
            </a:r>
            <a:r>
              <a:rPr lang="en-US" altLang="zh-TW" dirty="0"/>
              <a:t>SUB</a:t>
            </a:r>
            <a:r>
              <a:rPr lang="zh-TW" altLang="en-US" dirty="0"/>
              <a:t>指令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0D3BC8B-B408-4C7E-9F42-A09966E11F54}"/>
              </a:ext>
            </a:extLst>
          </p:cNvPr>
          <p:cNvGrpSpPr/>
          <p:nvPr/>
        </p:nvGrpSpPr>
        <p:grpSpPr>
          <a:xfrm>
            <a:off x="2407374" y="1135046"/>
            <a:ext cx="9001870" cy="2202050"/>
            <a:chOff x="2407374" y="1135046"/>
            <a:chExt cx="9001870" cy="2202050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D227F87-4D5E-4B59-9C34-39D26475EF8F}"/>
                </a:ext>
              </a:extLst>
            </p:cNvPr>
            <p:cNvSpPr/>
            <p:nvPr/>
          </p:nvSpPr>
          <p:spPr bwMode="auto">
            <a:xfrm>
              <a:off x="2407374" y="1909658"/>
              <a:ext cx="1872208" cy="1152128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Publisher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24" name="圓柱形 23">
              <a:extLst>
                <a:ext uri="{FF2B5EF4-FFF2-40B4-BE49-F238E27FC236}">
                  <a16:creationId xmlns:a16="http://schemas.microsoft.com/office/drawing/2014/main" id="{CF2C8494-1B41-4010-8CE6-026BFA76DB7C}"/>
                </a:ext>
              </a:extLst>
            </p:cNvPr>
            <p:cNvSpPr/>
            <p:nvPr/>
          </p:nvSpPr>
          <p:spPr bwMode="auto">
            <a:xfrm>
              <a:off x="5690656" y="1867055"/>
              <a:ext cx="1224136" cy="1296144"/>
            </a:xfrm>
            <a:prstGeom prst="can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0" lang="en-US" altLang="zh-TW" b="1" dirty="0"/>
                <a:t>Broker</a:t>
              </a:r>
              <a:endParaRPr kumimoji="0" lang="zh-TW" altLang="en-US" b="1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AABF3AC-4D1A-4DBA-ACF1-99846EFE9960}"/>
                </a:ext>
              </a:extLst>
            </p:cNvPr>
            <p:cNvSpPr/>
            <p:nvPr/>
          </p:nvSpPr>
          <p:spPr bwMode="auto">
            <a:xfrm>
              <a:off x="6039612" y="2833040"/>
              <a:ext cx="1224136" cy="50405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Topic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135BEDB2-98AF-427B-AFE9-BC05541BF8A2}"/>
                </a:ext>
              </a:extLst>
            </p:cNvPr>
            <p:cNvCxnSpPr>
              <a:cxnSpLocks/>
              <a:stCxn id="23" idx="6"/>
              <a:endCxn id="24" idx="2"/>
            </p:cNvCxnSpPr>
            <p:nvPr/>
          </p:nvCxnSpPr>
          <p:spPr bwMode="auto">
            <a:xfrm>
              <a:off x="4279582" y="2485722"/>
              <a:ext cx="1411074" cy="29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5DF160CD-BC6E-498B-B05F-5AE066756138}"/>
                </a:ext>
              </a:extLst>
            </p:cNvPr>
            <p:cNvSpPr/>
            <p:nvPr/>
          </p:nvSpPr>
          <p:spPr bwMode="auto">
            <a:xfrm>
              <a:off x="9075032" y="1932940"/>
              <a:ext cx="1980220" cy="11521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altLang="zh-TW" b="1" dirty="0"/>
                <a:t>Subscriber</a:t>
              </a:r>
            </a:p>
          </p:txBody>
        </p: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329EC3F6-B95B-488C-AB67-C0D02DD2F36D}"/>
                </a:ext>
              </a:extLst>
            </p:cNvPr>
            <p:cNvCxnSpPr>
              <a:stCxn id="24" idx="4"/>
              <a:endCxn id="28" idx="2"/>
            </p:cNvCxnSpPr>
            <p:nvPr/>
          </p:nvCxnSpPr>
          <p:spPr bwMode="auto">
            <a:xfrm flipV="1">
              <a:off x="6914792" y="2509004"/>
              <a:ext cx="2160240" cy="61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流程圖: 文件 30">
              <a:extLst>
                <a:ext uri="{FF2B5EF4-FFF2-40B4-BE49-F238E27FC236}">
                  <a16:creationId xmlns:a16="http://schemas.microsoft.com/office/drawing/2014/main" id="{64AA38C9-A841-467A-82FE-BEB1BC3B9D37}"/>
                </a:ext>
              </a:extLst>
            </p:cNvPr>
            <p:cNvSpPr/>
            <p:nvPr/>
          </p:nvSpPr>
          <p:spPr bwMode="auto">
            <a:xfrm>
              <a:off x="4329422" y="1621628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33" name="流程圖: 文件 32">
              <a:extLst>
                <a:ext uri="{FF2B5EF4-FFF2-40B4-BE49-F238E27FC236}">
                  <a16:creationId xmlns:a16="http://schemas.microsoft.com/office/drawing/2014/main" id="{4F3D2FD5-425B-4969-BD0E-C88E6EE3FC59}"/>
                </a:ext>
              </a:extLst>
            </p:cNvPr>
            <p:cNvSpPr/>
            <p:nvPr/>
          </p:nvSpPr>
          <p:spPr bwMode="auto">
            <a:xfrm>
              <a:off x="7347326" y="1587049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B9542852-D9B0-4A86-8598-063DEB7DC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211" y="1135046"/>
              <a:ext cx="1844327" cy="1383245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A991E3A-8C9A-4B1B-B2C5-49A80903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37" b="89831" l="4930" r="95775">
                          <a14:foregroundMark x1="7277" y1="35593" x2="7277" y2="35593"/>
                          <a14:foregroundMark x1="5164" y1="29661" x2="5164" y2="29661"/>
                          <a14:foregroundMark x1="93897" y1="38983" x2="93897" y2="38983"/>
                          <a14:foregroundMark x1="95775" y1="27966" x2="95775" y2="27966"/>
                          <a14:foregroundMark x1="94366" y1="42373" x2="94366" y2="42373"/>
                          <a14:foregroundMark x1="96244" y1="29661" x2="96244" y2="29661"/>
                          <a14:foregroundMark x1="19014" y1="13559" x2="19014" y2="13559"/>
                          <a14:foregroundMark x1="27230" y1="13559" x2="27230" y2="13559"/>
                          <a14:foregroundMark x1="34977" y1="6780" x2="34977" y2="6780"/>
                          <a14:foregroundMark x1="49531" y1="13559" x2="49531" y2="13559"/>
                          <a14:foregroundMark x1="38498" y1="4237" x2="38498" y2="4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475" y="1867054"/>
              <a:ext cx="1524769" cy="422354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30D9E57-3D9A-40F8-9CFC-51A4D117FDE5}"/>
              </a:ext>
            </a:extLst>
          </p:cNvPr>
          <p:cNvGrpSpPr/>
          <p:nvPr/>
        </p:nvGrpSpPr>
        <p:grpSpPr>
          <a:xfrm>
            <a:off x="2371731" y="4221088"/>
            <a:ext cx="9116645" cy="1982387"/>
            <a:chOff x="2371731" y="4221088"/>
            <a:chExt cx="9116645" cy="1982387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53B27473-B355-4498-9487-DD3AF8DB172D}"/>
                </a:ext>
              </a:extLst>
            </p:cNvPr>
            <p:cNvSpPr/>
            <p:nvPr/>
          </p:nvSpPr>
          <p:spPr bwMode="auto">
            <a:xfrm>
              <a:off x="2371731" y="4776037"/>
              <a:ext cx="1872208" cy="1152128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Publisher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32" name="圓柱形 31">
              <a:extLst>
                <a:ext uri="{FF2B5EF4-FFF2-40B4-BE49-F238E27FC236}">
                  <a16:creationId xmlns:a16="http://schemas.microsoft.com/office/drawing/2014/main" id="{A76C668D-544B-4F12-A2D3-221C7B087510}"/>
                </a:ext>
              </a:extLst>
            </p:cNvPr>
            <p:cNvSpPr/>
            <p:nvPr/>
          </p:nvSpPr>
          <p:spPr bwMode="auto">
            <a:xfrm>
              <a:off x="5655013" y="4733434"/>
              <a:ext cx="1224136" cy="1296144"/>
            </a:xfrm>
            <a:prstGeom prst="can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0" lang="en-US" altLang="zh-TW" b="1" dirty="0"/>
                <a:t>Broker</a:t>
              </a:r>
              <a:endParaRPr kumimoji="0" lang="zh-TW" altLang="en-US" b="1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532D3E0-7E08-4CCA-919F-1DB8CFAB0592}"/>
                </a:ext>
              </a:extLst>
            </p:cNvPr>
            <p:cNvSpPr/>
            <p:nvPr/>
          </p:nvSpPr>
          <p:spPr bwMode="auto">
            <a:xfrm>
              <a:off x="6003969" y="5699419"/>
              <a:ext cx="1224136" cy="50405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Topic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0111A7E6-E759-4F45-8765-0FD46FDBD8C6}"/>
                </a:ext>
              </a:extLst>
            </p:cNvPr>
            <p:cNvCxnSpPr>
              <a:cxnSpLocks/>
              <a:stCxn id="29" idx="6"/>
              <a:endCxn id="32" idx="2"/>
            </p:cNvCxnSpPr>
            <p:nvPr/>
          </p:nvCxnSpPr>
          <p:spPr bwMode="auto">
            <a:xfrm>
              <a:off x="4243939" y="5352101"/>
              <a:ext cx="1411074" cy="29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56A35A28-B3B8-47C6-98E9-121D5A43D9E4}"/>
                </a:ext>
              </a:extLst>
            </p:cNvPr>
            <p:cNvSpPr/>
            <p:nvPr/>
          </p:nvSpPr>
          <p:spPr bwMode="auto">
            <a:xfrm>
              <a:off x="9039389" y="4799319"/>
              <a:ext cx="1980220" cy="11521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altLang="zh-TW" b="1" dirty="0"/>
                <a:t>Subscriber</a:t>
              </a:r>
            </a:p>
          </p:txBody>
        </p: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EB1D0AAF-598A-4B64-9F0F-9F224E792C26}"/>
                </a:ext>
              </a:extLst>
            </p:cNvPr>
            <p:cNvCxnSpPr>
              <a:stCxn id="32" idx="4"/>
              <a:endCxn id="39" idx="2"/>
            </p:cNvCxnSpPr>
            <p:nvPr/>
          </p:nvCxnSpPr>
          <p:spPr bwMode="auto">
            <a:xfrm flipV="1">
              <a:off x="6879149" y="5375383"/>
              <a:ext cx="2160240" cy="61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流程圖: 文件 40">
              <a:extLst>
                <a:ext uri="{FF2B5EF4-FFF2-40B4-BE49-F238E27FC236}">
                  <a16:creationId xmlns:a16="http://schemas.microsoft.com/office/drawing/2014/main" id="{48639769-566D-4979-87A7-9E7A374FF162}"/>
                </a:ext>
              </a:extLst>
            </p:cNvPr>
            <p:cNvSpPr/>
            <p:nvPr/>
          </p:nvSpPr>
          <p:spPr bwMode="auto">
            <a:xfrm>
              <a:off x="4293779" y="4488007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2" name="流程圖: 文件 41">
              <a:extLst>
                <a:ext uri="{FF2B5EF4-FFF2-40B4-BE49-F238E27FC236}">
                  <a16:creationId xmlns:a16="http://schemas.microsoft.com/office/drawing/2014/main" id="{8ED4CD0F-E71A-4986-AD29-32295BE85A0B}"/>
                </a:ext>
              </a:extLst>
            </p:cNvPr>
            <p:cNvSpPr/>
            <p:nvPr/>
          </p:nvSpPr>
          <p:spPr bwMode="auto">
            <a:xfrm>
              <a:off x="7311683" y="4453428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3AF7637-FD66-4772-9B4B-CB2BAF6E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408" y="4221088"/>
              <a:ext cx="1719968" cy="1289976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D0117A32-2A4E-438F-B824-2139AAA5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37" b="89831" l="4930" r="95775">
                          <a14:foregroundMark x1="7277" y1="35593" x2="7277" y2="35593"/>
                          <a14:foregroundMark x1="5164" y1="29661" x2="5164" y2="29661"/>
                          <a14:foregroundMark x1="93897" y1="38983" x2="93897" y2="38983"/>
                          <a14:foregroundMark x1="95775" y1="27966" x2="95775" y2="27966"/>
                          <a14:foregroundMark x1="94366" y1="42373" x2="94366" y2="42373"/>
                          <a14:foregroundMark x1="96244" y1="29661" x2="96244" y2="29661"/>
                          <a14:foregroundMark x1="19014" y1="13559" x2="19014" y2="13559"/>
                          <a14:foregroundMark x1="27230" y1="13559" x2="27230" y2="13559"/>
                          <a14:foregroundMark x1="34977" y1="6780" x2="34977" y2="6780"/>
                          <a14:foregroundMark x1="49531" y1="13559" x2="49531" y2="13559"/>
                          <a14:foregroundMark x1="38498" y1="4237" x2="38498" y2="4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090" y="4674298"/>
              <a:ext cx="1524769" cy="422354"/>
            </a:xfrm>
            <a:prstGeom prst="rect">
              <a:avLst/>
            </a:prstGeom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F5039D0-8E20-4EB5-86D8-FA6E59A685ED}"/>
              </a:ext>
            </a:extLst>
          </p:cNvPr>
          <p:cNvSpPr txBox="1"/>
          <p:nvPr/>
        </p:nvSpPr>
        <p:spPr>
          <a:xfrm>
            <a:off x="672507" y="2420602"/>
            <a:ext cx="130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PUBLISH</a:t>
            </a:r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0A110E9-E819-4C7E-9CB6-F4AA752004B6}"/>
              </a:ext>
            </a:extLst>
          </p:cNvPr>
          <p:cNvSpPr txBox="1"/>
          <p:nvPr/>
        </p:nvSpPr>
        <p:spPr>
          <a:xfrm>
            <a:off x="503640" y="5132856"/>
            <a:ext cx="155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SUBSCRIBE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281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</a:t>
            </a:r>
            <a:endParaRPr lang="zh-TW" altLang="en-US" dirty="0"/>
          </a:p>
        </p:txBody>
      </p:sp>
      <p:sp>
        <p:nvSpPr>
          <p:cNvPr id="15" name="內容版面配置區 3">
            <a:extLst>
              <a:ext uri="{FF2B5EF4-FFF2-40B4-BE49-F238E27FC236}">
                <a16:creationId xmlns:a16="http://schemas.microsoft.com/office/drawing/2014/main" id="{A572CC15-57C4-4699-90AF-1D9AE0648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452" y="1557338"/>
            <a:ext cx="10508156" cy="4575175"/>
          </a:xfrm>
        </p:spPr>
        <p:txBody>
          <a:bodyPr/>
          <a:lstStyle/>
          <a:p>
            <a:r>
              <a:rPr lang="en-US" altLang="zh-TW" dirty="0"/>
              <a:t>MQTT</a:t>
            </a:r>
            <a:r>
              <a:rPr lang="zh-TW" altLang="en-US" dirty="0"/>
              <a:t> </a:t>
            </a:r>
            <a:r>
              <a:rPr lang="en-US" altLang="zh-TW" dirty="0"/>
              <a:t>(Message Queueing Telemetry Transport)</a:t>
            </a:r>
          </a:p>
          <a:p>
            <a:pPr lvl="1"/>
            <a:r>
              <a:rPr lang="en-US" altLang="zh-TW" dirty="0"/>
              <a:t>Publisher, Broker, Subscriber</a:t>
            </a:r>
          </a:p>
          <a:p>
            <a:pPr lvl="1"/>
            <a:r>
              <a:rPr lang="en-US" altLang="zh-TW" dirty="0"/>
              <a:t>Topic</a:t>
            </a:r>
          </a:p>
          <a:p>
            <a:pPr lvl="2"/>
            <a:r>
              <a:rPr lang="en-US" altLang="zh-TW" dirty="0"/>
              <a:t>CCU/CSIE/name</a:t>
            </a:r>
          </a:p>
          <a:p>
            <a:pPr lvl="3"/>
            <a:r>
              <a:rPr lang="zh-TW" altLang="en-US" dirty="0"/>
              <a:t>大小寫有分</a:t>
            </a:r>
            <a:endParaRPr lang="en-US" altLang="zh-TW" dirty="0"/>
          </a:p>
          <a:p>
            <a:pPr lvl="3"/>
            <a:r>
              <a:rPr lang="en-US" altLang="zh-TW" dirty="0"/>
              <a:t>‘/’</a:t>
            </a:r>
            <a:r>
              <a:rPr lang="zh-TW" altLang="en-US" dirty="0"/>
              <a:t>是主題階層分隔字元</a:t>
            </a:r>
            <a:endParaRPr lang="en-US" altLang="zh-TW" dirty="0"/>
          </a:p>
          <a:p>
            <a:pPr lvl="3"/>
            <a:r>
              <a:rPr lang="zh-TW" altLang="en-US" dirty="0"/>
              <a:t>特殊字元</a:t>
            </a:r>
            <a:r>
              <a:rPr lang="en-US" altLang="zh-TW" dirty="0"/>
              <a:t>(</a:t>
            </a:r>
            <a:r>
              <a:rPr lang="zh-TW" altLang="en-US" dirty="0"/>
              <a:t>例如</a:t>
            </a:r>
            <a:r>
              <a:rPr lang="zh-TW" altLang="en-US" dirty="0">
                <a:sym typeface="Wingdings" panose="05000000000000000000" pitchFamily="2" charset="2"/>
              </a:rPr>
              <a:t>：</a:t>
            </a:r>
            <a:r>
              <a:rPr lang="en-US" altLang="zh-TW" dirty="0">
                <a:sym typeface="Wingdings" panose="05000000000000000000" pitchFamily="2" charset="2"/>
              </a:rPr>
              <a:t>’-’</a:t>
            </a:r>
            <a:r>
              <a:rPr lang="zh-TW" altLang="en-US" dirty="0">
                <a:sym typeface="Wingdings" panose="05000000000000000000" pitchFamily="2" charset="2"/>
              </a:rPr>
              <a:t>，</a:t>
            </a:r>
            <a:r>
              <a:rPr lang="en-US" altLang="zh-TW" dirty="0">
                <a:sym typeface="Wingdings" panose="05000000000000000000" pitchFamily="2" charset="2"/>
              </a:rPr>
              <a:t>‘*’</a:t>
            </a:r>
            <a:r>
              <a:rPr lang="en-US" altLang="zh-TW" dirty="0"/>
              <a:t>)</a:t>
            </a:r>
            <a:r>
              <a:rPr lang="zh-TW" altLang="en-US" dirty="0"/>
              <a:t>有特殊意義，不建議使用</a:t>
            </a:r>
            <a:endParaRPr lang="en-US" altLang="zh-TW" dirty="0"/>
          </a:p>
          <a:p>
            <a:pPr lvl="1"/>
            <a:r>
              <a:rPr lang="en-US" altLang="zh-TW" dirty="0" err="1"/>
              <a:t>Header+Topic+Payload</a:t>
            </a:r>
            <a:endParaRPr lang="en-US" altLang="zh-TW" dirty="0"/>
          </a:p>
          <a:p>
            <a:pPr lvl="1"/>
            <a:r>
              <a:rPr lang="en-US" altLang="zh-TW" dirty="0"/>
              <a:t>Port: 1883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195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A6FB5DB-7962-49E5-85E6-338F9EF51CC3}"/>
              </a:ext>
            </a:extLst>
          </p:cNvPr>
          <p:cNvGrpSpPr/>
          <p:nvPr/>
        </p:nvGrpSpPr>
        <p:grpSpPr>
          <a:xfrm>
            <a:off x="1631504" y="2258802"/>
            <a:ext cx="8676964" cy="3153318"/>
            <a:chOff x="1631504" y="2258802"/>
            <a:chExt cx="8676964" cy="3153318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D227F87-4D5E-4B59-9C34-39D26475EF8F}"/>
                </a:ext>
              </a:extLst>
            </p:cNvPr>
            <p:cNvSpPr/>
            <p:nvPr/>
          </p:nvSpPr>
          <p:spPr bwMode="auto">
            <a:xfrm>
              <a:off x="1631504" y="2996952"/>
              <a:ext cx="1872208" cy="1152128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Publisher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24" name="圓柱形 23">
              <a:extLst>
                <a:ext uri="{FF2B5EF4-FFF2-40B4-BE49-F238E27FC236}">
                  <a16:creationId xmlns:a16="http://schemas.microsoft.com/office/drawing/2014/main" id="{CF2C8494-1B41-4010-8CE6-026BFA76DB7C}"/>
                </a:ext>
              </a:extLst>
            </p:cNvPr>
            <p:cNvSpPr/>
            <p:nvPr/>
          </p:nvSpPr>
          <p:spPr bwMode="auto">
            <a:xfrm>
              <a:off x="5303912" y="2924944"/>
              <a:ext cx="1224136" cy="1296144"/>
            </a:xfrm>
            <a:prstGeom prst="can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0" lang="en-US" altLang="zh-TW" b="1" dirty="0"/>
                <a:t>Broker</a:t>
              </a:r>
              <a:endParaRPr kumimoji="0" lang="zh-TW" altLang="en-US" b="1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AABF3AC-4D1A-4DBA-ACF1-99846EFE9960}"/>
                </a:ext>
              </a:extLst>
            </p:cNvPr>
            <p:cNvSpPr/>
            <p:nvPr/>
          </p:nvSpPr>
          <p:spPr bwMode="auto">
            <a:xfrm>
              <a:off x="5663952" y="3825184"/>
              <a:ext cx="1224136" cy="50405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Topic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135BEDB2-98AF-427B-AFE9-BC05541BF8A2}"/>
                </a:ext>
              </a:extLst>
            </p:cNvPr>
            <p:cNvCxnSpPr>
              <a:cxnSpLocks/>
              <a:stCxn id="23" idx="6"/>
              <a:endCxn id="24" idx="2"/>
            </p:cNvCxnSpPr>
            <p:nvPr/>
          </p:nvCxnSpPr>
          <p:spPr bwMode="auto">
            <a:xfrm>
              <a:off x="3503712" y="3573016"/>
              <a:ext cx="1800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C3C53A0B-59E7-4905-8CCF-E78CB22A40E3}"/>
                </a:ext>
              </a:extLst>
            </p:cNvPr>
            <p:cNvSpPr/>
            <p:nvPr/>
          </p:nvSpPr>
          <p:spPr bwMode="auto">
            <a:xfrm>
              <a:off x="8292244" y="2564904"/>
              <a:ext cx="1980220" cy="11521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altLang="zh-TW" b="1" dirty="0"/>
                <a:t>Subscriber</a:t>
              </a: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5DF160CD-BC6E-498B-B05F-5AE066756138}"/>
                </a:ext>
              </a:extLst>
            </p:cNvPr>
            <p:cNvSpPr/>
            <p:nvPr/>
          </p:nvSpPr>
          <p:spPr bwMode="auto">
            <a:xfrm>
              <a:off x="8328248" y="4115663"/>
              <a:ext cx="1980220" cy="11521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altLang="zh-TW" b="1" dirty="0"/>
                <a:t>Subscriber</a:t>
              </a:r>
            </a:p>
          </p:txBody>
        </p: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078D971D-0BDA-49BD-B171-AA2395233F86}"/>
                </a:ext>
              </a:extLst>
            </p:cNvPr>
            <p:cNvCxnSpPr>
              <a:stCxn id="24" idx="4"/>
              <a:endCxn id="27" idx="2"/>
            </p:cNvCxnSpPr>
            <p:nvPr/>
          </p:nvCxnSpPr>
          <p:spPr bwMode="auto">
            <a:xfrm flipV="1">
              <a:off x="6528048" y="3140968"/>
              <a:ext cx="1764196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329EC3F6-B95B-488C-AB67-C0D02DD2F36D}"/>
                </a:ext>
              </a:extLst>
            </p:cNvPr>
            <p:cNvCxnSpPr>
              <a:stCxn id="24" idx="4"/>
              <a:endCxn id="28" idx="2"/>
            </p:cNvCxnSpPr>
            <p:nvPr/>
          </p:nvCxnSpPr>
          <p:spPr bwMode="auto">
            <a:xfrm>
              <a:off x="6528048" y="3573016"/>
              <a:ext cx="1800200" cy="11187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流程圖: 文件 30">
              <a:extLst>
                <a:ext uri="{FF2B5EF4-FFF2-40B4-BE49-F238E27FC236}">
                  <a16:creationId xmlns:a16="http://schemas.microsoft.com/office/drawing/2014/main" id="{64AA38C9-A841-467A-82FE-BEB1BC3B9D37}"/>
                </a:ext>
              </a:extLst>
            </p:cNvPr>
            <p:cNvSpPr/>
            <p:nvPr/>
          </p:nvSpPr>
          <p:spPr bwMode="auto">
            <a:xfrm>
              <a:off x="3647728" y="2422710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32" name="流程圖: 文件 31">
              <a:extLst>
                <a:ext uri="{FF2B5EF4-FFF2-40B4-BE49-F238E27FC236}">
                  <a16:creationId xmlns:a16="http://schemas.microsoft.com/office/drawing/2014/main" id="{1E72870A-0E96-4E99-9060-1E70D3A5CAC6}"/>
                </a:ext>
              </a:extLst>
            </p:cNvPr>
            <p:cNvSpPr/>
            <p:nvPr/>
          </p:nvSpPr>
          <p:spPr bwMode="auto">
            <a:xfrm>
              <a:off x="6708070" y="2258802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33" name="流程圖: 文件 32">
              <a:extLst>
                <a:ext uri="{FF2B5EF4-FFF2-40B4-BE49-F238E27FC236}">
                  <a16:creationId xmlns:a16="http://schemas.microsoft.com/office/drawing/2014/main" id="{4F3D2FD5-425B-4969-BD0E-C88E6EE3FC59}"/>
                </a:ext>
              </a:extLst>
            </p:cNvPr>
            <p:cNvSpPr/>
            <p:nvPr/>
          </p:nvSpPr>
          <p:spPr bwMode="auto">
            <a:xfrm>
              <a:off x="6708070" y="4548026"/>
              <a:ext cx="1224136" cy="864094"/>
            </a:xfrm>
            <a:prstGeom prst="flowChartDocumen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rPr>
                <a:t>message</a:t>
              </a: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1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CBFA5C0-4FBC-403C-89DE-D569590058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QoS = 0</a:t>
            </a:r>
            <a:r>
              <a:rPr lang="zh-TW" altLang="en-US" dirty="0"/>
              <a:t>，</a:t>
            </a:r>
            <a:r>
              <a:rPr lang="en-US" altLang="zh-TW" dirty="0"/>
              <a:t>at most once</a:t>
            </a:r>
          </a:p>
          <a:p>
            <a:r>
              <a:rPr lang="en-US" altLang="zh-TW" dirty="0"/>
              <a:t>QoS = 1</a:t>
            </a:r>
            <a:r>
              <a:rPr lang="zh-TW" altLang="en-US" dirty="0"/>
              <a:t>，</a:t>
            </a:r>
            <a:r>
              <a:rPr lang="en-US" altLang="zh-TW" dirty="0"/>
              <a:t>at least once</a:t>
            </a:r>
          </a:p>
          <a:p>
            <a:r>
              <a:rPr lang="en-US" altLang="zh-TW" dirty="0"/>
              <a:t>QoS = 2</a:t>
            </a:r>
            <a:r>
              <a:rPr lang="zh-TW" altLang="en-US" dirty="0"/>
              <a:t>，</a:t>
            </a:r>
            <a:r>
              <a:rPr lang="en-US" altLang="zh-TW" dirty="0"/>
              <a:t>exactly once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C1C688-BE8E-4889-8AEE-B9D5C38294D9}"/>
              </a:ext>
            </a:extLst>
          </p:cNvPr>
          <p:cNvSpPr txBox="1"/>
          <p:nvPr/>
        </p:nvSpPr>
        <p:spPr>
          <a:xfrm>
            <a:off x="2072582" y="6207876"/>
            <a:ext cx="10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en-US" altLang="zh-TW" sz="1200" dirty="0"/>
              <a:t>https://swf.com.tw/?p=1015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144AF4-3E0E-4C20-9629-33715AA7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20" y="2793430"/>
            <a:ext cx="5376995" cy="14313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485611-CC28-4828-A0DE-8F739D72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07548"/>
            <a:ext cx="4732040" cy="9493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AF892A3-732C-4C67-85D5-5D5B0548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41052"/>
            <a:ext cx="5649578" cy="127701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B2D46A4-1EA1-4B58-9E9F-D918BF722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701120"/>
            <a:ext cx="4674842" cy="16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6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454A7BF5-B04C-4DBA-B992-763BDEB4D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59" y="1491574"/>
            <a:ext cx="11329481" cy="4776180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800" dirty="0"/>
              <a:t>CONNECT packet + PUB/SUB packet</a:t>
            </a:r>
            <a:endParaRPr lang="en-US" altLang="zh-TW" sz="20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18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zh-TW" dirty="0"/>
              <a:t>PUBLISH</a:t>
            </a:r>
            <a:r>
              <a:rPr lang="zh-TW" altLang="zh-TW" dirty="0"/>
              <a:t>及</a:t>
            </a:r>
            <a:r>
              <a:rPr lang="en-US" altLang="zh-TW" dirty="0"/>
              <a:t>SUBSCRIBE</a:t>
            </a:r>
            <a:r>
              <a:rPr lang="zh-TW" altLang="zh-TW" dirty="0"/>
              <a:t>封包格式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B859B03B-9004-4E85-84C6-644039C38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103365"/>
              </p:ext>
            </p:extLst>
          </p:nvPr>
        </p:nvGraphicFramePr>
        <p:xfrm>
          <a:off x="656436" y="2132856"/>
          <a:ext cx="10879128" cy="2834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428">
                  <a:extLst>
                    <a:ext uri="{9D8B030D-6E8A-4147-A177-3AD203B41FA5}">
                      <a16:colId xmlns:a16="http://schemas.microsoft.com/office/drawing/2014/main" val="3395319423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267679021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408553661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3053550059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4076515213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788584025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890919999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97234451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1735600724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3826038487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3828576889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617822715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4169038838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3610690680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3141779924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556782659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1962991327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667266652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1745103283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228747544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61269631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1450441433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4248004638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1352471308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2380723062"/>
                    </a:ext>
                  </a:extLst>
                </a:gridCol>
                <a:gridCol w="418428">
                  <a:extLst>
                    <a:ext uri="{9D8B030D-6E8A-4147-A177-3AD203B41FA5}">
                      <a16:colId xmlns:a16="http://schemas.microsoft.com/office/drawing/2014/main" val="428549599"/>
                    </a:ext>
                  </a:extLst>
                </a:gridCol>
              </a:tblGrid>
              <a:tr h="1372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cloud MQTT with AUTH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keep alive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13320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LVL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KA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CIDLEN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PWLEN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706722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06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51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49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72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3554"/>
                  </a:ext>
                </a:extLst>
              </a:tr>
              <a:tr h="1372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CONNECT PACKET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648553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LVL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KA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CIDLEN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395012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51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54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54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02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72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548580"/>
                  </a:ext>
                </a:extLst>
              </a:tr>
              <a:tr h="13729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PUBLISH PACKET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182000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topic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message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640947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TPLEN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458749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30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67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170764"/>
                  </a:ext>
                </a:extLst>
              </a:tr>
              <a:tr h="1372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SUBSCRIBE PACKET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14498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topic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538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SUB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PKTID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TPLEN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QoS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670098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82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67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758310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46481"/>
                  </a:ext>
                </a:extLst>
              </a:tr>
              <a:tr h="1372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MESSAGE PACKET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224906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layload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48878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PUBREC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TPLEN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/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PKTID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194485"/>
                  </a:ext>
                </a:extLst>
              </a:tr>
              <a:tr h="137297"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50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 dirty="0">
                          <a:effectLst/>
                        </a:rPr>
                        <a:t>104</a:t>
                      </a: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115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 dirty="0">
                          <a:effectLst/>
                        </a:rPr>
                        <a:t>105</a:t>
                      </a: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103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104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116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0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1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79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800" u="none" strike="noStrike">
                          <a:effectLst/>
                        </a:rPr>
                        <a:t>78</a:t>
                      </a:r>
                      <a:endParaRPr lang="en-US" altLang="zh-TW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38" marR="6538" marT="653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603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21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NB-IoT模組</a:t>
            </a:r>
            <a:endParaRPr lang="zh-TW" altLang="en-US" dirty="0"/>
          </a:p>
        </p:txBody>
      </p:sp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24014497-3C9E-4232-A5C8-C9B2D505DE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73" y="2132856"/>
            <a:ext cx="3433316" cy="4575175"/>
          </a:xfrm>
        </p:spPr>
      </p:pic>
      <p:graphicFrame>
        <p:nvGraphicFramePr>
          <p:cNvPr id="24" name="內容版面配置區 23">
            <a:extLst>
              <a:ext uri="{FF2B5EF4-FFF2-40B4-BE49-F238E27FC236}">
                <a16:creationId xmlns:a16="http://schemas.microsoft.com/office/drawing/2014/main" id="{977AD2B2-36FC-4F65-9A83-36F4A9124B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0179498"/>
              </p:ext>
            </p:extLst>
          </p:nvPr>
        </p:nvGraphicFramePr>
        <p:xfrm>
          <a:off x="7032104" y="1628800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SIM7000E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Vin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aphicFrame>
        <p:nvGraphicFramePr>
          <p:cNvPr id="25" name="內容版面配置區 23">
            <a:extLst>
              <a:ext uri="{FF2B5EF4-FFF2-40B4-BE49-F238E27FC236}">
                <a16:creationId xmlns:a16="http://schemas.microsoft.com/office/drawing/2014/main" id="{9714C764-4D36-4B9F-89C1-3E75483F3F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185428"/>
              </p:ext>
            </p:extLst>
          </p:nvPr>
        </p:nvGraphicFramePr>
        <p:xfrm>
          <a:off x="7032104" y="4077072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pSp>
        <p:nvGrpSpPr>
          <p:cNvPr id="71" name="群組 70">
            <a:extLst>
              <a:ext uri="{FF2B5EF4-FFF2-40B4-BE49-F238E27FC236}">
                <a16:creationId xmlns:a16="http://schemas.microsoft.com/office/drawing/2014/main" id="{3006BC8D-9083-4901-BBBC-E726C1727677}"/>
              </a:ext>
            </a:extLst>
          </p:cNvPr>
          <p:cNvGrpSpPr/>
          <p:nvPr/>
        </p:nvGrpSpPr>
        <p:grpSpPr>
          <a:xfrm>
            <a:off x="6312024" y="2178821"/>
            <a:ext cx="5375542" cy="3953692"/>
            <a:chOff x="6312024" y="2178821"/>
            <a:chExt cx="5375542" cy="3953692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B89A0A89-3ADD-43BD-9695-0C4DE03529CB}"/>
                </a:ext>
              </a:extLst>
            </p:cNvPr>
            <p:cNvGrpSpPr/>
            <p:nvPr/>
          </p:nvGrpSpPr>
          <p:grpSpPr>
            <a:xfrm>
              <a:off x="6888087" y="3645024"/>
              <a:ext cx="144017" cy="2487489"/>
              <a:chOff x="6598617" y="3645024"/>
              <a:chExt cx="433488" cy="2487489"/>
            </a:xfrm>
          </p:grpSpPr>
          <p:cxnSp>
            <p:nvCxnSpPr>
              <p:cNvPr id="35" name="接點: 肘形 34">
                <a:extLst>
                  <a:ext uri="{FF2B5EF4-FFF2-40B4-BE49-F238E27FC236}">
                    <a16:creationId xmlns:a16="http://schemas.microsoft.com/office/drawing/2014/main" id="{F212B7C4-3FB3-4A50-A80A-4405DF8BEA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B867D29C-7D41-4215-BEE5-9CA60C3A07F5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9D03F81B-5EAF-4D80-8BB2-1BB22A92B1FE}"/>
                </a:ext>
              </a:extLst>
            </p:cNvPr>
            <p:cNvGrpSpPr/>
            <p:nvPr/>
          </p:nvGrpSpPr>
          <p:grpSpPr>
            <a:xfrm>
              <a:off x="6745512" y="3228604"/>
              <a:ext cx="275471" cy="2487489"/>
              <a:chOff x="6598617" y="3645024"/>
              <a:chExt cx="433488" cy="2487489"/>
            </a:xfrm>
          </p:grpSpPr>
          <p:cxnSp>
            <p:nvCxnSpPr>
              <p:cNvPr id="43" name="接點: 肘形 42">
                <a:extLst>
                  <a:ext uri="{FF2B5EF4-FFF2-40B4-BE49-F238E27FC236}">
                    <a16:creationId xmlns:a16="http://schemas.microsoft.com/office/drawing/2014/main" id="{5E00B98C-B0BD-4B40-B035-2DE1FD9DD8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35661487-B3F9-4422-B36A-6ED1522A0369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7B1E6441-D16F-4676-9DBD-0A1E2ADCD034}"/>
                </a:ext>
              </a:extLst>
            </p:cNvPr>
            <p:cNvGrpSpPr/>
            <p:nvPr/>
          </p:nvGrpSpPr>
          <p:grpSpPr>
            <a:xfrm>
              <a:off x="6598616" y="2812185"/>
              <a:ext cx="415407" cy="2487489"/>
              <a:chOff x="6598617" y="3645024"/>
              <a:chExt cx="433488" cy="2487489"/>
            </a:xfrm>
          </p:grpSpPr>
          <p:cxnSp>
            <p:nvCxnSpPr>
              <p:cNvPr id="46" name="接點: 肘形 45">
                <a:extLst>
                  <a:ext uri="{FF2B5EF4-FFF2-40B4-BE49-F238E27FC236}">
                    <a16:creationId xmlns:a16="http://schemas.microsoft.com/office/drawing/2014/main" id="{D08EBBB7-2BB4-44F9-9860-1D58543BE7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97176543-4472-4650-806D-CAE8492020DD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205F9A8-05D0-4ADF-88AF-31784A33729F}"/>
                </a:ext>
              </a:extLst>
            </p:cNvPr>
            <p:cNvGrpSpPr/>
            <p:nvPr/>
          </p:nvGrpSpPr>
          <p:grpSpPr>
            <a:xfrm>
              <a:off x="6456040" y="2395765"/>
              <a:ext cx="574434" cy="2487489"/>
              <a:chOff x="6598617" y="3645024"/>
              <a:chExt cx="433488" cy="2487489"/>
            </a:xfrm>
          </p:grpSpPr>
          <p:cxnSp>
            <p:nvCxnSpPr>
              <p:cNvPr id="49" name="接點: 肘形 48">
                <a:extLst>
                  <a:ext uri="{FF2B5EF4-FFF2-40B4-BE49-F238E27FC236}">
                    <a16:creationId xmlns:a16="http://schemas.microsoft.com/office/drawing/2014/main" id="{4289DB86-230C-425D-8450-3BC76449B0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>
                <a:extLst>
                  <a:ext uri="{FF2B5EF4-FFF2-40B4-BE49-F238E27FC236}">
                    <a16:creationId xmlns:a16="http://schemas.microsoft.com/office/drawing/2014/main" id="{231EA10E-B2F9-4D82-BE92-8B252EAA82D3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C98D3DC1-167E-490C-9EF3-3B582A85A764}"/>
                </a:ext>
              </a:extLst>
            </p:cNvPr>
            <p:cNvGrpSpPr/>
            <p:nvPr/>
          </p:nvGrpSpPr>
          <p:grpSpPr>
            <a:xfrm>
              <a:off x="6312024" y="2178821"/>
              <a:ext cx="708958" cy="2487489"/>
              <a:chOff x="6598617" y="3645024"/>
              <a:chExt cx="433488" cy="2487489"/>
            </a:xfrm>
          </p:grpSpPr>
          <p:cxnSp>
            <p:nvCxnSpPr>
              <p:cNvPr id="52" name="接點: 肘形 51">
                <a:extLst>
                  <a:ext uri="{FF2B5EF4-FFF2-40B4-BE49-F238E27FC236}">
                    <a16:creationId xmlns:a16="http://schemas.microsoft.com/office/drawing/2014/main" id="{8B21FF90-DA23-4F97-8DDB-11D8D1B413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F90361DF-BA76-4A51-95B6-16411A666C48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DF71037E-C132-4666-A0D1-8513EA4A0255}"/>
                </a:ext>
              </a:extLst>
            </p:cNvPr>
            <p:cNvGrpSpPr/>
            <p:nvPr/>
          </p:nvGrpSpPr>
          <p:grpSpPr>
            <a:xfrm flipH="1">
              <a:off x="8543186" y="2813719"/>
              <a:ext cx="686899" cy="2487489"/>
              <a:chOff x="6598617" y="3645024"/>
              <a:chExt cx="433488" cy="2487489"/>
            </a:xfrm>
          </p:grpSpPr>
          <p:cxnSp>
            <p:nvCxnSpPr>
              <p:cNvPr id="55" name="接點: 肘形 54">
                <a:extLst>
                  <a:ext uri="{FF2B5EF4-FFF2-40B4-BE49-F238E27FC236}">
                    <a16:creationId xmlns:a16="http://schemas.microsoft.com/office/drawing/2014/main" id="{D85CAFE1-2063-4240-BE53-06316548A1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919B3D18-FEF4-4AA0-8B15-3E076BF165C7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48B269C1-5E60-4DE6-B4B7-FDDFA4127454}"/>
                </a:ext>
              </a:extLst>
            </p:cNvPr>
            <p:cNvGrpSpPr/>
            <p:nvPr/>
          </p:nvGrpSpPr>
          <p:grpSpPr>
            <a:xfrm>
              <a:off x="8543188" y="2395767"/>
              <a:ext cx="1153212" cy="2076581"/>
              <a:chOff x="8543188" y="2395767"/>
              <a:chExt cx="1153212" cy="2076581"/>
            </a:xfrm>
          </p:grpSpPr>
          <p:cxnSp>
            <p:nvCxnSpPr>
              <p:cNvPr id="58" name="接點: 肘形 57">
                <a:extLst>
                  <a:ext uri="{FF2B5EF4-FFF2-40B4-BE49-F238E27FC236}">
                    <a16:creationId xmlns:a16="http://schemas.microsoft.com/office/drawing/2014/main" id="{779B996E-0A0D-494C-8574-547E95CA1E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7977188" y="2961767"/>
                <a:ext cx="2071524" cy="939524"/>
              </a:xfrm>
              <a:prstGeom prst="bentConnector3">
                <a:avLst>
                  <a:gd name="adj1" fmla="val 490"/>
                </a:avLst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AA04EEA3-127D-41A6-A37D-9A47AB5E68EE}"/>
                  </a:ext>
                </a:extLst>
              </p:cNvPr>
              <p:cNvCxnSpPr/>
              <p:nvPr/>
            </p:nvCxnSpPr>
            <p:spPr bwMode="auto">
              <a:xfrm>
                <a:off x="9480376" y="4472348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A4E4EAE6-4245-41E6-ABC3-9BB4CFCF0E84}"/>
                </a:ext>
              </a:extLst>
            </p:cNvPr>
            <p:cNvGrpSpPr/>
            <p:nvPr/>
          </p:nvGrpSpPr>
          <p:grpSpPr>
            <a:xfrm flipH="1">
              <a:off x="8543186" y="2206401"/>
              <a:ext cx="3144380" cy="2260890"/>
              <a:chOff x="6624372" y="3328416"/>
              <a:chExt cx="433487" cy="2487489"/>
            </a:xfrm>
          </p:grpSpPr>
          <p:cxnSp>
            <p:nvCxnSpPr>
              <p:cNvPr id="66" name="接點: 肘形 65">
                <a:extLst>
                  <a:ext uri="{FF2B5EF4-FFF2-40B4-BE49-F238E27FC236}">
                    <a16:creationId xmlns:a16="http://schemas.microsoft.com/office/drawing/2014/main" id="{0750C00A-222C-494D-8232-7B117DCC34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97371" y="4355417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9851E502-4374-4117-B061-911FA03936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24372" y="5815904"/>
                <a:ext cx="6663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00C7F5FB-621C-44EC-A6DF-FCCC72801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895002"/>
              </p:ext>
            </p:extLst>
          </p:nvPr>
        </p:nvGraphicFramePr>
        <p:xfrm>
          <a:off x="9696400" y="2636912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sp>
        <p:nvSpPr>
          <p:cNvPr id="33" name="內容版面配置區 3">
            <a:extLst>
              <a:ext uri="{FF2B5EF4-FFF2-40B4-BE49-F238E27FC236}">
                <a16:creationId xmlns:a16="http://schemas.microsoft.com/office/drawing/2014/main" id="{341C9269-D12D-4AC6-BECE-282E93922B2A}"/>
              </a:ext>
            </a:extLst>
          </p:cNvPr>
          <p:cNvSpPr txBox="1">
            <a:spLocks/>
          </p:cNvSpPr>
          <p:nvPr/>
        </p:nvSpPr>
        <p:spPr bwMode="auto">
          <a:xfrm>
            <a:off x="1060452" y="1557338"/>
            <a:ext cx="10508156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kern="0" dirty="0"/>
              <a:t>一人一組</a:t>
            </a:r>
          </a:p>
        </p:txBody>
      </p:sp>
    </p:spTree>
    <p:extLst>
      <p:ext uri="{BB962C8B-B14F-4D97-AF65-F5344CB8AC3E}">
        <p14:creationId xmlns:p14="http://schemas.microsoft.com/office/powerpoint/2010/main" val="192495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26E47D9-002B-437F-BD32-A7233C47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dirty="0"/>
              <a:t>broker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39E9B81-DA7A-4D0D-AD7C-FFE49E15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遠端連線至</a:t>
            </a:r>
            <a:r>
              <a:rPr lang="en-US" altLang="zh-TW" sz="2400" dirty="0"/>
              <a:t>server</a:t>
            </a:r>
          </a:p>
          <a:p>
            <a:pPr lvl="1"/>
            <a:r>
              <a:rPr lang="zh-TW" altLang="en-US" sz="2000" dirty="0"/>
              <a:t>指令：</a:t>
            </a:r>
            <a:r>
              <a:rPr lang="en-US" altLang="zh-TW" sz="2000" dirty="0" err="1"/>
              <a:t>ssh</a:t>
            </a:r>
            <a:r>
              <a:rPr lang="en-US" altLang="zh-TW" sz="2000" dirty="0"/>
              <a:t> &lt;user name&gt;@IP, e.g., </a:t>
            </a:r>
            <a:r>
              <a:rPr lang="en-US" altLang="zh-TW" sz="2000" dirty="0" err="1"/>
              <a:t>ssh</a:t>
            </a:r>
            <a:r>
              <a:rPr lang="en-US" altLang="zh-TW" sz="2000" dirty="0"/>
              <a:t> </a:t>
            </a:r>
            <a:r>
              <a:rPr lang="en-US" altLang="zh-TW" sz="2000" dirty="0">
                <a:hlinkClick r:id="rId2"/>
              </a:rPr>
              <a:t>asher@192.168.1.100</a:t>
            </a:r>
            <a:endParaRPr lang="en-US" altLang="zh-TW" sz="2000" dirty="0"/>
          </a:p>
          <a:p>
            <a:pPr lvl="1"/>
            <a:r>
              <a:rPr lang="en-US" altLang="zh-TW" sz="2000" dirty="0"/>
              <a:t>user name: </a:t>
            </a:r>
            <a:r>
              <a:rPr lang="en-US" altLang="zh-TW" sz="2000" dirty="0" err="1"/>
              <a:t>ccu</a:t>
            </a:r>
            <a:r>
              <a:rPr lang="en-US" altLang="zh-TW" sz="2000" dirty="0"/>
              <a:t>&lt;student ID&gt;, e.g., ccu609410055</a:t>
            </a:r>
          </a:p>
          <a:p>
            <a:pPr lvl="1"/>
            <a:r>
              <a:rPr lang="en-US" altLang="zh-TW" sz="2000" dirty="0"/>
              <a:t>Password: &lt;student ID&gt;, e.g., 609410055</a:t>
            </a:r>
          </a:p>
          <a:p>
            <a:pPr lvl="1"/>
            <a:r>
              <a:rPr lang="zh-TW" altLang="en-US" sz="2000" dirty="0"/>
              <a:t>若是使用個人網路，需先</a:t>
            </a:r>
            <a:r>
              <a:rPr lang="en-US" altLang="zh-TW" sz="2000" dirty="0"/>
              <a:t>VPN</a:t>
            </a:r>
            <a:r>
              <a:rPr lang="zh-TW" altLang="en-US" sz="2000" dirty="0"/>
              <a:t>至學校</a:t>
            </a:r>
            <a:endParaRPr lang="en-US" altLang="zh-TW" sz="2000" dirty="0"/>
          </a:p>
          <a:p>
            <a:pPr lvl="2"/>
            <a:r>
              <a:rPr lang="zh-TW" altLang="en-US" sz="1600" dirty="0"/>
              <a:t>學校</a:t>
            </a:r>
            <a:r>
              <a:rPr lang="en-US" altLang="zh-TW" sz="1600" dirty="0"/>
              <a:t>VPN</a:t>
            </a:r>
            <a:r>
              <a:rPr lang="zh-TW" altLang="en-US" sz="1600" dirty="0"/>
              <a:t>：</a:t>
            </a:r>
            <a:r>
              <a:rPr lang="en-US" altLang="zh-TW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https://it.ccu.edu.tw/network_source.php?section=7</a:t>
            </a:r>
            <a:endParaRPr lang="en-US" altLang="zh-TW" sz="1600" dirty="0"/>
          </a:p>
          <a:p>
            <a:pPr lvl="2"/>
            <a:r>
              <a:rPr lang="zh-TW" altLang="en-US" sz="1600" dirty="0"/>
              <a:t>資工</a:t>
            </a:r>
            <a:r>
              <a:rPr lang="en-US" altLang="zh-TW" sz="1600" dirty="0"/>
              <a:t>VPN</a:t>
            </a:r>
            <a:r>
              <a:rPr lang="zh-TW" altLang="en-US" sz="1600" dirty="0"/>
              <a:t>：</a:t>
            </a:r>
            <a:r>
              <a:rPr lang="en-US" altLang="zh-TW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https://vpn.cs.ccu.edu.tw/</a:t>
            </a:r>
            <a:r>
              <a:rPr lang="zh-TW" altLang="en-US" sz="1600" dirty="0"/>
              <a:t> 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86592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39A230-B072-4312-884E-E2106541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E0E9B9-2B54-48AD-A743-BBBBB07F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/>
              <a:t>目標一：實作</a:t>
            </a:r>
            <a:r>
              <a:rPr lang="en-US" altLang="zh-TW" sz="2400" dirty="0"/>
              <a:t>MQTT PUB</a:t>
            </a:r>
            <a:r>
              <a:rPr lang="zh-TW" altLang="en-US" sz="2400" dirty="0"/>
              <a:t>及</a:t>
            </a:r>
            <a:r>
              <a:rPr lang="en-US" altLang="zh-TW" sz="2400" dirty="0"/>
              <a:t>SUB</a:t>
            </a:r>
            <a:r>
              <a:rPr lang="zh-TW" altLang="en-US" sz="2400" dirty="0"/>
              <a:t>指令</a:t>
            </a:r>
            <a:endParaRPr lang="en-US" altLang="zh-TW" sz="2400" dirty="0"/>
          </a:p>
          <a:p>
            <a:pPr lvl="1">
              <a:lnSpc>
                <a:spcPct val="150000"/>
              </a:lnSpc>
            </a:pPr>
            <a:r>
              <a:rPr lang="zh-TW" altLang="en-US" sz="2000" dirty="0"/>
              <a:t>在</a:t>
            </a:r>
            <a:r>
              <a:rPr lang="en-US" altLang="zh-TW" sz="2000" dirty="0"/>
              <a:t>server</a:t>
            </a:r>
            <a:r>
              <a:rPr lang="zh-TW" altLang="en-US" sz="2000" dirty="0"/>
              <a:t>建立</a:t>
            </a:r>
            <a:r>
              <a:rPr lang="en-US" altLang="zh-TW" sz="2000" dirty="0"/>
              <a:t>broker</a:t>
            </a:r>
            <a:r>
              <a:rPr lang="zh-TW" altLang="en-US" sz="2000" dirty="0"/>
              <a:t>，執行</a:t>
            </a:r>
            <a:r>
              <a:rPr lang="en-US" altLang="zh-TW" sz="2000" dirty="0"/>
              <a:t>PUB</a:t>
            </a:r>
            <a:r>
              <a:rPr lang="zh-TW" altLang="en-US" sz="2000" dirty="0"/>
              <a:t>及</a:t>
            </a:r>
            <a:r>
              <a:rPr lang="en-US" altLang="zh-TW" sz="2000" dirty="0"/>
              <a:t>SUB</a:t>
            </a:r>
            <a:r>
              <a:rPr lang="zh-TW" altLang="en-US" sz="2000" dirty="0"/>
              <a:t>指令</a:t>
            </a:r>
            <a:r>
              <a:rPr lang="en-US" altLang="zh-TW" sz="2000" dirty="0"/>
              <a:t>( 30% )</a:t>
            </a:r>
          </a:p>
          <a:p>
            <a:pPr>
              <a:lnSpc>
                <a:spcPct val="150000"/>
              </a:lnSpc>
            </a:pPr>
            <a:r>
              <a:rPr lang="zh-TW" altLang="en-US" sz="2400" dirty="0"/>
              <a:t>目標二：組裝所有硬體設備及控制硬體設備</a:t>
            </a:r>
            <a:endParaRPr lang="en-US" altLang="zh-TW" sz="2400" dirty="0"/>
          </a:p>
          <a:p>
            <a:pPr lvl="1"/>
            <a:r>
              <a:rPr lang="zh-TW" altLang="zh-TW" sz="2000" dirty="0"/>
              <a:t>組裝所有硬體設備</a:t>
            </a:r>
            <a:r>
              <a:rPr lang="en-US" altLang="zh-TW" sz="2000" dirty="0"/>
              <a:t>( 50% )</a:t>
            </a:r>
            <a:endParaRPr lang="zh-TW" altLang="zh-TW" sz="2000" dirty="0"/>
          </a:p>
          <a:p>
            <a:pPr lvl="1"/>
            <a:r>
              <a:rPr lang="zh-TW" altLang="zh-TW" sz="2000" dirty="0"/>
              <a:t>顯示數據及控制</a:t>
            </a:r>
            <a:r>
              <a:rPr lang="en-US" altLang="zh-TW" sz="2000" dirty="0"/>
              <a:t>LED</a:t>
            </a:r>
            <a:r>
              <a:rPr lang="zh-TW" altLang="zh-TW" sz="2000" dirty="0"/>
              <a:t>、風扇、馬達</a:t>
            </a:r>
            <a:r>
              <a:rPr lang="en-US" altLang="zh-TW" sz="2000" dirty="0"/>
              <a:t>( 80% )</a:t>
            </a:r>
          </a:p>
          <a:p>
            <a:r>
              <a:rPr lang="zh-TW" altLang="en-US" sz="2400" dirty="0"/>
              <a:t>目標三：</a:t>
            </a:r>
            <a:r>
              <a:rPr lang="en-US" altLang="zh-TW" sz="2400" dirty="0"/>
              <a:t>MQTT</a:t>
            </a:r>
            <a:r>
              <a:rPr lang="zh-TW" altLang="zh-TW" sz="2400" dirty="0"/>
              <a:t>雙向控制</a:t>
            </a:r>
          </a:p>
          <a:p>
            <a:pPr lvl="1"/>
            <a:r>
              <a:rPr lang="zh-TW" altLang="zh-TW" sz="2000" dirty="0"/>
              <a:t>以</a:t>
            </a:r>
            <a:r>
              <a:rPr lang="en-US" altLang="zh-TW" sz="2000" dirty="0"/>
              <a:t>Pub</a:t>
            </a:r>
            <a:r>
              <a:rPr lang="zh-TW" altLang="zh-TW" sz="2000" dirty="0"/>
              <a:t>上傳光感值</a:t>
            </a:r>
            <a:r>
              <a:rPr lang="zh-TW" altLang="en-US" sz="2000" dirty="0"/>
              <a:t>並</a:t>
            </a:r>
            <a:r>
              <a:rPr lang="zh-TW" altLang="zh-TW" sz="2000" dirty="0"/>
              <a:t>以</a:t>
            </a:r>
            <a:r>
              <a:rPr lang="en-US" altLang="zh-TW" sz="2000" dirty="0"/>
              <a:t>Sub</a:t>
            </a:r>
            <a:r>
              <a:rPr lang="zh-TW" altLang="zh-TW" sz="2000" dirty="0"/>
              <a:t>控制</a:t>
            </a:r>
            <a:r>
              <a:rPr lang="en-US" altLang="zh-TW" sz="2000" dirty="0"/>
              <a:t>LED</a:t>
            </a:r>
            <a:r>
              <a:rPr lang="zh-TW" altLang="zh-TW" sz="2000" dirty="0"/>
              <a:t>燈</a:t>
            </a:r>
            <a:r>
              <a:rPr lang="zh-TW" altLang="en-US" sz="2000" dirty="0"/>
              <a:t>條</a:t>
            </a:r>
            <a:r>
              <a:rPr lang="en-US" altLang="zh-TW" sz="2000" dirty="0"/>
              <a:t>( 100% )</a:t>
            </a:r>
            <a:endParaRPr lang="zh-TW" altLang="zh-TW" sz="2000" dirty="0"/>
          </a:p>
          <a:p>
            <a:pPr lvl="1"/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74494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26E47D9-002B-437F-BD32-A7233C47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dirty="0"/>
              <a:t>broker(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39E9B81-DA7A-4D0D-AD7C-FFE49E15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建立</a:t>
            </a:r>
            <a:r>
              <a:rPr lang="en-US" altLang="zh-TW" sz="2400" dirty="0"/>
              <a:t>MQTT</a:t>
            </a:r>
            <a:r>
              <a:rPr lang="zh-TW" altLang="en-US" sz="2400" dirty="0"/>
              <a:t>及</a:t>
            </a:r>
            <a:r>
              <a:rPr lang="en-US" altLang="zh-TW" sz="2400" dirty="0"/>
              <a:t>Broker</a:t>
            </a:r>
          </a:p>
          <a:p>
            <a:pPr lvl="1"/>
            <a:r>
              <a:rPr lang="zh-TW" altLang="en-US" sz="2000" dirty="0"/>
              <a:t>更新</a:t>
            </a:r>
            <a:endParaRPr lang="en-US" altLang="zh-TW" sz="2000" dirty="0"/>
          </a:p>
          <a:p>
            <a:pPr lvl="2"/>
            <a:r>
              <a:rPr lang="en-US" altLang="zh-TW" sz="1600" dirty="0" err="1"/>
              <a:t>sudo</a:t>
            </a:r>
            <a:r>
              <a:rPr lang="en-US" altLang="zh-TW" sz="1600" dirty="0"/>
              <a:t> apt update</a:t>
            </a:r>
          </a:p>
          <a:p>
            <a:pPr lvl="1"/>
            <a:r>
              <a:rPr lang="zh-TW" altLang="en-US" sz="2000" dirty="0"/>
              <a:t>安裝 </a:t>
            </a:r>
            <a:r>
              <a:rPr lang="en-US" altLang="zh-TW" sz="2000" dirty="0" err="1"/>
              <a:t>Mosquitto</a:t>
            </a:r>
            <a:r>
              <a:rPr lang="en-US" altLang="zh-TW" sz="2000" dirty="0"/>
              <a:t> MQTT Broker</a:t>
            </a:r>
          </a:p>
          <a:p>
            <a:pPr lvl="2"/>
            <a:r>
              <a:rPr lang="es-ES" altLang="zh-TW" sz="1600" dirty="0"/>
              <a:t>sudo apt install -y mosquitto</a:t>
            </a:r>
            <a:endParaRPr lang="en-US" altLang="zh-TW" sz="1600" dirty="0"/>
          </a:p>
          <a:p>
            <a:pPr lvl="1"/>
            <a:r>
              <a:rPr lang="zh-TW" altLang="en-US" sz="2000" dirty="0"/>
              <a:t>安裝 </a:t>
            </a:r>
            <a:r>
              <a:rPr lang="en-US" altLang="zh-TW" sz="2000" dirty="0" err="1"/>
              <a:t>Mosquitto</a:t>
            </a:r>
            <a:r>
              <a:rPr lang="en-US" altLang="zh-TW" sz="2000" dirty="0"/>
              <a:t> Client</a:t>
            </a:r>
          </a:p>
          <a:p>
            <a:pPr lvl="2"/>
            <a:r>
              <a:rPr lang="en-US" altLang="zh-TW" sz="1600" dirty="0" err="1"/>
              <a:t>sudo</a:t>
            </a:r>
            <a:r>
              <a:rPr lang="en-US" altLang="zh-TW" sz="1600" dirty="0"/>
              <a:t> apt install -y </a:t>
            </a:r>
            <a:r>
              <a:rPr lang="en-US" altLang="zh-TW" sz="1600" dirty="0" err="1"/>
              <a:t>mosquitto</a:t>
            </a:r>
            <a:r>
              <a:rPr lang="en-US" altLang="zh-TW" sz="1600" dirty="0"/>
              <a:t>-clients</a:t>
            </a:r>
          </a:p>
          <a:p>
            <a:r>
              <a:rPr lang="zh-TW" altLang="en-US" sz="2400" dirty="0"/>
              <a:t>測試</a:t>
            </a:r>
            <a:r>
              <a:rPr lang="en-US" altLang="zh-TW" sz="2400" dirty="0"/>
              <a:t>broker</a:t>
            </a:r>
          </a:p>
          <a:p>
            <a:pPr lvl="1"/>
            <a:r>
              <a:rPr lang="zh-TW" altLang="en-US" sz="2000" dirty="0"/>
              <a:t>建立 </a:t>
            </a:r>
            <a:r>
              <a:rPr lang="en-US" altLang="zh-TW" sz="2000" dirty="0"/>
              <a:t>Subscriber</a:t>
            </a:r>
            <a:r>
              <a:rPr lang="zh-TW" altLang="en-US" sz="2000" dirty="0"/>
              <a:t>及</a:t>
            </a:r>
            <a:r>
              <a:rPr lang="en-US" altLang="zh-TW" sz="2000" dirty="0"/>
              <a:t>Subscribe</a:t>
            </a:r>
          </a:p>
          <a:p>
            <a:pPr lvl="2"/>
            <a:r>
              <a:rPr lang="en-US" altLang="zh-TW" sz="1600" dirty="0" err="1"/>
              <a:t>mosquitto_sub</a:t>
            </a:r>
            <a:r>
              <a:rPr lang="en-US" altLang="zh-TW" sz="1600" dirty="0"/>
              <a:t> -h IP -t Topic</a:t>
            </a:r>
          </a:p>
          <a:p>
            <a:pPr lvl="1"/>
            <a:r>
              <a:rPr lang="zh-TW" altLang="en-US" dirty="0"/>
              <a:t>建立 </a:t>
            </a:r>
            <a:r>
              <a:rPr lang="en-US" altLang="zh-TW" dirty="0"/>
              <a:t>Publisher</a:t>
            </a:r>
            <a:r>
              <a:rPr lang="zh-TW" altLang="en-US" dirty="0"/>
              <a:t>及</a:t>
            </a:r>
            <a:r>
              <a:rPr lang="en-US" altLang="zh-TW" dirty="0"/>
              <a:t>Publish</a:t>
            </a:r>
          </a:p>
          <a:p>
            <a:pPr lvl="2"/>
            <a:r>
              <a:rPr lang="en-US" altLang="zh-TW" sz="1600" dirty="0" err="1"/>
              <a:t>mosquitto_pub</a:t>
            </a:r>
            <a:r>
              <a:rPr lang="en-US" altLang="zh-TW" sz="1600" dirty="0"/>
              <a:t> -h IP -t Topic -m Message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55E5C73-882F-40E5-B853-F4B699C69A8F}"/>
              </a:ext>
            </a:extLst>
          </p:cNvPr>
          <p:cNvSpPr txBox="1"/>
          <p:nvPr/>
        </p:nvSpPr>
        <p:spPr>
          <a:xfrm>
            <a:off x="1991544" y="6505435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Reference: https://oranwind.org/-edge-zai-ubuntu-an-zhuang-mosquitto-mqtt-broker-part-2/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2506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A91EA71D-29A1-4C01-892C-6D7736CA6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8923981" cy="5146389"/>
          </a:xfrm>
        </p:spPr>
        <p:txBody>
          <a:bodyPr/>
          <a:lstStyle/>
          <a:p>
            <a:r>
              <a:rPr lang="zh-TW" altLang="en-US" dirty="0"/>
              <a:t>新增</a:t>
            </a:r>
            <a:r>
              <a:rPr lang="en-US" altLang="zh-TW" dirty="0"/>
              <a:t>SIM7000 library</a:t>
            </a:r>
            <a:r>
              <a:rPr lang="zh-TW" altLang="en-US" dirty="0"/>
              <a:t>至</a:t>
            </a:r>
            <a:r>
              <a:rPr lang="en-US" altLang="zh-TW" dirty="0"/>
              <a:t>Arduino </a:t>
            </a:r>
            <a:r>
              <a:rPr lang="zh-TW" altLang="en-US" dirty="0"/>
              <a:t>函式庫</a:t>
            </a:r>
            <a:endParaRPr lang="en-US" altLang="zh-TW" dirty="0"/>
          </a:p>
          <a:p>
            <a:pPr lvl="1"/>
            <a:r>
              <a:rPr lang="zh-TW" altLang="en-US" dirty="0"/>
              <a:t>草稿碼</a:t>
            </a:r>
            <a:r>
              <a:rPr lang="en-US" altLang="zh-TW" dirty="0"/>
              <a:t>-&gt;</a:t>
            </a:r>
            <a:r>
              <a:rPr lang="zh-TW" altLang="en-US" dirty="0"/>
              <a:t>匯入程式庫</a:t>
            </a:r>
            <a:r>
              <a:rPr lang="en-US" altLang="zh-TW" dirty="0"/>
              <a:t>-&gt;</a:t>
            </a:r>
            <a:r>
              <a:rPr lang="zh-TW" altLang="en-US" dirty="0"/>
              <a:t>管理程式庫</a:t>
            </a:r>
            <a:endParaRPr lang="en-US" altLang="zh-TW" dirty="0"/>
          </a:p>
          <a:p>
            <a:pPr lvl="1"/>
            <a:r>
              <a:rPr lang="zh-TW" altLang="en-US" dirty="0"/>
              <a:t>搜尋</a:t>
            </a:r>
            <a:r>
              <a:rPr lang="en-US" altLang="zh-TW" dirty="0"/>
              <a:t>SIM7000</a:t>
            </a:r>
            <a:r>
              <a:rPr lang="zh-TW" altLang="en-US" dirty="0"/>
              <a:t>，找到</a:t>
            </a:r>
            <a:r>
              <a:rPr lang="en-US" altLang="zh-TW" dirty="0"/>
              <a:t>DFRobot_SIM7000</a:t>
            </a:r>
            <a:r>
              <a:rPr lang="zh-TW" altLang="en-US" dirty="0"/>
              <a:t>，按下安裝</a:t>
            </a:r>
            <a:r>
              <a:rPr lang="en-US" altLang="zh-TW" dirty="0"/>
              <a:t>1.0.1</a:t>
            </a:r>
            <a:r>
              <a:rPr lang="zh-TW" altLang="en-US" dirty="0"/>
              <a:t>版本</a:t>
            </a:r>
            <a:endParaRPr lang="en-US" altLang="zh-TW" dirty="0"/>
          </a:p>
          <a:p>
            <a:pPr lvl="1"/>
            <a:r>
              <a:rPr lang="zh-TW" altLang="en-US" dirty="0"/>
              <a:t>若有詢問是否要連同其他</a:t>
            </a:r>
            <a:r>
              <a:rPr lang="en-US" altLang="zh-TW" dirty="0"/>
              <a:t>lib</a:t>
            </a:r>
            <a:r>
              <a:rPr lang="zh-TW" altLang="en-US" dirty="0"/>
              <a:t>同時安裝，選擇全部安裝，或是於安裝後點選更新</a:t>
            </a:r>
            <a:endParaRPr lang="en-US" altLang="zh-TW" dirty="0"/>
          </a:p>
          <a:p>
            <a:r>
              <a:rPr lang="zh-TW" altLang="en-US" dirty="0"/>
              <a:t>修正</a:t>
            </a:r>
            <a:r>
              <a:rPr lang="en-US" altLang="zh-TW" dirty="0"/>
              <a:t>lib</a:t>
            </a:r>
            <a:r>
              <a:rPr lang="zh-TW" altLang="en-US" dirty="0"/>
              <a:t>中的</a:t>
            </a:r>
            <a:r>
              <a:rPr lang="en-US" altLang="zh-TW" dirty="0"/>
              <a:t>bug</a:t>
            </a:r>
            <a:r>
              <a:rPr lang="zh-TW" altLang="en-US" dirty="0"/>
              <a:t>及設定</a:t>
            </a:r>
            <a:endParaRPr lang="en-US" altLang="zh-TW" dirty="0"/>
          </a:p>
          <a:p>
            <a:pPr lvl="1"/>
            <a:r>
              <a:rPr lang="zh-TW" altLang="en-US" dirty="0"/>
              <a:t>至</a:t>
            </a:r>
            <a:r>
              <a:rPr lang="en-US" altLang="zh-TW" dirty="0" err="1"/>
              <a:t>github</a:t>
            </a:r>
            <a:r>
              <a:rPr lang="zh-TW" altLang="en-US" dirty="0"/>
              <a:t>下載</a:t>
            </a:r>
            <a:r>
              <a:rPr lang="en-US" altLang="zh-TW" dirty="0"/>
              <a:t>lib</a:t>
            </a:r>
            <a:r>
              <a:rPr lang="zh-TW" altLang="en-US" dirty="0"/>
              <a:t>：</a:t>
            </a:r>
            <a:r>
              <a:rPr lang="en-US" altLang="zh-TW" dirty="0">
                <a:hlinkClick r:id="rId2"/>
              </a:rPr>
              <a:t>https://github.com/ashercy/iot.git</a:t>
            </a:r>
            <a:endParaRPr lang="en-US" altLang="zh-TW" dirty="0"/>
          </a:p>
          <a:p>
            <a:pPr lvl="2"/>
            <a:r>
              <a:rPr lang="zh-TW" altLang="en-US" dirty="0"/>
              <a:t>位置： </a:t>
            </a:r>
            <a:r>
              <a:rPr lang="en-US" altLang="zh-TW" b="1" dirty="0" err="1">
                <a:hlinkClick r:id="rId3"/>
              </a:rPr>
              <a:t>iot</a:t>
            </a:r>
            <a:r>
              <a:rPr lang="en-US" altLang="zh-TW" dirty="0"/>
              <a:t>/</a:t>
            </a:r>
            <a:r>
              <a:rPr lang="en-US" altLang="zh-TW" dirty="0">
                <a:hlinkClick r:id="rId4"/>
              </a:rPr>
              <a:t>lib</a:t>
            </a:r>
            <a:r>
              <a:rPr lang="en-US" altLang="zh-TW" dirty="0"/>
              <a:t>/</a:t>
            </a:r>
            <a:r>
              <a:rPr lang="en-US" altLang="zh-TW" b="1" dirty="0"/>
              <a:t>DFRobot_SIM7000.cpp</a:t>
            </a:r>
            <a:endParaRPr lang="en-US" altLang="zh-TW" dirty="0"/>
          </a:p>
          <a:p>
            <a:pPr lvl="2"/>
            <a:r>
              <a:rPr lang="zh-TW" altLang="en-US" dirty="0"/>
              <a:t>位置： </a:t>
            </a:r>
            <a:r>
              <a:rPr lang="en-US" altLang="zh-TW" b="1" dirty="0" err="1">
                <a:hlinkClick r:id="rId3"/>
              </a:rPr>
              <a:t>iot</a:t>
            </a:r>
            <a:r>
              <a:rPr lang="en-US" altLang="zh-TW" dirty="0"/>
              <a:t>/</a:t>
            </a:r>
            <a:r>
              <a:rPr lang="en-US" altLang="zh-TW" dirty="0">
                <a:hlinkClick r:id="rId4"/>
              </a:rPr>
              <a:t>lib</a:t>
            </a:r>
            <a:r>
              <a:rPr lang="en-US" altLang="zh-TW" dirty="0"/>
              <a:t>/</a:t>
            </a:r>
            <a:r>
              <a:rPr lang="en-US" altLang="zh-TW" b="1" dirty="0"/>
              <a:t>DFRobot_SIM7000.h</a:t>
            </a:r>
          </a:p>
          <a:p>
            <a:pPr lvl="1"/>
            <a:r>
              <a:rPr lang="zh-TW" altLang="en-US" b="1" dirty="0"/>
              <a:t>至</a:t>
            </a:r>
            <a:r>
              <a:rPr lang="en-US" altLang="zh-TW" dirty="0"/>
              <a:t>Arduino</a:t>
            </a:r>
            <a:r>
              <a:rPr lang="zh-TW" altLang="en-US" dirty="0"/>
              <a:t> </a:t>
            </a:r>
            <a:r>
              <a:rPr lang="en-US" altLang="zh-TW" dirty="0"/>
              <a:t>library</a:t>
            </a:r>
            <a:r>
              <a:rPr lang="zh-TW" altLang="en-US" dirty="0"/>
              <a:t>覆蓋上面的兩個檔案</a:t>
            </a:r>
            <a:endParaRPr lang="en-US" altLang="zh-TW" dirty="0"/>
          </a:p>
          <a:p>
            <a:pPr lvl="2"/>
            <a:r>
              <a:rPr lang="zh-TW" altLang="en-US" dirty="0"/>
              <a:t>位置：</a:t>
            </a:r>
            <a:r>
              <a:rPr lang="pt-BR" altLang="zh-TW" dirty="0"/>
              <a:t> C:\Users\user\Documents\Arduino\libraries\DFRobot_SIM7000-master</a:t>
            </a:r>
            <a:endParaRPr lang="en-US" altLang="zh-TW" dirty="0"/>
          </a:p>
          <a:p>
            <a:pPr lvl="2"/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DDD15A-20B8-4F06-A153-AF22B60F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傳送</a:t>
            </a:r>
            <a:r>
              <a:rPr lang="en-US" altLang="zh-TW" dirty="0"/>
              <a:t>PUBLISH</a:t>
            </a:r>
            <a:r>
              <a:rPr lang="zh-TW" altLang="zh-TW" dirty="0"/>
              <a:t>封包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91BDB55-EDE3-4DD6-B7B9-FD3BDCAF45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8"/>
          <a:stretch/>
        </p:blipFill>
        <p:spPr>
          <a:xfrm>
            <a:off x="9984432" y="3007834"/>
            <a:ext cx="1902465" cy="3316229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78EAC010-57B6-4597-9305-6EC46509C368}"/>
              </a:ext>
            </a:extLst>
          </p:cNvPr>
          <p:cNvGrpSpPr/>
          <p:nvPr/>
        </p:nvGrpSpPr>
        <p:grpSpPr>
          <a:xfrm>
            <a:off x="8472264" y="154273"/>
            <a:ext cx="3615563" cy="2037779"/>
            <a:chOff x="8263171" y="4725144"/>
            <a:chExt cx="3615563" cy="203777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F995623-84B4-4EBA-8395-F01AA9189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171" y="4725144"/>
              <a:ext cx="3615563" cy="2037779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709FAA1-EB26-4EBC-AC0C-C5685CBBD6F8}"/>
                </a:ext>
              </a:extLst>
            </p:cNvPr>
            <p:cNvSpPr/>
            <p:nvPr/>
          </p:nvSpPr>
          <p:spPr bwMode="auto">
            <a:xfrm>
              <a:off x="8328248" y="6021289"/>
              <a:ext cx="2160240" cy="64807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267CA58-93FA-4C81-888B-566EB2CCA37D}"/>
                </a:ext>
              </a:extLst>
            </p:cNvPr>
            <p:cNvSpPr/>
            <p:nvPr/>
          </p:nvSpPr>
          <p:spPr bwMode="auto">
            <a:xfrm>
              <a:off x="9408368" y="4797152"/>
              <a:ext cx="432048" cy="2880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96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DDD15A-20B8-4F06-A153-AF22B60F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傳送</a:t>
            </a:r>
            <a:r>
              <a:rPr lang="en-US" altLang="zh-TW" dirty="0"/>
              <a:t>PUBLISH</a:t>
            </a:r>
            <a:r>
              <a:rPr lang="zh-TW" altLang="zh-TW" dirty="0"/>
              <a:t>封包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4A0355-36F6-468D-BB62-A0571C5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至</a:t>
            </a:r>
            <a:r>
              <a:rPr lang="en-US" altLang="zh-TW" sz="2400" dirty="0" err="1"/>
              <a:t>github</a:t>
            </a:r>
            <a:r>
              <a:rPr lang="zh-TW" altLang="en-US" sz="2400" dirty="0"/>
              <a:t>下載範例程式：</a:t>
            </a:r>
            <a:r>
              <a:rPr lang="en-US" altLang="zh-TW" sz="2400" dirty="0">
                <a:hlinkClick r:id="rId2"/>
              </a:rPr>
              <a:t>https://github.com/ashercy/iot.git</a:t>
            </a:r>
            <a:endParaRPr lang="en-US" altLang="zh-TW" sz="2400" dirty="0"/>
          </a:p>
          <a:p>
            <a:pPr lvl="1"/>
            <a:r>
              <a:rPr lang="zh-TW" altLang="en-US" sz="2000" dirty="0"/>
              <a:t>位置：</a:t>
            </a:r>
            <a:r>
              <a:rPr lang="en-US" altLang="zh-TW" sz="2000" dirty="0" err="1"/>
              <a:t>iot</a:t>
            </a:r>
            <a:r>
              <a:rPr lang="en-US" altLang="zh-TW" sz="2000" dirty="0"/>
              <a:t>/example/</a:t>
            </a:r>
            <a:r>
              <a:rPr lang="en-US" altLang="zh-TW" sz="2000" dirty="0" err="1"/>
              <a:t>MQTT_PUB.ino</a:t>
            </a:r>
            <a:endParaRPr lang="en-US" altLang="zh-TW" sz="2000" dirty="0"/>
          </a:p>
          <a:p>
            <a:r>
              <a:rPr lang="zh-TW" altLang="en-US" sz="2400" dirty="0"/>
              <a:t>修改參數</a:t>
            </a:r>
            <a:endParaRPr lang="en-US" altLang="zh-TW" sz="2400" dirty="0"/>
          </a:p>
          <a:p>
            <a:pPr lvl="1"/>
            <a:r>
              <a:rPr lang="en-US" altLang="zh-TW" sz="2000" dirty="0" err="1"/>
              <a:t>serverIP</a:t>
            </a:r>
            <a:endParaRPr lang="en-US" altLang="zh-TW" sz="2000" dirty="0"/>
          </a:p>
          <a:p>
            <a:pPr lvl="1"/>
            <a:r>
              <a:rPr lang="en-US" altLang="zh-TW" sz="2000" dirty="0"/>
              <a:t>IOT_CLIENT: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</a:t>
            </a:r>
          </a:p>
          <a:p>
            <a:pPr lvl="1"/>
            <a:r>
              <a:rPr lang="en-US" altLang="zh-TW" sz="2000" dirty="0"/>
              <a:t>IOT_TOPIC: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ID&gt;/pub</a:t>
            </a:r>
          </a:p>
          <a:p>
            <a:r>
              <a:rPr lang="zh-TW" altLang="en-US" sz="2400" dirty="0"/>
              <a:t>上傳內容為學號</a:t>
            </a:r>
            <a:endParaRPr lang="en-US" altLang="zh-TW" sz="2400" dirty="0"/>
          </a:p>
          <a:p>
            <a:r>
              <a:rPr lang="zh-TW" altLang="en-US" sz="2400" dirty="0"/>
              <a:t>換行符號記得改為</a:t>
            </a:r>
            <a:r>
              <a:rPr lang="en-US" altLang="zh-TW" sz="2400" dirty="0"/>
              <a:t>CRLF(NL&amp;CR)</a:t>
            </a:r>
            <a:endParaRPr lang="zh-TW" altLang="en-US" sz="2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D7D1C5D-D440-447F-B895-89BE85BB5CB9}"/>
              </a:ext>
            </a:extLst>
          </p:cNvPr>
          <p:cNvGrpSpPr/>
          <p:nvPr/>
        </p:nvGrpSpPr>
        <p:grpSpPr>
          <a:xfrm>
            <a:off x="1559496" y="5300662"/>
            <a:ext cx="4610743" cy="647790"/>
            <a:chOff x="1559496" y="4652872"/>
            <a:chExt cx="4610743" cy="64779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8A02A52-57C4-406F-B968-CF47BB2F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496" y="4652872"/>
              <a:ext cx="4610743" cy="647790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D35F4CD-7C22-4CF9-8655-C7C31E38D444}"/>
                </a:ext>
              </a:extLst>
            </p:cNvPr>
            <p:cNvSpPr txBox="1"/>
            <p:nvPr/>
          </p:nvSpPr>
          <p:spPr>
            <a:xfrm>
              <a:off x="3935760" y="4674307"/>
              <a:ext cx="108012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err="1">
                  <a:solidFill>
                    <a:schemeClr val="bg1"/>
                  </a:solidFill>
                </a:rPr>
                <a:t>x.x.x.x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27F79AF-172E-4538-84FA-4969E5509938}"/>
              </a:ext>
            </a:extLst>
          </p:cNvPr>
          <p:cNvGrpSpPr/>
          <p:nvPr/>
        </p:nvGrpSpPr>
        <p:grpSpPr>
          <a:xfrm>
            <a:off x="6669284" y="2497899"/>
            <a:ext cx="4966206" cy="3785757"/>
            <a:chOff x="6669284" y="2497899"/>
            <a:chExt cx="4966206" cy="378575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BF2D6FB-0DE6-4BB2-BD64-A31D7EBC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284" y="2497899"/>
              <a:ext cx="4966206" cy="3785757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E5EE4B1-DFD8-451E-BC0A-D20DD0B8F5BF}"/>
                </a:ext>
              </a:extLst>
            </p:cNvPr>
            <p:cNvSpPr txBox="1"/>
            <p:nvPr/>
          </p:nvSpPr>
          <p:spPr>
            <a:xfrm>
              <a:off x="8112224" y="4077072"/>
              <a:ext cx="9701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800" dirty="0" err="1"/>
                <a:t>x.x.x.x</a:t>
              </a:r>
              <a:endParaRPr lang="zh-TW" altLang="en-US" sz="800" dirty="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4704A60D-C643-4BE1-A8F8-FCAD41421BD6}"/>
              </a:ext>
            </a:extLst>
          </p:cNvPr>
          <p:cNvSpPr/>
          <p:nvPr/>
        </p:nvSpPr>
        <p:spPr bwMode="auto">
          <a:xfrm>
            <a:off x="9912424" y="6093296"/>
            <a:ext cx="648072" cy="2154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098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DDD15A-20B8-4F06-A153-AF22B60F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zh-TW" altLang="zh-TW" dirty="0"/>
              <a:t>傳送</a:t>
            </a:r>
            <a:r>
              <a:rPr lang="en-US" altLang="zh-TW" dirty="0"/>
              <a:t>SUBSCRIBE</a:t>
            </a:r>
            <a:r>
              <a:rPr lang="zh-TW" altLang="zh-TW" dirty="0"/>
              <a:t>封包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4A0355-36F6-468D-BB62-A0571C54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7843861" cy="4575175"/>
          </a:xfrm>
        </p:spPr>
        <p:txBody>
          <a:bodyPr/>
          <a:lstStyle/>
          <a:p>
            <a:r>
              <a:rPr lang="zh-TW" altLang="en-US" sz="2400" dirty="0"/>
              <a:t>至</a:t>
            </a:r>
            <a:r>
              <a:rPr lang="en-US" altLang="zh-TW" sz="2400" dirty="0" err="1"/>
              <a:t>github</a:t>
            </a:r>
            <a:r>
              <a:rPr lang="zh-TW" altLang="en-US" sz="2400" dirty="0"/>
              <a:t>下載範例程式：</a:t>
            </a:r>
            <a:r>
              <a:rPr lang="en-US" altLang="zh-TW" sz="2400" dirty="0">
                <a:hlinkClick r:id="rId2"/>
              </a:rPr>
              <a:t>https://github.com/ashercy/iot.git</a:t>
            </a:r>
            <a:endParaRPr lang="en-US" altLang="zh-TW" sz="2400" dirty="0"/>
          </a:p>
          <a:p>
            <a:pPr lvl="1"/>
            <a:r>
              <a:rPr lang="zh-TW" altLang="en-US" sz="2000" dirty="0"/>
              <a:t>位置：</a:t>
            </a:r>
            <a:r>
              <a:rPr lang="en-US" altLang="zh-TW" sz="2000" dirty="0" err="1"/>
              <a:t>iot</a:t>
            </a:r>
            <a:r>
              <a:rPr lang="en-US" altLang="zh-TW" sz="2000" dirty="0"/>
              <a:t>/example/</a:t>
            </a:r>
            <a:r>
              <a:rPr lang="en-US" altLang="zh-TW" sz="2000" dirty="0" err="1"/>
              <a:t>MQTT_SUB.ino</a:t>
            </a:r>
            <a:endParaRPr lang="en-US" altLang="zh-TW" sz="2000" dirty="0"/>
          </a:p>
          <a:p>
            <a:r>
              <a:rPr lang="zh-TW" altLang="en-US" sz="2400" dirty="0"/>
              <a:t>修改參數</a:t>
            </a:r>
            <a:endParaRPr lang="en-US" altLang="zh-TW" sz="2400" dirty="0"/>
          </a:p>
          <a:p>
            <a:pPr lvl="1"/>
            <a:r>
              <a:rPr lang="en-US" altLang="zh-TW" sz="2000" dirty="0" err="1"/>
              <a:t>serverIP</a:t>
            </a:r>
            <a:endParaRPr lang="en-US" altLang="zh-TW" sz="2000" dirty="0"/>
          </a:p>
          <a:p>
            <a:pPr lvl="1"/>
            <a:r>
              <a:rPr lang="en-US" altLang="zh-TW" sz="2000" dirty="0"/>
              <a:t>IOT_CLIENT: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</a:t>
            </a:r>
          </a:p>
          <a:p>
            <a:pPr lvl="1"/>
            <a:r>
              <a:rPr lang="en-US" altLang="zh-TW" sz="2000" dirty="0"/>
              <a:t>IOT_TOPIC: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ID&gt;/sub</a:t>
            </a:r>
          </a:p>
          <a:p>
            <a:r>
              <a:rPr lang="zh-TW" altLang="en-US" sz="2400" dirty="0"/>
              <a:t>下載</a:t>
            </a:r>
            <a:r>
              <a:rPr lang="en-US" altLang="zh-TW" sz="2400" dirty="0"/>
              <a:t>MQTT</a:t>
            </a:r>
            <a:r>
              <a:rPr lang="zh-TW" altLang="en-US" sz="2400" dirty="0"/>
              <a:t> </a:t>
            </a:r>
            <a:r>
              <a:rPr lang="en-US" altLang="zh-TW" sz="2400" dirty="0"/>
              <a:t>app</a:t>
            </a:r>
            <a:r>
              <a:rPr lang="zh-TW" altLang="en-US" sz="2400" dirty="0"/>
              <a:t>，使用該應用發出</a:t>
            </a:r>
            <a:r>
              <a:rPr lang="en-US" altLang="zh-TW" sz="2400" dirty="0"/>
              <a:t>PUB packet</a:t>
            </a:r>
            <a:r>
              <a:rPr lang="zh-TW" altLang="en-US" sz="2400" dirty="0"/>
              <a:t>，並以模組接收，</a:t>
            </a:r>
            <a:r>
              <a:rPr lang="zh-TW" altLang="en-US" sz="2400" dirty="0">
                <a:solidFill>
                  <a:srgbClr val="FF0000"/>
                </a:solidFill>
              </a:rPr>
              <a:t>記得用</a:t>
            </a:r>
            <a:r>
              <a:rPr lang="en-US" altLang="zh-TW" sz="2400" dirty="0">
                <a:solidFill>
                  <a:srgbClr val="FF0000"/>
                </a:solidFill>
              </a:rPr>
              <a:t>QoS=1</a:t>
            </a:r>
          </a:p>
          <a:p>
            <a:pPr lvl="1"/>
            <a:r>
              <a:rPr lang="zh-TW" altLang="en-US" sz="2000" dirty="0"/>
              <a:t>訊息為學號</a:t>
            </a:r>
          </a:p>
          <a:p>
            <a:endParaRPr lang="zh-TW" altLang="en-US" sz="2400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D39FDAB-58D6-418A-BF55-89434A8A7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27" y="263863"/>
            <a:ext cx="866351" cy="77203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C3E8ABBA-0865-482D-9BA1-37DA8DC57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159" y="131189"/>
            <a:ext cx="1135959" cy="2458501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F16E6B11-E120-4447-8A6A-AA16FB340C38}"/>
              </a:ext>
            </a:extLst>
          </p:cNvPr>
          <p:cNvSpPr/>
          <p:nvPr/>
        </p:nvSpPr>
        <p:spPr>
          <a:xfrm>
            <a:off x="5795232" y="1193833"/>
            <a:ext cx="32752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/>
              <a:t>IOS: </a:t>
            </a:r>
            <a:r>
              <a:rPr lang="zh-TW" altLang="en-US" sz="900" dirty="0">
                <a:hlinkClick r:id="rId5"/>
              </a:rPr>
              <a:t>https://apps.apple.com/tw/app/easymqtt/id1523099606</a:t>
            </a:r>
            <a:r>
              <a:rPr lang="zh-TW" altLang="en-US" sz="900" dirty="0"/>
              <a:t> 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2B609973-C120-4B62-915F-9769E9833872}"/>
              </a:ext>
            </a:extLst>
          </p:cNvPr>
          <p:cNvGrpSpPr/>
          <p:nvPr/>
        </p:nvGrpSpPr>
        <p:grpSpPr>
          <a:xfrm>
            <a:off x="9387166" y="131189"/>
            <a:ext cx="1135958" cy="2458500"/>
            <a:chOff x="8246721" y="4365104"/>
            <a:chExt cx="1135958" cy="2458500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A1A1A82C-D7D4-45DA-B825-440F90AA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6721" y="4365104"/>
              <a:ext cx="1135958" cy="2458500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AF1358DE-D74E-4DAA-874F-828BC1E61EEF}"/>
                </a:ext>
              </a:extLst>
            </p:cNvPr>
            <p:cNvSpPr txBox="1"/>
            <p:nvPr/>
          </p:nvSpPr>
          <p:spPr>
            <a:xfrm>
              <a:off x="8914345" y="5092967"/>
              <a:ext cx="468334" cy="2000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700" dirty="0" err="1">
                  <a:solidFill>
                    <a:schemeClr val="bg1"/>
                  </a:solidFill>
                </a:rPr>
                <a:t>x.x.x.x</a:t>
              </a:r>
              <a:endParaRPr lang="zh-TW" alt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69BA4E02-DD46-4005-A2F3-345C1C7428E0}"/>
              </a:ext>
            </a:extLst>
          </p:cNvPr>
          <p:cNvGrpSpPr/>
          <p:nvPr/>
        </p:nvGrpSpPr>
        <p:grpSpPr>
          <a:xfrm>
            <a:off x="8744034" y="3482886"/>
            <a:ext cx="3240373" cy="261610"/>
            <a:chOff x="1488018" y="5119661"/>
            <a:chExt cx="4429743" cy="366945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A820636-CDAD-42A1-AD53-14DB1B18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018" y="5119661"/>
              <a:ext cx="4429743" cy="362001"/>
            </a:xfrm>
            <a:prstGeom prst="rect">
              <a:avLst/>
            </a:prstGeom>
          </p:spPr>
        </p:pic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75222881-4D93-474A-9186-FA09DCD292C6}"/>
                </a:ext>
              </a:extLst>
            </p:cNvPr>
            <p:cNvSpPr txBox="1"/>
            <p:nvPr/>
          </p:nvSpPr>
          <p:spPr>
            <a:xfrm>
              <a:off x="3873033" y="5119661"/>
              <a:ext cx="1080120" cy="36694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050" dirty="0" err="1">
                  <a:solidFill>
                    <a:schemeClr val="bg1"/>
                  </a:solidFill>
                </a:rPr>
                <a:t>x.x.x.x</a:t>
              </a:r>
              <a:endParaRPr lang="zh-TW" alt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7EABB734-C7B7-4FCA-A8E3-2B7614DD48A7}"/>
              </a:ext>
            </a:extLst>
          </p:cNvPr>
          <p:cNvGrpSpPr/>
          <p:nvPr/>
        </p:nvGrpSpPr>
        <p:grpSpPr>
          <a:xfrm>
            <a:off x="8688287" y="3933056"/>
            <a:ext cx="3351869" cy="2859306"/>
            <a:chOff x="6626404" y="2323547"/>
            <a:chExt cx="4582164" cy="4010585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CB6822D8-74E3-4726-B917-324D0792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6404" y="2323547"/>
              <a:ext cx="4582164" cy="4010585"/>
            </a:xfrm>
            <a:prstGeom prst="rect">
              <a:avLst/>
            </a:prstGeom>
          </p:spPr>
        </p:pic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B6B3851E-5B09-4071-BE0C-C5EEAFBECD6B}"/>
                </a:ext>
              </a:extLst>
            </p:cNvPr>
            <p:cNvSpPr txBox="1"/>
            <p:nvPr/>
          </p:nvSpPr>
          <p:spPr>
            <a:xfrm>
              <a:off x="9336360" y="4653136"/>
              <a:ext cx="14401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err="1"/>
                <a:t>x.x.x.x</a:t>
              </a:r>
              <a:endParaRPr lang="zh-TW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814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1F291-A71E-4175-B6CE-5E10A6A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8AE75-398C-4899-914A-CD879C5B7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59" y="1491574"/>
            <a:ext cx="11329481" cy="4776180"/>
          </a:xfrm>
        </p:spPr>
        <p:txBody>
          <a:bodyPr numCol="3">
            <a:no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材料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目標一：</a:t>
            </a:r>
            <a:r>
              <a:rPr lang="en-US" altLang="zh-TW" sz="1800" dirty="0"/>
              <a:t>MQTT PUB</a:t>
            </a:r>
            <a:r>
              <a:rPr lang="zh-TW" altLang="en-US" sz="1800" dirty="0"/>
              <a:t>及</a:t>
            </a:r>
            <a:r>
              <a:rPr lang="en-US" altLang="zh-TW" sz="1800" dirty="0"/>
              <a:t>SUB</a:t>
            </a:r>
            <a:r>
              <a:rPr lang="zh-TW" altLang="en-US" sz="1800" dirty="0"/>
              <a:t>指令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NB-IoT</a:t>
            </a:r>
            <a:r>
              <a:rPr lang="zh-TW" altLang="en-US" sz="1600" dirty="0"/>
              <a:t> 模組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MQTT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PUBLISH</a:t>
            </a:r>
            <a:r>
              <a:rPr lang="zh-TW" altLang="en-US" sz="1600" dirty="0"/>
              <a:t>及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封包格式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建立</a:t>
            </a:r>
            <a:r>
              <a:rPr lang="en-US" altLang="zh-TW" sz="1600" dirty="0"/>
              <a:t>broker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PUBLISH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>
                <a:solidFill>
                  <a:srgbClr val="FF0000"/>
                </a:solidFill>
              </a:rPr>
              <a:t>目標二：組裝及控制硬體設備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>
                <a:solidFill>
                  <a:srgbClr val="FF0000"/>
                </a:solidFill>
              </a:rPr>
              <a:t>原理與構造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土壤濕度感測器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光線感測器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溫濕度感測器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馬達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繼電器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電源供應模組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>
                <a:solidFill>
                  <a:srgbClr val="FF0000"/>
                </a:solidFill>
              </a:rPr>
              <a:t>控制設備及顯示資訊</a:t>
            </a:r>
            <a:endParaRPr lang="en-US" altLang="zh-TW" sz="1600" dirty="0">
              <a:solidFill>
                <a:srgbClr val="FF0000"/>
              </a:solidFill>
            </a:endParaRP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設備安裝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>
                <a:solidFill>
                  <a:srgbClr val="FF0000"/>
                </a:solidFill>
              </a:rPr>
              <a:t>控制及顯示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目標三：</a:t>
            </a:r>
            <a:r>
              <a:rPr lang="en-US" altLang="zh-TW" sz="2000" dirty="0"/>
              <a:t>MQTT</a:t>
            </a:r>
            <a:r>
              <a:rPr lang="zh-TW" altLang="en-US" sz="2000" dirty="0"/>
              <a:t>雙向控制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PUB</a:t>
            </a:r>
            <a:r>
              <a:rPr lang="zh-TW" altLang="en-US" sz="1600" dirty="0"/>
              <a:t>上傳光感值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SUB</a:t>
            </a:r>
            <a:r>
              <a:rPr lang="zh-TW" altLang="en-US" sz="1600" dirty="0"/>
              <a:t>控制開關燈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雙向控制</a:t>
            </a:r>
          </a:p>
          <a:p>
            <a:pPr lvl="1">
              <a:spcBef>
                <a:spcPts val="840"/>
              </a:spcBef>
              <a:buSzPts val="2160"/>
            </a:pP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5263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土壤</a:t>
            </a:r>
            <a:r>
              <a:rPr lang="zh-TW" altLang="en-US" dirty="0"/>
              <a:t>濕</a:t>
            </a:r>
            <a:r>
              <a:rPr lang="zh-TW" altLang="zh-TW" dirty="0"/>
              <a:t>度感測器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8CA30-3D33-4D50-A916-5B950489C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400" dirty="0">
                <a:sym typeface="Microsoft JhengHei"/>
              </a:rPr>
              <a:t>比較器 </a:t>
            </a:r>
            <a:r>
              <a:rPr lang="en-US" altLang="zh-TW" sz="2400" dirty="0">
                <a:sym typeface="Microsoft JhengHei"/>
              </a:rPr>
              <a:t>LM393</a:t>
            </a:r>
            <a:endParaRPr lang="zh-TW" altLang="en-US" sz="2400" dirty="0"/>
          </a:p>
          <a:p>
            <a:pPr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400" dirty="0">
                <a:sym typeface="Microsoft JhengHei"/>
              </a:rPr>
              <a:t>工作電壓 </a:t>
            </a:r>
            <a:r>
              <a:rPr lang="en-US" altLang="zh-TW" sz="2400" dirty="0">
                <a:sym typeface="Microsoft JhengHei"/>
              </a:rPr>
              <a:t>3.3V-5V</a:t>
            </a:r>
            <a:endParaRPr lang="zh-TW" altLang="en-US" sz="2400" dirty="0"/>
          </a:p>
          <a:p>
            <a:endParaRPr lang="zh-TW" altLang="en-US" dirty="0"/>
          </a:p>
        </p:txBody>
      </p:sp>
      <p:pic>
        <p:nvPicPr>
          <p:cNvPr id="5" name="Google Shape;227;p21">
            <a:extLst>
              <a:ext uri="{FF2B5EF4-FFF2-40B4-BE49-F238E27FC236}">
                <a16:creationId xmlns:a16="http://schemas.microsoft.com/office/drawing/2014/main" id="{35A0DA2A-7D4B-4018-BB6C-DE51E07813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37692" y="2694451"/>
            <a:ext cx="3005567" cy="300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8;p21">
            <a:extLst>
              <a:ext uri="{FF2B5EF4-FFF2-40B4-BE49-F238E27FC236}">
                <a16:creationId xmlns:a16="http://schemas.microsoft.com/office/drawing/2014/main" id="{4B78D71B-2C28-4469-A3BF-AB6F51E7C8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715" r="26260"/>
          <a:stretch/>
        </p:blipFill>
        <p:spPr>
          <a:xfrm>
            <a:off x="2367991" y="3298849"/>
            <a:ext cx="2705224" cy="1796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888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9F0AC-9588-407B-A76C-FA9EFFC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光線感測器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B205F7-6278-421B-BD44-7C3E73D2DE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>
                <a:sym typeface="Microsoft JhengHei"/>
              </a:rPr>
              <a:t>The resistance of photo-resistor decreases when the intensity of light increases</a:t>
            </a:r>
            <a:endParaRPr lang="en-US" altLang="zh-TW" sz="2400" dirty="0"/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>
                <a:sym typeface="Microsoft JhengHei"/>
              </a:rPr>
              <a:t>A dual Op-Amp chip LM358 on board produces voltage corresponding to intensity of light(i.e. based on resistance value) </a:t>
            </a:r>
            <a:endParaRPr lang="en-US" altLang="zh-TW" sz="2400" dirty="0"/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>
                <a:sym typeface="Microsoft JhengHei"/>
              </a:rPr>
              <a:t>The output signal is analog value, the brighter the light is, the larger the value.</a:t>
            </a:r>
          </a:p>
          <a:p>
            <a:endParaRPr lang="zh-TW" altLang="en-US" sz="1600" dirty="0"/>
          </a:p>
        </p:txBody>
      </p:sp>
      <p:pic>
        <p:nvPicPr>
          <p:cNvPr id="6" name="Google Shape;237;p22">
            <a:extLst>
              <a:ext uri="{FF2B5EF4-FFF2-40B4-BE49-F238E27FC236}">
                <a16:creationId xmlns:a16="http://schemas.microsoft.com/office/drawing/2014/main" id="{69317F50-D311-4A87-A2BD-7FD0B2ECCAAE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l="12244" t="30249" r="52630" b="20529"/>
          <a:stretch/>
        </p:blipFill>
        <p:spPr>
          <a:xfrm>
            <a:off x="7935685" y="1261173"/>
            <a:ext cx="2341983" cy="24614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235;p22">
            <a:extLst>
              <a:ext uri="{FF2B5EF4-FFF2-40B4-BE49-F238E27FC236}">
                <a16:creationId xmlns:a16="http://schemas.microsoft.com/office/drawing/2014/main" id="{2EDC0335-ECDC-4D33-8FF3-E1187A15A77A}"/>
              </a:ext>
            </a:extLst>
          </p:cNvPr>
          <p:cNvGraphicFramePr/>
          <p:nvPr>
            <p:extLst/>
          </p:nvPr>
        </p:nvGraphicFramePr>
        <p:xfrm>
          <a:off x="7058607" y="3990366"/>
          <a:ext cx="4096140" cy="146308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2048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Operating voltage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/>
                        <a:t>3~5V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/>
                        <a:t>Operating current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0.5~3 mA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Response time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20-30 milliseconds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/>
                        <a:t>Peak Wavelength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/>
                        <a:t>540 nm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505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9F0AC-9588-407B-A76C-FA9EFFC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en-US" dirty="0"/>
              <a:t>溫濕度感測器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79E716E8-1623-4545-94A1-98796FFCB46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48337"/>
          <a:ext cx="5588978" cy="47993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88978">
                  <a:extLst>
                    <a:ext uri="{9D8B030D-6E8A-4147-A177-3AD203B41FA5}">
                      <a16:colId xmlns:a16="http://schemas.microsoft.com/office/drawing/2014/main" val="300066992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0080429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9286365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7463793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3648447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VCC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3.3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6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V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65585098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支持測量電流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1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1.5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mA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84985020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待機電流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40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50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uA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48443342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測量範圍 </a:t>
                      </a:r>
                      <a:r>
                        <a:rPr lang="en-US" altLang="zh-TW" sz="1400" dirty="0">
                          <a:effectLst/>
                        </a:rPr>
                        <a:t>(</a:t>
                      </a:r>
                      <a:r>
                        <a:rPr lang="zh-TW" altLang="en-US" sz="1400" dirty="0">
                          <a:effectLst/>
                        </a:rPr>
                        <a:t>濕度</a:t>
                      </a:r>
                      <a:r>
                        <a:rPr lang="en-US" altLang="zh-TW" sz="1400" dirty="0">
                          <a:effectLst/>
                        </a:rPr>
                        <a:t>)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5%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99%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RH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94814738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>
                          <a:effectLst/>
                        </a:rPr>
                        <a:t>測量範圍 </a:t>
                      </a:r>
                      <a:r>
                        <a:rPr lang="en-US" altLang="zh-TW" sz="1400">
                          <a:effectLst/>
                        </a:rPr>
                        <a:t>(</a:t>
                      </a:r>
                      <a:r>
                        <a:rPr lang="zh-TW" altLang="en-US" sz="1400">
                          <a:effectLst/>
                        </a:rPr>
                        <a:t>溫度</a:t>
                      </a:r>
                      <a:r>
                        <a:rPr lang="en-US" altLang="zh-TW" sz="1400">
                          <a:effectLst/>
                        </a:rPr>
                        <a:t>)</a:t>
                      </a:r>
                      <a:endParaRPr lang="zh-TW" altLang="en-US" sz="140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-40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80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°C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332838551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>
                          <a:effectLst/>
                        </a:rPr>
                        <a:t>精度 </a:t>
                      </a:r>
                      <a:r>
                        <a:rPr lang="en-US" altLang="zh-TW" sz="1400">
                          <a:effectLst/>
                        </a:rPr>
                        <a:t>(</a:t>
                      </a:r>
                      <a:r>
                        <a:rPr lang="zh-TW" altLang="en-US" sz="1400">
                          <a:effectLst/>
                        </a:rPr>
                        <a:t>濕度</a:t>
                      </a:r>
                      <a:r>
                        <a:rPr lang="en-US" altLang="zh-TW" sz="1400">
                          <a:effectLst/>
                        </a:rPr>
                        <a:t>)</a:t>
                      </a:r>
                      <a:endParaRPr lang="zh-TW" altLang="en-US" sz="140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±2%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RH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31534352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精度 </a:t>
                      </a:r>
                      <a:r>
                        <a:rPr lang="en-US" altLang="zh-TW" sz="1400" dirty="0">
                          <a:effectLst/>
                        </a:rPr>
                        <a:t>(</a:t>
                      </a:r>
                      <a:r>
                        <a:rPr lang="zh-TW" altLang="en-US" sz="1400" dirty="0">
                          <a:effectLst/>
                        </a:rPr>
                        <a:t>溫度</a:t>
                      </a:r>
                      <a:r>
                        <a:rPr lang="en-US" altLang="zh-TW" sz="1400" dirty="0">
                          <a:effectLst/>
                        </a:rPr>
                        <a:t>)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±0.5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°C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79955562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解析度 </a:t>
                      </a:r>
                      <a:r>
                        <a:rPr lang="en-US" altLang="zh-TW" sz="1400" dirty="0">
                          <a:effectLst/>
                        </a:rPr>
                        <a:t>(</a:t>
                      </a:r>
                      <a:r>
                        <a:rPr lang="zh-TW" altLang="en-US" sz="1400" dirty="0">
                          <a:effectLst/>
                        </a:rPr>
                        <a:t>濕度</a:t>
                      </a:r>
                      <a:r>
                        <a:rPr lang="en-US" altLang="zh-TW" sz="1400" dirty="0">
                          <a:effectLst/>
                        </a:rPr>
                        <a:t>)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0.1%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RH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389460351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解析度 </a:t>
                      </a:r>
                      <a:r>
                        <a:rPr lang="en-US" altLang="zh-TW" sz="1400" dirty="0">
                          <a:effectLst/>
                        </a:rPr>
                        <a:t>(</a:t>
                      </a:r>
                      <a:r>
                        <a:rPr lang="zh-TW" altLang="en-US" sz="1400" dirty="0">
                          <a:effectLst/>
                        </a:rPr>
                        <a:t>溫度</a:t>
                      </a:r>
                      <a:r>
                        <a:rPr lang="en-US" altLang="zh-TW" sz="1400" dirty="0">
                          <a:effectLst/>
                        </a:rPr>
                        <a:t>)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0.1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°C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256041087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再現性 </a:t>
                      </a:r>
                      <a:r>
                        <a:rPr lang="en-US" altLang="zh-TW" sz="1400" dirty="0">
                          <a:effectLst/>
                        </a:rPr>
                        <a:t>(</a:t>
                      </a:r>
                      <a:r>
                        <a:rPr lang="zh-TW" altLang="en-US" sz="1400" dirty="0">
                          <a:effectLst/>
                        </a:rPr>
                        <a:t>濕度</a:t>
                      </a:r>
                      <a:r>
                        <a:rPr lang="en-US" altLang="zh-TW" sz="1400" dirty="0">
                          <a:effectLst/>
                        </a:rPr>
                        <a:t>)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±0.3%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RH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266232784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>
                          <a:effectLst/>
                        </a:rPr>
                        <a:t>再現性 </a:t>
                      </a:r>
                      <a:r>
                        <a:rPr lang="en-US" altLang="zh-TW" sz="1400">
                          <a:effectLst/>
                        </a:rPr>
                        <a:t>(</a:t>
                      </a:r>
                      <a:r>
                        <a:rPr lang="zh-TW" altLang="en-US" sz="1400">
                          <a:effectLst/>
                        </a:rPr>
                        <a:t>溫度</a:t>
                      </a:r>
                      <a:r>
                        <a:rPr lang="en-US" altLang="zh-TW" sz="1400">
                          <a:effectLst/>
                        </a:rPr>
                        <a:t>)</a:t>
                      </a:r>
                      <a:endParaRPr lang="zh-TW" altLang="en-US" sz="1400">
                        <a:effectLst/>
                      </a:endParaRP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±0.2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°C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19485432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>
                          <a:effectLst/>
                        </a:rPr>
                        <a:t>長期穩定性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±0.5%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RH/year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118525981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訊號採集週期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2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265869817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反應時間</a:t>
                      </a:r>
                      <a:r>
                        <a:rPr lang="en-US" altLang="zh-TW" sz="1400" dirty="0">
                          <a:effectLst/>
                        </a:rPr>
                        <a:t>1 / e</a:t>
                      </a:r>
                      <a:r>
                        <a:rPr lang="zh-TW" altLang="en-US" sz="1400" dirty="0">
                          <a:effectLst/>
                        </a:rPr>
                        <a:t>（</a:t>
                      </a:r>
                      <a:r>
                        <a:rPr lang="en-US" altLang="zh-TW" sz="1400" dirty="0">
                          <a:effectLst/>
                        </a:rPr>
                        <a:t>63</a:t>
                      </a:r>
                      <a:r>
                        <a:rPr lang="zh-TW" altLang="en-US" sz="1400" dirty="0">
                          <a:effectLst/>
                        </a:rPr>
                        <a:t>％）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6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effectLst/>
                        </a:rPr>
                        <a:t>–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20</a:t>
                      </a:r>
                    </a:p>
                  </a:txBody>
                  <a:tcPr marL="64725" marR="64725" marT="64725" marB="64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</a:t>
                      </a:r>
                    </a:p>
                  </a:txBody>
                  <a:tcPr marL="64725" marR="64725" marT="64725" marB="64725" anchor="ctr"/>
                </a:tc>
                <a:extLst>
                  <a:ext uri="{0D108BD9-81ED-4DB2-BD59-A6C34878D82A}">
                    <a16:rowId xmlns:a16="http://schemas.microsoft.com/office/drawing/2014/main" val="2081275681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8925D0FB-FB9B-4CDB-8E17-4B8BC8AFE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7" b="89935" l="7571" r="90000">
                        <a14:foregroundMark x1="18714" y1="16667" x2="18714" y2="16667"/>
                        <a14:foregroundMark x1="22857" y1="16450" x2="22857" y2="16450"/>
                        <a14:foregroundMark x1="17714" y1="24892" x2="17714" y2="24892"/>
                        <a14:foregroundMark x1="13357" y1="24675" x2="13357" y2="24675"/>
                        <a14:foregroundMark x1="7571" y1="24351" x2="7571" y2="24351"/>
                        <a14:foregroundMark x1="13429" y1="37879" x2="13429" y2="37879"/>
                        <a14:foregroundMark x1="17571" y1="37121" x2="17571" y2="37121"/>
                        <a14:foregroundMark x1="18143" y1="46645" x2="18143" y2="46645"/>
                        <a14:foregroundMark x1="22786" y1="46104" x2="22786" y2="46104"/>
                        <a14:foregroundMark x1="21857" y1="37338" x2="21857" y2="37338"/>
                        <a14:foregroundMark x1="21929" y1="34416" x2="21929" y2="34416"/>
                        <a14:foregroundMark x1="22000" y1="30303" x2="22000" y2="30303"/>
                        <a14:foregroundMark x1="21929" y1="27489" x2="21929" y2="27489"/>
                        <a14:foregroundMark x1="12643" y1="48593" x2="12643" y2="48593"/>
                      </a14:backgroundRemoval>
                    </a14:imgEffect>
                  </a14:imgLayer>
                </a14:imgProps>
              </a:ext>
            </a:extLst>
          </a:blip>
          <a:srcRect l="4563" t="10975" r="23419" b="41912"/>
          <a:stretch/>
        </p:blipFill>
        <p:spPr>
          <a:xfrm>
            <a:off x="6874844" y="3132681"/>
            <a:ext cx="4478956" cy="193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6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9F0AC-9588-407B-A76C-FA9EFFC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馬達</a:t>
            </a:r>
            <a:endParaRPr lang="zh-TW" altLang="en-US" dirty="0"/>
          </a:p>
        </p:txBody>
      </p:sp>
      <p:pic>
        <p:nvPicPr>
          <p:cNvPr id="4" name="Google Shape;243;p23">
            <a:extLst>
              <a:ext uri="{FF2B5EF4-FFF2-40B4-BE49-F238E27FC236}">
                <a16:creationId xmlns:a16="http://schemas.microsoft.com/office/drawing/2014/main" id="{5722F5CF-AB2D-42BB-BBED-FE4A371475A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422823" y="1797632"/>
            <a:ext cx="534635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337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繼電器</a:t>
            </a:r>
            <a:r>
              <a:rPr lang="zh-TW" altLang="en-US" dirty="0"/>
              <a:t> </a:t>
            </a:r>
            <a:r>
              <a:rPr lang="zh-TW" altLang="zh-TW" dirty="0"/>
              <a:t>(</a:t>
            </a:r>
            <a:r>
              <a:rPr lang="zh-TW" altLang="en-US" dirty="0"/>
              <a:t> </a:t>
            </a:r>
            <a:r>
              <a:rPr lang="zh-TW" altLang="zh-TW" dirty="0"/>
              <a:t>Relay</a:t>
            </a:r>
            <a:r>
              <a:rPr lang="zh-TW" altLang="en-US" dirty="0"/>
              <a:t> </a:t>
            </a:r>
            <a:r>
              <a:rPr lang="zh-TW" altLang="zh-TW" dirty="0"/>
              <a:t>)</a:t>
            </a:r>
            <a:r>
              <a:rPr lang="zh-TW" altLang="en-US" dirty="0"/>
              <a:t> </a:t>
            </a:r>
            <a:r>
              <a:rPr lang="zh-TW" altLang="zh-TW" dirty="0"/>
              <a:t>原理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8CA30-3D33-4D50-A916-5B950489C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zh-TW" sz="2400" dirty="0"/>
              <a:t>讓小電力可以驅動大電力，並作為開關使用</a:t>
            </a:r>
            <a:endParaRPr lang="zh-TW" altLang="en-US" sz="2400" dirty="0"/>
          </a:p>
        </p:txBody>
      </p:sp>
      <p:pic>
        <p:nvPicPr>
          <p:cNvPr id="4" name="Google Shape;175;p16">
            <a:extLst>
              <a:ext uri="{FF2B5EF4-FFF2-40B4-BE49-F238E27FC236}">
                <a16:creationId xmlns:a16="http://schemas.microsoft.com/office/drawing/2014/main" id="{04B99647-D0D2-4679-A6FF-14DCC2B07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9079" y="2749053"/>
            <a:ext cx="4319053" cy="342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2;p17">
            <a:extLst>
              <a:ext uri="{FF2B5EF4-FFF2-40B4-BE49-F238E27FC236}">
                <a16:creationId xmlns:a16="http://schemas.microsoft.com/office/drawing/2014/main" id="{A68CD84C-1FF6-4E50-B213-2A280006BF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281" y="3389785"/>
            <a:ext cx="3766457" cy="27871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3;p17">
            <a:extLst>
              <a:ext uri="{FF2B5EF4-FFF2-40B4-BE49-F238E27FC236}">
                <a16:creationId xmlns:a16="http://schemas.microsoft.com/office/drawing/2014/main" id="{344F3421-E101-403A-AC09-E1564898E85F}"/>
              </a:ext>
            </a:extLst>
          </p:cNvPr>
          <p:cNvSpPr txBox="1"/>
          <p:nvPr/>
        </p:nvSpPr>
        <p:spPr>
          <a:xfrm>
            <a:off x="7806988" y="2749053"/>
            <a:ext cx="12939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4553 GPIO</a:t>
            </a:r>
            <a:endParaRPr sz="2000" b="1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7" name="Google Shape;184;p17">
            <a:extLst>
              <a:ext uri="{FF2B5EF4-FFF2-40B4-BE49-F238E27FC236}">
                <a16:creationId xmlns:a16="http://schemas.microsoft.com/office/drawing/2014/main" id="{09D46EE0-2B8D-436D-8067-E60793C7F149}"/>
              </a:ext>
            </a:extLst>
          </p:cNvPr>
          <p:cNvCxnSpPr/>
          <p:nvPr/>
        </p:nvCxnSpPr>
        <p:spPr>
          <a:xfrm>
            <a:off x="8746508" y="3149163"/>
            <a:ext cx="0" cy="446314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>
                <a:alpha val="94901"/>
              </a:srgbClr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185;p17">
            <a:extLst>
              <a:ext uri="{FF2B5EF4-FFF2-40B4-BE49-F238E27FC236}">
                <a16:creationId xmlns:a16="http://schemas.microsoft.com/office/drawing/2014/main" id="{742FE9F5-E240-44CC-A2A5-B5AA194364AE}"/>
              </a:ext>
            </a:extLst>
          </p:cNvPr>
          <p:cNvCxnSpPr/>
          <p:nvPr/>
        </p:nvCxnSpPr>
        <p:spPr>
          <a:xfrm rot="10800000" flipH="1">
            <a:off x="9056542" y="2846301"/>
            <a:ext cx="320400" cy="1968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0119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1F291-A71E-4175-B6CE-5E10A6A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8AE75-398C-4899-914A-CD879C5B7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59" y="1491574"/>
            <a:ext cx="11329481" cy="4776180"/>
          </a:xfrm>
        </p:spPr>
        <p:txBody>
          <a:bodyPr numCol="3">
            <a:no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>
                <a:solidFill>
                  <a:srgbClr val="FF0000"/>
                </a:solidFill>
              </a:rPr>
              <a:t>材料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目標一：</a:t>
            </a:r>
            <a:r>
              <a:rPr lang="en-US" altLang="zh-TW" sz="1800" dirty="0"/>
              <a:t>MQTT PUB</a:t>
            </a:r>
            <a:r>
              <a:rPr lang="zh-TW" altLang="en-US" sz="1800" dirty="0"/>
              <a:t>及</a:t>
            </a:r>
            <a:r>
              <a:rPr lang="en-US" altLang="zh-TW" sz="1800" dirty="0"/>
              <a:t>SUB</a:t>
            </a:r>
            <a:r>
              <a:rPr lang="zh-TW" altLang="en-US" sz="1800" dirty="0"/>
              <a:t>指令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NB-IoT</a:t>
            </a:r>
            <a:r>
              <a:rPr lang="zh-TW" altLang="en-US" sz="1600" dirty="0"/>
              <a:t> 模組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MQTT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PUBLISH</a:t>
            </a:r>
            <a:r>
              <a:rPr lang="zh-TW" altLang="en-US" sz="1600" dirty="0"/>
              <a:t>及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封包格式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建立</a:t>
            </a:r>
            <a:r>
              <a:rPr lang="en-US" altLang="zh-TW" sz="1600" dirty="0"/>
              <a:t>broker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PUBLISH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目標二：組裝及控制硬體設備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原理與構造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土壤濕度感測器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光線感測器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溫濕度感測器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馬達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繼電器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電源供應模組</a:t>
            </a:r>
            <a:endParaRPr lang="en-US" altLang="zh-TW" sz="12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控制設備及顯示資訊</a:t>
            </a:r>
            <a:endParaRPr lang="en-US" altLang="zh-TW" sz="16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設備安裝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控制及顯示</a:t>
            </a:r>
            <a:endParaRPr lang="en-US" altLang="zh-TW" sz="12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目標三：</a:t>
            </a:r>
            <a:r>
              <a:rPr lang="en-US" altLang="zh-TW" sz="2000" dirty="0"/>
              <a:t>MQTT</a:t>
            </a:r>
            <a:r>
              <a:rPr lang="zh-TW" altLang="en-US" sz="2000" dirty="0"/>
              <a:t>雙向控制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PUB</a:t>
            </a:r>
            <a:r>
              <a:rPr lang="zh-TW" altLang="en-US" sz="1600" dirty="0"/>
              <a:t>上傳光感值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以</a:t>
            </a:r>
            <a:r>
              <a:rPr lang="en-US" altLang="zh-TW" sz="1600" dirty="0"/>
              <a:t>SUB</a:t>
            </a:r>
            <a:r>
              <a:rPr lang="zh-TW" altLang="en-US" sz="1600" dirty="0"/>
              <a:t>控制開關燈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雙向控制</a:t>
            </a:r>
          </a:p>
          <a:p>
            <a:pPr lvl="1">
              <a:spcBef>
                <a:spcPts val="840"/>
              </a:spcBef>
              <a:buSzPts val="2160"/>
            </a:pP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18617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繼電器</a:t>
            </a:r>
            <a:r>
              <a:rPr lang="zh-TW" altLang="en-US" dirty="0"/>
              <a:t> </a:t>
            </a:r>
            <a:r>
              <a:rPr lang="zh-TW" altLang="zh-TW" dirty="0"/>
              <a:t>(</a:t>
            </a:r>
            <a:r>
              <a:rPr lang="zh-TW" altLang="en-US" dirty="0"/>
              <a:t> </a:t>
            </a:r>
            <a:r>
              <a:rPr lang="zh-TW" altLang="zh-TW" dirty="0"/>
              <a:t>Relay</a:t>
            </a:r>
            <a:r>
              <a:rPr lang="zh-TW" altLang="en-US" dirty="0"/>
              <a:t> </a:t>
            </a:r>
            <a:r>
              <a:rPr lang="zh-TW" altLang="zh-TW" dirty="0"/>
              <a:t>)</a:t>
            </a:r>
            <a:r>
              <a:rPr lang="zh-TW" altLang="en-US" dirty="0"/>
              <a:t> </a:t>
            </a:r>
            <a:r>
              <a:rPr lang="zh-TW" altLang="zh-TW" dirty="0"/>
              <a:t>構造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8CA30-3D33-4D50-A916-5B950489C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400" dirty="0"/>
              <a:t>繼電器構造 </a:t>
            </a:r>
            <a:r>
              <a:rPr lang="en-US" altLang="zh-TW" sz="2400" dirty="0"/>
              <a:t>(</a:t>
            </a:r>
            <a:r>
              <a:rPr lang="zh-TW" altLang="en-US" sz="2400" dirty="0"/>
              <a:t> 參考用 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4" name="Google Shape;192;p18">
            <a:extLst>
              <a:ext uri="{FF2B5EF4-FFF2-40B4-BE49-F238E27FC236}">
                <a16:creationId xmlns:a16="http://schemas.microsoft.com/office/drawing/2014/main" id="{A3FFC63C-51D8-42D7-B7D9-2CC62907E7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8954" y="2398065"/>
            <a:ext cx="4871821" cy="3778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894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繼電器</a:t>
            </a:r>
            <a:r>
              <a:rPr lang="zh-TW" altLang="en-US" dirty="0"/>
              <a:t> </a:t>
            </a:r>
            <a:r>
              <a:rPr lang="zh-TW" altLang="zh-TW" dirty="0"/>
              <a:t>(</a:t>
            </a:r>
            <a:r>
              <a:rPr lang="zh-TW" altLang="en-US" dirty="0"/>
              <a:t> </a:t>
            </a:r>
            <a:r>
              <a:rPr lang="zh-TW" altLang="zh-TW" dirty="0"/>
              <a:t>Relay</a:t>
            </a:r>
            <a:r>
              <a:rPr lang="zh-TW" altLang="en-US" dirty="0"/>
              <a:t> </a:t>
            </a:r>
            <a:r>
              <a:rPr lang="zh-TW" altLang="zh-TW" dirty="0"/>
              <a:t>)</a:t>
            </a:r>
            <a:r>
              <a:rPr lang="zh-TW" altLang="en-US" dirty="0"/>
              <a:t> </a:t>
            </a:r>
            <a:r>
              <a:rPr lang="zh-TW" altLang="zh-TW" dirty="0"/>
              <a:t>構造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8CA30-3D33-4D50-A916-5B950489C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400" dirty="0"/>
              <a:t>主要構造有 </a:t>
            </a:r>
            <a:r>
              <a:rPr lang="en-US" altLang="zh-TW" sz="2400" dirty="0"/>
              <a:t>NO</a:t>
            </a:r>
            <a:r>
              <a:rPr lang="zh-TW" altLang="en-US" sz="2400" dirty="0"/>
              <a:t>、</a:t>
            </a:r>
            <a:r>
              <a:rPr lang="en-US" altLang="zh-TW" sz="2400" dirty="0"/>
              <a:t>NC</a:t>
            </a:r>
            <a:r>
              <a:rPr lang="zh-TW" altLang="en-US" sz="2400" dirty="0"/>
              <a:t>、</a:t>
            </a:r>
            <a:r>
              <a:rPr lang="en-US" altLang="zh-TW" sz="2400" dirty="0"/>
              <a:t>COM</a:t>
            </a:r>
            <a:r>
              <a:rPr lang="zh-TW" altLang="en-US" sz="2400" dirty="0"/>
              <a:t>、</a:t>
            </a:r>
            <a:r>
              <a:rPr lang="en-US" altLang="zh-TW" sz="2400" dirty="0"/>
              <a:t>Input</a:t>
            </a:r>
            <a:endParaRPr lang="zh-TW" altLang="en-US" sz="2400" dirty="0"/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/>
              <a:t>COM</a:t>
            </a:r>
            <a:r>
              <a:rPr lang="zh-TW" altLang="en-US" sz="2400" dirty="0"/>
              <a:t> </a:t>
            </a:r>
            <a:r>
              <a:rPr lang="en-US" altLang="zh-TW" sz="2400" dirty="0"/>
              <a:t>:</a:t>
            </a:r>
            <a:r>
              <a:rPr lang="zh-TW" altLang="en-US" sz="2400" dirty="0"/>
              <a:t> 公共端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/>
              <a:t>NO</a:t>
            </a:r>
            <a:r>
              <a:rPr lang="zh-TW" altLang="en-US" sz="2400" dirty="0"/>
              <a:t> </a:t>
            </a:r>
            <a:r>
              <a:rPr lang="en-US" altLang="zh-TW" sz="2400" dirty="0"/>
              <a:t>:</a:t>
            </a:r>
            <a:r>
              <a:rPr lang="zh-TW" altLang="en-US" sz="2400" dirty="0"/>
              <a:t> 常開，平時為斷路，繼電器開啟時與 </a:t>
            </a:r>
            <a:r>
              <a:rPr lang="en-US" altLang="zh-TW" sz="2400" dirty="0"/>
              <a:t>COM</a:t>
            </a:r>
            <a:r>
              <a:rPr lang="zh-TW" altLang="en-US" sz="2400" dirty="0"/>
              <a:t> 相接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/>
              <a:t>NC</a:t>
            </a:r>
            <a:r>
              <a:rPr lang="zh-TW" altLang="en-US" sz="2400" dirty="0"/>
              <a:t> </a:t>
            </a:r>
            <a:r>
              <a:rPr lang="en-US" altLang="zh-TW" sz="2400" dirty="0"/>
              <a:t>:</a:t>
            </a:r>
            <a:r>
              <a:rPr lang="zh-TW" altLang="en-US" sz="2400" dirty="0"/>
              <a:t> 常閉，平時與 </a:t>
            </a:r>
            <a:r>
              <a:rPr lang="en-US" altLang="zh-TW" sz="2400" dirty="0"/>
              <a:t>COM</a:t>
            </a:r>
            <a:r>
              <a:rPr lang="zh-TW" altLang="en-US" sz="2400" dirty="0"/>
              <a:t> 為通路，繼電器開啟時斷路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en-US" altLang="zh-TW" sz="2400" dirty="0"/>
              <a:t>Input</a:t>
            </a:r>
            <a:r>
              <a:rPr lang="zh-TW" altLang="en-US" sz="2400" dirty="0"/>
              <a:t> </a:t>
            </a:r>
            <a:r>
              <a:rPr lang="en-US" altLang="zh-TW" sz="2400" dirty="0"/>
              <a:t>:</a:t>
            </a:r>
            <a:r>
              <a:rPr lang="zh-TW" altLang="en-US" sz="2400" dirty="0"/>
              <a:t> 控制開關</a:t>
            </a:r>
            <a:endParaRPr lang="en-US" altLang="zh-TW" sz="2400" dirty="0"/>
          </a:p>
          <a:p>
            <a:pPr marL="685800" lvl="3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200" dirty="0"/>
              <a:t>可為高電位或低電位觸發</a:t>
            </a:r>
            <a:endParaRPr lang="en-US" altLang="zh-TW" sz="2200" dirty="0"/>
          </a:p>
          <a:p>
            <a:pPr marL="685800" lvl="3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ts val="2160"/>
            </a:pPr>
            <a:r>
              <a:rPr lang="zh-TW" altLang="en-US" sz="2200" dirty="0"/>
              <a:t>本次提供的繼電器為低電位觸發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077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繼電器</a:t>
            </a:r>
            <a:r>
              <a:rPr lang="zh-TW" altLang="en-US" dirty="0"/>
              <a:t> </a:t>
            </a:r>
            <a:r>
              <a:rPr lang="zh-TW" altLang="zh-TW" dirty="0"/>
              <a:t>(</a:t>
            </a:r>
            <a:r>
              <a:rPr lang="zh-TW" altLang="en-US" dirty="0"/>
              <a:t> </a:t>
            </a:r>
            <a:r>
              <a:rPr lang="zh-TW" altLang="zh-TW" dirty="0"/>
              <a:t>Relay</a:t>
            </a:r>
            <a:r>
              <a:rPr lang="zh-TW" altLang="en-US" dirty="0"/>
              <a:t> </a:t>
            </a:r>
            <a:r>
              <a:rPr lang="zh-TW" altLang="zh-TW" dirty="0"/>
              <a:t>)</a:t>
            </a:r>
            <a:r>
              <a:rPr lang="zh-TW" altLang="en-US" dirty="0"/>
              <a:t> </a:t>
            </a:r>
            <a:r>
              <a:rPr lang="zh-TW" altLang="zh-TW" dirty="0"/>
              <a:t>構造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95F0DC1-1A46-45BD-9709-DDA2AEA04635}"/>
              </a:ext>
            </a:extLst>
          </p:cNvPr>
          <p:cNvGrpSpPr/>
          <p:nvPr/>
        </p:nvGrpSpPr>
        <p:grpSpPr>
          <a:xfrm>
            <a:off x="1728137" y="1661606"/>
            <a:ext cx="8543803" cy="4734941"/>
            <a:chOff x="1728137" y="1661606"/>
            <a:chExt cx="8543803" cy="4734941"/>
          </a:xfrm>
        </p:grpSpPr>
        <p:pic>
          <p:nvPicPr>
            <p:cNvPr id="6" name="Google Shape;208;p20">
              <a:extLst>
                <a:ext uri="{FF2B5EF4-FFF2-40B4-BE49-F238E27FC236}">
                  <a16:creationId xmlns:a16="http://schemas.microsoft.com/office/drawing/2014/main" id="{406E93AB-AFC9-467F-BA77-6B36639B7A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2756"/>
            <a:stretch/>
          </p:blipFill>
          <p:spPr>
            <a:xfrm>
              <a:off x="5904077" y="2632391"/>
              <a:ext cx="4367863" cy="3221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9;p20">
              <a:extLst>
                <a:ext uri="{FF2B5EF4-FFF2-40B4-BE49-F238E27FC236}">
                  <a16:creationId xmlns:a16="http://schemas.microsoft.com/office/drawing/2014/main" id="{7794B047-6F82-4BF4-A05E-D6D4A727CAC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2674" t="6279" r="21511" b="12273"/>
            <a:stretch/>
          </p:blipFill>
          <p:spPr>
            <a:xfrm>
              <a:off x="1728137" y="2722701"/>
              <a:ext cx="4367863" cy="30405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47B4211-426F-40D2-B896-55DB03D9A0A8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 rot="5400000" flipH="1" flipV="1">
              <a:off x="2321672" y="2183805"/>
              <a:ext cx="1279503" cy="604399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F611681F-7BDC-42A9-BB3C-B75418FB385D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rot="5400000" flipH="1" flipV="1">
              <a:off x="2593354" y="2454667"/>
              <a:ext cx="941417" cy="399121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9A440BBC-0207-402D-A9A5-9E7001BB79E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5400000" flipH="1" flipV="1">
              <a:off x="2868245" y="2730375"/>
              <a:ext cx="603127" cy="187630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oogle Shape;207;p20">
              <a:extLst>
                <a:ext uri="{FF2B5EF4-FFF2-40B4-BE49-F238E27FC236}">
                  <a16:creationId xmlns:a16="http://schemas.microsoft.com/office/drawing/2014/main" id="{EB3B6BCF-C7A4-4D63-A1A6-6560AD7788B1}"/>
                </a:ext>
              </a:extLst>
            </p:cNvPr>
            <p:cNvSpPr txBox="1"/>
            <p:nvPr/>
          </p:nvSpPr>
          <p:spPr>
            <a:xfrm>
              <a:off x="3263623" y="2353369"/>
              <a:ext cx="222368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Normally Open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(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NO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)</a:t>
              </a:r>
              <a:endParaRPr sz="160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06;p20">
              <a:extLst>
                <a:ext uri="{FF2B5EF4-FFF2-40B4-BE49-F238E27FC236}">
                  <a16:creationId xmlns:a16="http://schemas.microsoft.com/office/drawing/2014/main" id="{AA08DF88-9133-4FEC-9323-D107DF198E0D}"/>
                </a:ext>
              </a:extLst>
            </p:cNvPr>
            <p:cNvSpPr txBox="1"/>
            <p:nvPr/>
          </p:nvSpPr>
          <p:spPr>
            <a:xfrm>
              <a:off x="3263623" y="2014261"/>
              <a:ext cx="181331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Common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(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COM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)</a:t>
              </a:r>
              <a:endParaRPr sz="160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05;p20">
              <a:extLst>
                <a:ext uri="{FF2B5EF4-FFF2-40B4-BE49-F238E27FC236}">
                  <a16:creationId xmlns:a16="http://schemas.microsoft.com/office/drawing/2014/main" id="{7E75A924-8D5B-4151-9490-ED64F8E195E7}"/>
                </a:ext>
              </a:extLst>
            </p:cNvPr>
            <p:cNvSpPr txBox="1"/>
            <p:nvPr/>
          </p:nvSpPr>
          <p:spPr>
            <a:xfrm>
              <a:off x="3263623" y="1676995"/>
              <a:ext cx="236475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Normally Closed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(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NC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)</a:t>
              </a:r>
              <a:endParaRPr sz="160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16;p20">
              <a:extLst>
                <a:ext uri="{FF2B5EF4-FFF2-40B4-BE49-F238E27FC236}">
                  <a16:creationId xmlns:a16="http://schemas.microsoft.com/office/drawing/2014/main" id="{5C5844D8-D5AD-4472-A822-707337879783}"/>
                </a:ext>
              </a:extLst>
            </p:cNvPr>
            <p:cNvSpPr txBox="1"/>
            <p:nvPr/>
          </p:nvSpPr>
          <p:spPr>
            <a:xfrm>
              <a:off x="4697179" y="6058033"/>
              <a:ext cx="6769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Input</a:t>
              </a:r>
              <a:endParaRPr sz="1600" dirty="0">
                <a:solidFill>
                  <a:srgbClr val="000000"/>
                </a:solidFill>
                <a:cs typeface="Arial"/>
              </a:endParaRPr>
            </a:p>
          </p:txBody>
        </p:sp>
        <p:cxnSp>
          <p:nvCxnSpPr>
            <p:cNvPr id="33" name="直線單箭頭接點 10">
              <a:extLst>
                <a:ext uri="{FF2B5EF4-FFF2-40B4-BE49-F238E27FC236}">
                  <a16:creationId xmlns:a16="http://schemas.microsoft.com/office/drawing/2014/main" id="{50242ABD-459A-4451-89EA-89D47D7A02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548695" y="5571063"/>
              <a:ext cx="795570" cy="17837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10">
              <a:extLst>
                <a:ext uri="{FF2B5EF4-FFF2-40B4-BE49-F238E27FC236}">
                  <a16:creationId xmlns:a16="http://schemas.microsoft.com/office/drawing/2014/main" id="{930E5F6E-4B3B-4AC6-99BE-4A1A6DEEE33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12420" y="5634788"/>
              <a:ext cx="795574" cy="5091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10">
              <a:extLst>
                <a:ext uri="{FF2B5EF4-FFF2-40B4-BE49-F238E27FC236}">
                  <a16:creationId xmlns:a16="http://schemas.microsoft.com/office/drawing/2014/main" id="{3C20C573-2E06-49D4-8D2D-D544242661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74334" y="5623791"/>
              <a:ext cx="795574" cy="7291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10">
              <a:extLst>
                <a:ext uri="{FF2B5EF4-FFF2-40B4-BE49-F238E27FC236}">
                  <a16:creationId xmlns:a16="http://schemas.microsoft.com/office/drawing/2014/main" id="{B54A23E4-2A5E-4922-B675-FEF35A00E81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9424" y="5558700"/>
              <a:ext cx="795576" cy="20309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10">
              <a:extLst>
                <a:ext uri="{FF2B5EF4-FFF2-40B4-BE49-F238E27FC236}">
                  <a16:creationId xmlns:a16="http://schemas.microsoft.com/office/drawing/2014/main" id="{541BBCC5-C25E-47AB-9D3F-AC9E6D0E6D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33492" y="5465997"/>
              <a:ext cx="795579" cy="38849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Google Shape;216;p20">
              <a:extLst>
                <a:ext uri="{FF2B5EF4-FFF2-40B4-BE49-F238E27FC236}">
                  <a16:creationId xmlns:a16="http://schemas.microsoft.com/office/drawing/2014/main" id="{905760C6-5160-4766-B090-7F68694157E2}"/>
                </a:ext>
              </a:extLst>
            </p:cNvPr>
            <p:cNvSpPr txBox="1"/>
            <p:nvPr/>
          </p:nvSpPr>
          <p:spPr>
            <a:xfrm>
              <a:off x="3994749" y="6058033"/>
              <a:ext cx="6769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GND</a:t>
              </a:r>
              <a:endParaRPr sz="1600" dirty="0">
                <a:solidFill>
                  <a:srgbClr val="000000"/>
                </a:solidFill>
                <a:cs typeface="Arial"/>
              </a:endParaRPr>
            </a:p>
          </p:txBody>
        </p:sp>
        <p:cxnSp>
          <p:nvCxnSpPr>
            <p:cNvPr id="55" name="直線單箭頭接點 10">
              <a:extLst>
                <a:ext uri="{FF2B5EF4-FFF2-40B4-BE49-F238E27FC236}">
                  <a16:creationId xmlns:a16="http://schemas.microsoft.com/office/drawing/2014/main" id="{DB24C76D-1FAE-4A0B-B161-963B45AC5DB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149047" y="5487556"/>
              <a:ext cx="795582" cy="34537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Google Shape;216;p20">
              <a:extLst>
                <a:ext uri="{FF2B5EF4-FFF2-40B4-BE49-F238E27FC236}">
                  <a16:creationId xmlns:a16="http://schemas.microsoft.com/office/drawing/2014/main" id="{0B5FEAB0-2822-4B78-9C88-3BE3957DBD99}"/>
                </a:ext>
              </a:extLst>
            </p:cNvPr>
            <p:cNvSpPr txBox="1"/>
            <p:nvPr/>
          </p:nvSpPr>
          <p:spPr>
            <a:xfrm>
              <a:off x="5381039" y="6058033"/>
              <a:ext cx="6769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  <a:sym typeface="Arial"/>
                </a:rPr>
                <a:t>VCC</a:t>
              </a:r>
              <a:endParaRPr sz="1600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8539546-F59A-4876-99BF-EA763DB0B098}"/>
                </a:ext>
              </a:extLst>
            </p:cNvPr>
            <p:cNvSpPr/>
            <p:nvPr/>
          </p:nvSpPr>
          <p:spPr>
            <a:xfrm rot="10800000" flipV="1">
              <a:off x="5238757" y="4690705"/>
              <a:ext cx="389614" cy="3023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6962184F-95C8-4245-8DCB-5FD649649439}"/>
                </a:ext>
              </a:extLst>
            </p:cNvPr>
            <p:cNvCxnSpPr>
              <a:cxnSpLocks/>
              <a:stCxn id="20" idx="1"/>
              <a:endCxn id="22" idx="1"/>
            </p:cNvCxnSpPr>
            <p:nvPr/>
          </p:nvCxnSpPr>
          <p:spPr>
            <a:xfrm flipV="1">
              <a:off x="5628371" y="2169930"/>
              <a:ext cx="456279" cy="267194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158;p15">
              <a:extLst>
                <a:ext uri="{FF2B5EF4-FFF2-40B4-BE49-F238E27FC236}">
                  <a16:creationId xmlns:a16="http://schemas.microsoft.com/office/drawing/2014/main" id="{BE13698A-486B-4643-A823-38B0C98FD245}"/>
                </a:ext>
              </a:extLst>
            </p:cNvPr>
            <p:cNvSpPr txBox="1"/>
            <p:nvPr/>
          </p:nvSpPr>
          <p:spPr>
            <a:xfrm>
              <a:off x="6084650" y="2000673"/>
              <a:ext cx="246017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</a:rPr>
                <a:t>JD_VCC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</a:rPr>
                <a:t> 為繼電器電源</a:t>
              </a:r>
              <a:endParaRPr sz="1600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30" name="Google Shape;158;p15">
              <a:extLst>
                <a:ext uri="{FF2B5EF4-FFF2-40B4-BE49-F238E27FC236}">
                  <a16:creationId xmlns:a16="http://schemas.microsoft.com/office/drawing/2014/main" id="{D8336645-276E-4223-BAEB-454F2CBA72EA}"/>
                </a:ext>
              </a:extLst>
            </p:cNvPr>
            <p:cNvSpPr txBox="1"/>
            <p:nvPr/>
          </p:nvSpPr>
          <p:spPr>
            <a:xfrm>
              <a:off x="6091709" y="1661606"/>
              <a:ext cx="245311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  <a:cs typeface="Arial"/>
                </a:rPr>
                <a:t>VCC</a:t>
              </a:r>
              <a:r>
                <a:rPr lang="zh-TW" altLang="en-US" sz="1600" dirty="0">
                  <a:solidFill>
                    <a:srgbClr val="000000"/>
                  </a:solidFill>
                  <a:cs typeface="Arial"/>
                </a:rPr>
                <a:t> 為系統電源</a:t>
              </a:r>
              <a:endParaRPr lang="en-US" altLang="zh-TW" sz="1600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C10B363-1EBE-43A4-9619-7465AAFE7724}"/>
                </a:ext>
              </a:extLst>
            </p:cNvPr>
            <p:cNvSpPr/>
            <p:nvPr/>
          </p:nvSpPr>
          <p:spPr>
            <a:xfrm rot="10800000" flipV="1">
              <a:off x="5238759" y="4388365"/>
              <a:ext cx="389612" cy="3023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7" name="直線單箭頭接點 20">
              <a:extLst>
                <a:ext uri="{FF2B5EF4-FFF2-40B4-BE49-F238E27FC236}">
                  <a16:creationId xmlns:a16="http://schemas.microsoft.com/office/drawing/2014/main" id="{52E1851C-61AE-41CD-A4F4-D6F07A376352}"/>
                </a:ext>
              </a:extLst>
            </p:cNvPr>
            <p:cNvCxnSpPr>
              <a:cxnSpLocks/>
              <a:stCxn id="35" idx="1"/>
              <a:endCxn id="30" idx="1"/>
            </p:cNvCxnSpPr>
            <p:nvPr/>
          </p:nvCxnSpPr>
          <p:spPr>
            <a:xfrm flipV="1">
              <a:off x="5628371" y="1830863"/>
              <a:ext cx="463338" cy="2708672"/>
            </a:xfrm>
            <a:prstGeom prst="bentConnector3">
              <a:avLst>
                <a:gd name="adj1" fmla="val 23821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661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B3033-CFAB-448C-AC77-389304C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原理與構造 </a:t>
            </a:r>
            <a:r>
              <a:rPr lang="en-US" altLang="zh-TW" dirty="0"/>
              <a:t>- </a:t>
            </a:r>
            <a:r>
              <a:rPr lang="zh-TW" altLang="zh-TW" dirty="0"/>
              <a:t>電源供應模組</a:t>
            </a:r>
            <a:r>
              <a:rPr lang="en-US" altLang="zh-TW" dirty="0"/>
              <a:t> </a:t>
            </a:r>
            <a:r>
              <a:rPr lang="zh-TW" altLang="zh-TW" dirty="0"/>
              <a:t>(</a:t>
            </a:r>
            <a:r>
              <a:rPr lang="zh-TW" altLang="en-US" dirty="0"/>
              <a:t> </a:t>
            </a:r>
            <a:r>
              <a:rPr lang="en-US" altLang="zh-TW" dirty="0"/>
              <a:t>PDM</a:t>
            </a:r>
            <a:r>
              <a:rPr lang="zh-TW" altLang="en-US" dirty="0"/>
              <a:t> </a:t>
            </a:r>
            <a:r>
              <a:rPr lang="zh-TW" altLang="zh-TW" dirty="0"/>
              <a:t>)</a:t>
            </a:r>
            <a:r>
              <a:rPr lang="zh-TW" altLang="en-US" dirty="0"/>
              <a:t>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DF86A39-EC95-4F3B-8AC8-7A822213E385}"/>
              </a:ext>
            </a:extLst>
          </p:cNvPr>
          <p:cNvGrpSpPr/>
          <p:nvPr/>
        </p:nvGrpSpPr>
        <p:grpSpPr>
          <a:xfrm>
            <a:off x="1187926" y="1755575"/>
            <a:ext cx="9816147" cy="4197576"/>
            <a:chOff x="1187926" y="1755575"/>
            <a:chExt cx="9816147" cy="419757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B7D5138-7D42-4E4D-891A-871C2BCC92DC}"/>
                </a:ext>
              </a:extLst>
            </p:cNvPr>
            <p:cNvSpPr/>
            <p:nvPr/>
          </p:nvSpPr>
          <p:spPr>
            <a:xfrm>
              <a:off x="4415963" y="5306820"/>
              <a:ext cx="3647152" cy="646331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endParaRPr lang="en-US" altLang="zh-TW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供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土壤濕度、光線及溫濕度感測器</a:t>
              </a:r>
              <a:endParaRPr lang="zh-TW" altLang="en-US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6" name="Google Shape;158;p15">
              <a:extLst>
                <a:ext uri="{FF2B5EF4-FFF2-40B4-BE49-F238E27FC236}">
                  <a16:creationId xmlns:a16="http://schemas.microsoft.com/office/drawing/2014/main" id="{323453C2-DCBD-4E6F-80E9-982ABF32B4D2}"/>
                </a:ext>
              </a:extLst>
            </p:cNvPr>
            <p:cNvSpPr txBox="1"/>
            <p:nvPr/>
          </p:nvSpPr>
          <p:spPr>
            <a:xfrm>
              <a:off x="8343469" y="2485076"/>
              <a:ext cx="185396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電源供應器</a:t>
              </a:r>
              <a:endParaRPr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2" name="Google Shape;164;p15">
              <a:extLst>
                <a:ext uri="{FF2B5EF4-FFF2-40B4-BE49-F238E27FC236}">
                  <a16:creationId xmlns:a16="http://schemas.microsoft.com/office/drawing/2014/main" id="{F0A74660-C500-45D3-B126-FDDCE097EEC3}"/>
                </a:ext>
              </a:extLst>
            </p:cNvPr>
            <p:cNvSpPr txBox="1"/>
            <p:nvPr/>
          </p:nvSpPr>
          <p:spPr>
            <a:xfrm>
              <a:off x="8343470" y="4155061"/>
              <a:ext cx="64114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12V</a:t>
              </a:r>
              <a:endParaRPr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BFF8D1F4-5425-414B-B547-5FB4B5897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88292" y="1755575"/>
              <a:ext cx="3536004" cy="33327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AFD63CA-A72F-4271-9E9E-E5DC18B1D527}"/>
                </a:ext>
              </a:extLst>
            </p:cNvPr>
            <p:cNvSpPr/>
            <p:nvPr/>
          </p:nvSpPr>
          <p:spPr>
            <a:xfrm>
              <a:off x="6504613" y="2117407"/>
              <a:ext cx="1510019" cy="10980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88A74D41-1CD6-4059-8D44-6F4F2402A3B6}"/>
                </a:ext>
              </a:extLst>
            </p:cNvPr>
            <p:cNvCxnSpPr>
              <a:cxnSpLocks/>
              <a:stCxn id="20" idx="3"/>
              <a:endCxn id="6" idx="1"/>
            </p:cNvCxnSpPr>
            <p:nvPr/>
          </p:nvCxnSpPr>
          <p:spPr>
            <a:xfrm>
              <a:off x="8014632" y="2666450"/>
              <a:ext cx="328837" cy="32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5314C18-40E3-47CF-987C-ADF95FF8ED9A}"/>
                </a:ext>
              </a:extLst>
            </p:cNvPr>
            <p:cNvSpPr/>
            <p:nvPr/>
          </p:nvSpPr>
          <p:spPr>
            <a:xfrm rot="10800000" flipV="1">
              <a:off x="6795318" y="3473459"/>
              <a:ext cx="654341" cy="6191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5A111FFE-DD6A-4502-B90F-870F0D22A1DE}"/>
                </a:ext>
              </a:extLst>
            </p:cNvPr>
            <p:cNvCxnSpPr>
              <a:cxnSpLocks/>
              <a:stCxn id="25" idx="1"/>
              <a:endCxn id="29" idx="1"/>
            </p:cNvCxnSpPr>
            <p:nvPr/>
          </p:nvCxnSpPr>
          <p:spPr>
            <a:xfrm flipV="1">
              <a:off x="7449659" y="3781416"/>
              <a:ext cx="896901" cy="16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Google Shape;158;p15">
              <a:extLst>
                <a:ext uri="{FF2B5EF4-FFF2-40B4-BE49-F238E27FC236}">
                  <a16:creationId xmlns:a16="http://schemas.microsoft.com/office/drawing/2014/main" id="{8F528C9F-C6FD-4E3C-86FA-6DCC1AF56F75}"/>
                </a:ext>
              </a:extLst>
            </p:cNvPr>
            <p:cNvSpPr txBox="1"/>
            <p:nvPr/>
          </p:nvSpPr>
          <p:spPr>
            <a:xfrm>
              <a:off x="8346560" y="3596770"/>
              <a:ext cx="129824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電源開關</a:t>
              </a:r>
              <a:endParaRPr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BC59361-235B-4EE2-B5E4-305B208570A7}"/>
                </a:ext>
              </a:extLst>
            </p:cNvPr>
            <p:cNvSpPr/>
            <p:nvPr/>
          </p:nvSpPr>
          <p:spPr>
            <a:xfrm rot="10800000" flipV="1">
              <a:off x="6715619" y="4218318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0D80110-7AA5-4055-B79C-A561583F17D7}"/>
                </a:ext>
              </a:extLst>
            </p:cNvPr>
            <p:cNvSpPr/>
            <p:nvPr/>
          </p:nvSpPr>
          <p:spPr>
            <a:xfrm rot="10800000" flipV="1">
              <a:off x="6715619" y="4554486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929B74F-0330-40A5-A712-034D4FEC68DA}"/>
                </a:ext>
              </a:extLst>
            </p:cNvPr>
            <p:cNvSpPr/>
            <p:nvPr/>
          </p:nvSpPr>
          <p:spPr>
            <a:xfrm rot="10800000" flipV="1">
              <a:off x="5838965" y="4226708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DB55548-6114-415E-A23F-D61D9B38DEBB}"/>
                </a:ext>
              </a:extLst>
            </p:cNvPr>
            <p:cNvSpPr/>
            <p:nvPr/>
          </p:nvSpPr>
          <p:spPr>
            <a:xfrm rot="10800000" flipV="1">
              <a:off x="5838965" y="4554487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CE748D6-34CF-4B73-A099-F0CB73114C13}"/>
                </a:ext>
              </a:extLst>
            </p:cNvPr>
            <p:cNvSpPr/>
            <p:nvPr/>
          </p:nvSpPr>
          <p:spPr>
            <a:xfrm rot="10800000" flipV="1">
              <a:off x="4970700" y="4226708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1DF18FD-88FF-4F42-8143-7F1A7FF49A4B}"/>
                </a:ext>
              </a:extLst>
            </p:cNvPr>
            <p:cNvSpPr/>
            <p:nvPr/>
          </p:nvSpPr>
          <p:spPr>
            <a:xfrm rot="10800000" flipV="1">
              <a:off x="4970700" y="4562876"/>
              <a:ext cx="801152" cy="2774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4D407EA1-4362-48C6-B90F-7D9E59291BF2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V="1">
              <a:off x="7516771" y="4355069"/>
              <a:ext cx="826698" cy="19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0A00A101-5CD5-491A-B37C-1CB927874E86}"/>
                </a:ext>
              </a:extLst>
            </p:cNvPr>
            <p:cNvCxnSpPr>
              <a:cxnSpLocks/>
              <a:stCxn id="32" idx="2"/>
              <a:endCxn id="46" idx="1"/>
            </p:cNvCxnSpPr>
            <p:nvPr/>
          </p:nvCxnSpPr>
          <p:spPr>
            <a:xfrm rot="16200000" flipH="1">
              <a:off x="7672905" y="4275220"/>
              <a:ext cx="113855" cy="1227274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Google Shape;164;p15">
              <a:extLst>
                <a:ext uri="{FF2B5EF4-FFF2-40B4-BE49-F238E27FC236}">
                  <a16:creationId xmlns:a16="http://schemas.microsoft.com/office/drawing/2014/main" id="{58658F0C-383D-4F7A-BB2E-3D0B6586BAE2}"/>
                </a:ext>
              </a:extLst>
            </p:cNvPr>
            <p:cNvSpPr txBox="1"/>
            <p:nvPr/>
          </p:nvSpPr>
          <p:spPr>
            <a:xfrm>
              <a:off x="8343469" y="4761139"/>
              <a:ext cx="82668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GND</a:t>
              </a:r>
              <a:endParaRPr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7DE3E559-7DF2-4BEB-826C-DAE864171D13}"/>
                </a:ext>
              </a:extLst>
            </p:cNvPr>
            <p:cNvCxnSpPr>
              <a:cxnSpLocks/>
              <a:stCxn id="33" idx="0"/>
              <a:endCxn id="51" idx="3"/>
            </p:cNvCxnSpPr>
            <p:nvPr/>
          </p:nvCxnSpPr>
          <p:spPr>
            <a:xfrm rot="16200000" flipV="1">
              <a:off x="4796917" y="2784084"/>
              <a:ext cx="991071" cy="1894178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oogle Shape;164;p15">
              <a:extLst>
                <a:ext uri="{FF2B5EF4-FFF2-40B4-BE49-F238E27FC236}">
                  <a16:creationId xmlns:a16="http://schemas.microsoft.com/office/drawing/2014/main" id="{962C4147-6864-402D-AA3F-1A826897B1A4}"/>
                </a:ext>
              </a:extLst>
            </p:cNvPr>
            <p:cNvSpPr txBox="1"/>
            <p:nvPr/>
          </p:nvSpPr>
          <p:spPr>
            <a:xfrm>
              <a:off x="3632433" y="3035602"/>
              <a:ext cx="71293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000" dirty="0">
                  <a:solidFill>
                    <a:srgbClr val="000000"/>
                  </a:solidFill>
                  <a:cs typeface="Arial"/>
                  <a:sym typeface="Arial"/>
                </a:rPr>
                <a:t>3</a:t>
              </a:r>
              <a:r>
                <a:rPr lang="zh-TW" sz="2000" b="0" i="0" u="none" strike="noStrike" cap="none" dirty="0">
                  <a:solidFill>
                    <a:srgbClr val="000000"/>
                  </a:solidFill>
                  <a:cs typeface="Arial"/>
                  <a:sym typeface="Arial"/>
                </a:rPr>
                <a:t>V</a:t>
              </a:r>
              <a:r>
                <a:rPr lang="en-US" altLang="zh-TW" sz="2000" b="0" i="0" u="none" strike="noStrike" cap="none" dirty="0">
                  <a:solidFill>
                    <a:srgbClr val="000000"/>
                  </a:solidFill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27152D35-C27F-449B-808B-BFD79BB81E42}"/>
                </a:ext>
              </a:extLst>
            </p:cNvPr>
            <p:cNvCxnSpPr>
              <a:cxnSpLocks/>
              <a:stCxn id="35" idx="3"/>
              <a:endCxn id="60" idx="3"/>
            </p:cNvCxnSpPr>
            <p:nvPr/>
          </p:nvCxnSpPr>
          <p:spPr>
            <a:xfrm flipH="1" flipV="1">
              <a:off x="4345362" y="4355069"/>
              <a:ext cx="625338" cy="103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Google Shape;164;p15">
              <a:extLst>
                <a:ext uri="{FF2B5EF4-FFF2-40B4-BE49-F238E27FC236}">
                  <a16:creationId xmlns:a16="http://schemas.microsoft.com/office/drawing/2014/main" id="{5563108A-72B2-4D32-8F6A-9275B0A655AB}"/>
                </a:ext>
              </a:extLst>
            </p:cNvPr>
            <p:cNvSpPr txBox="1"/>
            <p:nvPr/>
          </p:nvSpPr>
          <p:spPr>
            <a:xfrm>
              <a:off x="3737837" y="4170423"/>
              <a:ext cx="60752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5V</a:t>
              </a:r>
              <a:endParaRPr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93AF2EF-898A-4635-9596-DDEBCE2CAD0B}"/>
                </a:ext>
              </a:extLst>
            </p:cNvPr>
            <p:cNvCxnSpPr>
              <a:cxnSpLocks/>
              <a:stCxn id="36" idx="2"/>
              <a:endCxn id="69" idx="3"/>
            </p:cNvCxnSpPr>
            <p:nvPr/>
          </p:nvCxnSpPr>
          <p:spPr>
            <a:xfrm rot="5400000">
              <a:off x="4809362" y="4376322"/>
              <a:ext cx="97916" cy="1025913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Google Shape;164;p15">
              <a:extLst>
                <a:ext uri="{FF2B5EF4-FFF2-40B4-BE49-F238E27FC236}">
                  <a16:creationId xmlns:a16="http://schemas.microsoft.com/office/drawing/2014/main" id="{2A0FE4D2-C996-4612-B0F0-C1B1039DBC6B}"/>
                </a:ext>
              </a:extLst>
            </p:cNvPr>
            <p:cNvSpPr txBox="1"/>
            <p:nvPr/>
          </p:nvSpPr>
          <p:spPr>
            <a:xfrm>
              <a:off x="3573711" y="4753590"/>
              <a:ext cx="771652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GND</a:t>
              </a:r>
              <a:endParaRPr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1" name="直線單箭頭接點 46">
              <a:extLst>
                <a:ext uri="{FF2B5EF4-FFF2-40B4-BE49-F238E27FC236}">
                  <a16:creationId xmlns:a16="http://schemas.microsoft.com/office/drawing/2014/main" id="{36304DB1-074D-447A-B339-5D108BD908A1}"/>
                </a:ext>
              </a:extLst>
            </p:cNvPr>
            <p:cNvCxnSpPr>
              <a:cxnSpLocks/>
              <a:stCxn id="34" idx="2"/>
              <a:endCxn id="72" idx="0"/>
            </p:cNvCxnSpPr>
            <p:nvPr/>
          </p:nvCxnSpPr>
          <p:spPr>
            <a:xfrm rot="5400000">
              <a:off x="6012229" y="5059243"/>
              <a:ext cx="454625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Google Shape;164;p15">
              <a:extLst>
                <a:ext uri="{FF2B5EF4-FFF2-40B4-BE49-F238E27FC236}">
                  <a16:creationId xmlns:a16="http://schemas.microsoft.com/office/drawing/2014/main" id="{BB8A6003-7CF0-4CD9-88BC-4DDF1770EE7A}"/>
                </a:ext>
              </a:extLst>
            </p:cNvPr>
            <p:cNvSpPr txBox="1"/>
            <p:nvPr/>
          </p:nvSpPr>
          <p:spPr>
            <a:xfrm>
              <a:off x="5865299" y="5286556"/>
              <a:ext cx="74848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GND</a:t>
              </a:r>
              <a:endParaRPr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74A696F-9902-4EA2-B3C4-37E712AAE5BD}"/>
                </a:ext>
              </a:extLst>
            </p:cNvPr>
            <p:cNvSpPr/>
            <p:nvPr/>
          </p:nvSpPr>
          <p:spPr>
            <a:xfrm>
              <a:off x="1187926" y="4186745"/>
              <a:ext cx="3166521" cy="92333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square" anchor="ctr">
              <a:spAutoFit/>
            </a:bodyPr>
            <a:lstStyle/>
            <a:p>
              <a:endParaRPr lang="en-US" altLang="zh-TW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供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altLang="zh-TW" dirty="0">
                  <a:solidFill>
                    <a:srgbClr val="000000"/>
                  </a:solidFill>
                  <a:cs typeface="Arial"/>
                  <a:sym typeface="Arial"/>
                </a:rPr>
                <a:t>4553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、繼電器及馬達</a:t>
              </a:r>
              <a:endParaRPr lang="en-US" altLang="zh-TW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F53A80C-CE77-40C3-9B67-1E1663726198}"/>
                </a:ext>
              </a:extLst>
            </p:cNvPr>
            <p:cNvSpPr/>
            <p:nvPr/>
          </p:nvSpPr>
          <p:spPr>
            <a:xfrm>
              <a:off x="1758950" y="2892326"/>
              <a:ext cx="2595498" cy="646331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square" anchor="ctr">
              <a:spAutoFit/>
            </a:bodyPr>
            <a:lstStyle/>
            <a:p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供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土壤濕度、光線</a:t>
              </a:r>
              <a:endParaRPr lang="en-US" altLang="zh-TW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及溫濕度感測器</a:t>
              </a:r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0846F16-F0F1-4C34-8031-5F5CA16B8B5A}"/>
                </a:ext>
              </a:extLst>
            </p:cNvPr>
            <p:cNvSpPr/>
            <p:nvPr/>
          </p:nvSpPr>
          <p:spPr>
            <a:xfrm>
              <a:off x="8343469" y="4184334"/>
              <a:ext cx="2660604" cy="92333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square" anchor="ctr">
              <a:spAutoFit/>
            </a:bodyPr>
            <a:lstStyle/>
            <a:p>
              <a:pPr algn="r"/>
              <a:endParaRPr lang="en-US" altLang="zh-TW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r"/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供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LED</a:t>
              </a:r>
              <a:r>
                <a:rPr lang="zh-TW" altLang="en-US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zh-TW" altLang="zh-TW" dirty="0">
                  <a:solidFill>
                    <a:srgbClr val="000000"/>
                  </a:solidFill>
                  <a:cs typeface="Arial"/>
                  <a:sym typeface="Arial"/>
                </a:rPr>
                <a:t>燈條跟風扇</a:t>
              </a:r>
              <a:endParaRPr lang="en-US" altLang="zh-TW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47654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設備及其電源強度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注意：電源供應模組有兩個版本，</a:t>
            </a:r>
            <a:r>
              <a:rPr lang="en-US" altLang="zh-TW" dirty="0">
                <a:solidFill>
                  <a:srgbClr val="FF0000"/>
                </a:solidFill>
              </a:rPr>
              <a:t>3.3V</a:t>
            </a:r>
            <a:r>
              <a:rPr lang="zh-TW" altLang="en-US" dirty="0">
                <a:solidFill>
                  <a:srgbClr val="FF0000"/>
                </a:solidFill>
              </a:rPr>
              <a:t>及</a:t>
            </a:r>
            <a:r>
              <a:rPr lang="en-US" altLang="zh-TW" dirty="0">
                <a:solidFill>
                  <a:srgbClr val="FF0000"/>
                </a:solidFill>
              </a:rPr>
              <a:t>5V</a:t>
            </a:r>
            <a:r>
              <a:rPr lang="zh-TW" altLang="en-US" dirty="0">
                <a:solidFill>
                  <a:srgbClr val="FF0000"/>
                </a:solidFill>
              </a:rPr>
              <a:t>位置相反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EEDBC32-2792-469E-876B-FADF0479B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361941"/>
              </p:ext>
            </p:extLst>
          </p:nvPr>
        </p:nvGraphicFramePr>
        <p:xfrm>
          <a:off x="2032000" y="2636912"/>
          <a:ext cx="8128000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738775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70851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名稱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電源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59884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土壤濕度感測器 </a:t>
                      </a:r>
                    </a:p>
                  </a:txBody>
                  <a:tcPr anchor="ctr" anchorCtr="1"/>
                </a:tc>
                <a:tc rowSpan="4">
                  <a:txBody>
                    <a:bodyPr/>
                    <a:lstStyle/>
                    <a:p>
                      <a:r>
                        <a:rPr lang="en-US" altLang="zh-TW" dirty="0"/>
                        <a:t>3.3V</a:t>
                      </a:r>
                      <a:endParaRPr lang="zh-TW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71016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光線感測器</a:t>
                      </a: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307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溫濕度感測器 </a:t>
                      </a:r>
                      <a:endParaRPr lang="zh-TW" alt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995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LED Bar</a:t>
                      </a:r>
                      <a:endParaRPr lang="zh-TW" alt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38473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繼電器</a:t>
                      </a:r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r>
                        <a:rPr lang="en-US" altLang="zh-TW" dirty="0"/>
                        <a:t>5V</a:t>
                      </a:r>
                      <a:endParaRPr lang="zh-TW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395744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馬達</a:t>
                      </a: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03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/>
                        <a:t>LED</a:t>
                      </a:r>
                      <a:r>
                        <a:rPr lang="zh-TW" altLang="en-US" sz="1800" dirty="0"/>
                        <a:t>燈條</a:t>
                      </a:r>
                      <a:endParaRPr lang="zh-TW" altLang="en-US" dirty="0"/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r>
                        <a:rPr lang="en-US" altLang="zh-TW" dirty="0"/>
                        <a:t>12V</a:t>
                      </a:r>
                      <a:endParaRPr lang="zh-TW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8758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風扇</a:t>
                      </a:r>
                      <a:endParaRPr lang="zh-TW" alt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58756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6207BD67-D6EB-4551-B464-D5A5E4739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35300" r="19218" b="37400"/>
          <a:stretch/>
        </p:blipFill>
        <p:spPr>
          <a:xfrm>
            <a:off x="9048328" y="738505"/>
            <a:ext cx="2542374" cy="132203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9111E7-F33A-4D6B-9155-E82680DE29BB}"/>
              </a:ext>
            </a:extLst>
          </p:cNvPr>
          <p:cNvSpPr/>
          <p:nvPr/>
        </p:nvSpPr>
        <p:spPr bwMode="auto">
          <a:xfrm>
            <a:off x="9048328" y="1557338"/>
            <a:ext cx="792088" cy="50320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4493C3-5FF3-4BE1-B4F7-0199F294B07D}"/>
              </a:ext>
            </a:extLst>
          </p:cNvPr>
          <p:cNvSpPr/>
          <p:nvPr/>
        </p:nvSpPr>
        <p:spPr bwMode="auto">
          <a:xfrm>
            <a:off x="10243315" y="1541850"/>
            <a:ext cx="792088" cy="50320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324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4DD1BDD6-4C13-4156-B923-C19780DE456D}"/>
              </a:ext>
            </a:extLst>
          </p:cNvPr>
          <p:cNvCxnSpPr>
            <a:cxnSpLocks/>
          </p:cNvCxnSpPr>
          <p:nvPr/>
        </p:nvCxnSpPr>
        <p:spPr bwMode="auto">
          <a:xfrm>
            <a:off x="5951984" y="4005064"/>
            <a:ext cx="2376264" cy="1651123"/>
          </a:xfrm>
          <a:prstGeom prst="bentConnector3">
            <a:avLst>
              <a:gd name="adj1" fmla="val -167"/>
            </a:avLst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土壤濕度感測器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C40B4F-B6AE-4426-BAAA-949D09E3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r="7684" b="3002"/>
          <a:stretch/>
        </p:blipFill>
        <p:spPr>
          <a:xfrm>
            <a:off x="1127449" y="2276872"/>
            <a:ext cx="3123738" cy="4104453"/>
          </a:xfrm>
          <a:prstGeom prst="rect">
            <a:avLst/>
          </a:prstGeom>
        </p:spPr>
      </p:pic>
      <p:graphicFrame>
        <p:nvGraphicFramePr>
          <p:cNvPr id="8" name="內容版面配置區 23">
            <a:extLst>
              <a:ext uri="{FF2B5EF4-FFF2-40B4-BE49-F238E27FC236}">
                <a16:creationId xmlns:a16="http://schemas.microsoft.com/office/drawing/2014/main" id="{636F2371-4C98-4636-A273-317D1984A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2810"/>
              </p:ext>
            </p:extLst>
          </p:nvPr>
        </p:nvGraphicFramePr>
        <p:xfrm>
          <a:off x="7392144" y="2340525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D9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97200175-81FA-4873-B986-84E129646BA4}"/>
              </a:ext>
            </a:extLst>
          </p:cNvPr>
          <p:cNvCxnSpPr/>
          <p:nvPr/>
        </p:nvCxnSpPr>
        <p:spPr bwMode="auto">
          <a:xfrm>
            <a:off x="6600056" y="4005064"/>
            <a:ext cx="1728192" cy="1440160"/>
          </a:xfrm>
          <a:prstGeom prst="bentConnector3">
            <a:avLst>
              <a:gd name="adj1" fmla="val -2127"/>
            </a:avLst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D97691E2-8A34-4520-97B2-537F981C7154}"/>
              </a:ext>
            </a:extLst>
          </p:cNvPr>
          <p:cNvCxnSpPr>
            <a:cxnSpLocks/>
          </p:cNvCxnSpPr>
          <p:nvPr/>
        </p:nvCxnSpPr>
        <p:spPr bwMode="auto">
          <a:xfrm>
            <a:off x="6367460" y="4017993"/>
            <a:ext cx="1960788" cy="1518846"/>
          </a:xfrm>
          <a:prstGeom prst="bentConnector3">
            <a:avLst>
              <a:gd name="adj1" fmla="val 257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83944E3C-533A-43B7-A27C-48A124C5201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093509" y="4086077"/>
            <a:ext cx="2699140" cy="202388"/>
          </a:xfrm>
          <a:prstGeom prst="bentConnector3">
            <a:avLst>
              <a:gd name="adj1" fmla="val 99938"/>
            </a:avLst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1463EF49-FA2A-4D46-91A6-70014986124C}"/>
              </a:ext>
            </a:extLst>
          </p:cNvPr>
          <p:cNvCxnSpPr/>
          <p:nvPr/>
        </p:nvCxnSpPr>
        <p:spPr bwMode="auto">
          <a:xfrm>
            <a:off x="6367460" y="2145993"/>
            <a:ext cx="0" cy="562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251FA447-E5B7-4EDB-9E51-8FB35CAAC60C}"/>
              </a:ext>
            </a:extLst>
          </p:cNvPr>
          <p:cNvCxnSpPr/>
          <p:nvPr/>
        </p:nvCxnSpPr>
        <p:spPr bwMode="auto">
          <a:xfrm>
            <a:off x="6099913" y="2175217"/>
            <a:ext cx="0" cy="562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589D2C52-C30F-451A-ACB7-7500DD597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09856"/>
              </p:ext>
            </p:extLst>
          </p:nvPr>
        </p:nvGraphicFramePr>
        <p:xfrm>
          <a:off x="5884716" y="1433537"/>
          <a:ext cx="679624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812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  <a:gridCol w="339812">
                  <a:extLst>
                    <a:ext uri="{9D8B030D-6E8A-4147-A177-3AD203B41FA5}">
                      <a16:colId xmlns:a16="http://schemas.microsoft.com/office/drawing/2014/main" val="40785409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sensor</a:t>
                      </a:r>
                      <a:endParaRPr lang="zh-TW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902070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47B8C0BD-5173-4FDE-841F-F98EA4778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957298"/>
              </p:ext>
            </p:extLst>
          </p:nvPr>
        </p:nvGraphicFramePr>
        <p:xfrm>
          <a:off x="5807968" y="2708920"/>
          <a:ext cx="833120" cy="131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9974655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349949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129421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40542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781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833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AO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DO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GND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VCC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565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651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光線感測器</a:t>
            </a:r>
          </a:p>
        </p:txBody>
      </p:sp>
      <p:graphicFrame>
        <p:nvGraphicFramePr>
          <p:cNvPr id="8" name="內容版面配置區 23">
            <a:extLst>
              <a:ext uri="{FF2B5EF4-FFF2-40B4-BE49-F238E27FC236}">
                <a16:creationId xmlns:a16="http://schemas.microsoft.com/office/drawing/2014/main" id="{636F2371-4C98-4636-A273-317D1984A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429099"/>
              </p:ext>
            </p:extLst>
          </p:nvPr>
        </p:nvGraphicFramePr>
        <p:xfrm>
          <a:off x="7392144" y="2340525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A0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83944E3C-533A-43B7-A27C-48A124C5201E}"/>
              </a:ext>
            </a:extLst>
          </p:cNvPr>
          <p:cNvCxnSpPr>
            <a:cxnSpLocks/>
            <a:endCxn id="54" idx="3"/>
          </p:cNvCxnSpPr>
          <p:nvPr/>
        </p:nvCxnSpPr>
        <p:spPr bwMode="auto">
          <a:xfrm rot="5400000">
            <a:off x="6910157" y="4411607"/>
            <a:ext cx="1400305" cy="688528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589D2C52-C30F-451A-ACB7-7500DD597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37971"/>
              </p:ext>
            </p:extLst>
          </p:nvPr>
        </p:nvGraphicFramePr>
        <p:xfrm>
          <a:off x="6586421" y="5085184"/>
          <a:ext cx="679624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812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  <a:gridCol w="339812">
                  <a:extLst>
                    <a:ext uri="{9D8B030D-6E8A-4147-A177-3AD203B41FA5}">
                      <a16:colId xmlns:a16="http://schemas.microsoft.com/office/drawing/2014/main" val="40785409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sensor</a:t>
                      </a:r>
                      <a:endParaRPr lang="zh-TW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902070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1CEAA2C7-92D2-4223-90D2-574293262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1150" r="20847" b="14301"/>
          <a:stretch/>
        </p:blipFill>
        <p:spPr>
          <a:xfrm rot="5400000">
            <a:off x="1308112" y="1907043"/>
            <a:ext cx="3752618" cy="42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9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溫濕度感測器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174AC5-EA33-43FE-94D7-A39AB3741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5900" r="11392" b="8009"/>
          <a:stretch/>
        </p:blipFill>
        <p:spPr>
          <a:xfrm rot="5400000">
            <a:off x="1280390" y="2185404"/>
            <a:ext cx="4197601" cy="4049042"/>
          </a:xfrm>
          <a:prstGeom prst="rect">
            <a:avLst/>
          </a:prstGeom>
        </p:spPr>
      </p:pic>
      <p:graphicFrame>
        <p:nvGraphicFramePr>
          <p:cNvPr id="16" name="內容版面配置區 23">
            <a:extLst>
              <a:ext uri="{FF2B5EF4-FFF2-40B4-BE49-F238E27FC236}">
                <a16:creationId xmlns:a16="http://schemas.microsoft.com/office/drawing/2014/main" id="{20900BD2-920B-4281-AAFC-B846E32DE3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129607"/>
              </p:ext>
            </p:extLst>
          </p:nvPr>
        </p:nvGraphicFramePr>
        <p:xfrm>
          <a:off x="7392144" y="2340525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D5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993D8E06-2AAB-475C-BEAE-12DD225D8C5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rot="5400000">
            <a:off x="6995800" y="4411607"/>
            <a:ext cx="1400305" cy="688528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7EC4E49-2371-4B89-ACC4-85ECD5DA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509766"/>
              </p:ext>
            </p:extLst>
          </p:nvPr>
        </p:nvGraphicFramePr>
        <p:xfrm>
          <a:off x="6672064" y="5085184"/>
          <a:ext cx="679624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812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  <a:gridCol w="339812">
                  <a:extLst>
                    <a:ext uri="{9D8B030D-6E8A-4147-A177-3AD203B41FA5}">
                      <a16:colId xmlns:a16="http://schemas.microsoft.com/office/drawing/2014/main" val="40785409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sensor</a:t>
                      </a:r>
                      <a:endParaRPr lang="zh-TW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902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663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en-US" altLang="zh-TW" dirty="0"/>
              <a:t>LED Bar</a:t>
            </a:r>
            <a:endParaRPr lang="zh-TW" altLang="en-US" dirty="0"/>
          </a:p>
        </p:txBody>
      </p:sp>
      <p:graphicFrame>
        <p:nvGraphicFramePr>
          <p:cNvPr id="16" name="內容版面配置區 23">
            <a:extLst>
              <a:ext uri="{FF2B5EF4-FFF2-40B4-BE49-F238E27FC236}">
                <a16:creationId xmlns:a16="http://schemas.microsoft.com/office/drawing/2014/main" id="{20900BD2-920B-4281-AAFC-B846E32DE3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136017"/>
              </p:ext>
            </p:extLst>
          </p:nvPr>
        </p:nvGraphicFramePr>
        <p:xfrm>
          <a:off x="7392144" y="2340525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D6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993D8E06-2AAB-475C-BEAE-12DD225D8C5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rot="5400000">
            <a:off x="6890404" y="4306211"/>
            <a:ext cx="1611097" cy="688528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7EC4E49-2371-4B89-ACC4-85ECD5DA5966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5085184"/>
          <a:ext cx="679624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812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  <a:gridCol w="339812">
                  <a:extLst>
                    <a:ext uri="{9D8B030D-6E8A-4147-A177-3AD203B41FA5}">
                      <a16:colId xmlns:a16="http://schemas.microsoft.com/office/drawing/2014/main" val="40785409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sensor</a:t>
                      </a:r>
                      <a:endParaRPr lang="zh-TW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902070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4C6043D7-DE41-4930-B851-1270CF2B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4800" r="9028" b="24800"/>
          <a:stretch/>
        </p:blipFill>
        <p:spPr>
          <a:xfrm rot="5400000">
            <a:off x="1678529" y="2949927"/>
            <a:ext cx="4896544" cy="23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14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繼電器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A8266B5-D7E8-4D74-9A1F-25CA9D2FE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t="4113" r="13933" b="17745"/>
          <a:stretch/>
        </p:blipFill>
        <p:spPr>
          <a:xfrm>
            <a:off x="2052082" y="2060847"/>
            <a:ext cx="2459742" cy="445007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3FDD6D14-467F-4E78-92B0-FE09429EE5D4}"/>
              </a:ext>
            </a:extLst>
          </p:cNvPr>
          <p:cNvGrpSpPr/>
          <p:nvPr/>
        </p:nvGrpSpPr>
        <p:grpSpPr>
          <a:xfrm>
            <a:off x="7248128" y="908720"/>
            <a:ext cx="2692742" cy="5497101"/>
            <a:chOff x="9235907" y="1282121"/>
            <a:chExt cx="2692742" cy="5497101"/>
          </a:xfrm>
        </p:grpSpPr>
        <p:grpSp>
          <p:nvGrpSpPr>
            <p:cNvPr id="91" name="群組 90">
              <a:extLst>
                <a:ext uri="{FF2B5EF4-FFF2-40B4-BE49-F238E27FC236}">
                  <a16:creationId xmlns:a16="http://schemas.microsoft.com/office/drawing/2014/main" id="{80FC91B9-6D88-4791-B0E2-8799E9AC38BF}"/>
                </a:ext>
              </a:extLst>
            </p:cNvPr>
            <p:cNvGrpSpPr/>
            <p:nvPr/>
          </p:nvGrpSpPr>
          <p:grpSpPr>
            <a:xfrm flipH="1">
              <a:off x="9235907" y="1300744"/>
              <a:ext cx="567576" cy="4274543"/>
              <a:chOff x="8695586" y="1643958"/>
              <a:chExt cx="686899" cy="2487489"/>
            </a:xfrm>
          </p:grpSpPr>
          <p:cxnSp>
            <p:nvCxnSpPr>
              <p:cNvPr id="92" name="接點: 肘形 91">
                <a:extLst>
                  <a:ext uri="{FF2B5EF4-FFF2-40B4-BE49-F238E27FC236}">
                    <a16:creationId xmlns:a16="http://schemas.microsoft.com/office/drawing/2014/main" id="{79E80E91-9A9D-4E74-B686-B75B7C0572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7795290" y="2544254"/>
                <a:ext cx="2487489" cy="68689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FA726E02-1D6D-4F3E-B343-629B800BBA3A}"/>
                  </a:ext>
                </a:extLst>
              </p:cNvPr>
              <p:cNvCxnSpPr/>
              <p:nvPr/>
            </p:nvCxnSpPr>
            <p:spPr bwMode="auto">
              <a:xfrm flipH="1">
                <a:off x="8695588" y="4131447"/>
                <a:ext cx="686897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0CF6EF70-E5FD-45D4-9E54-48A349E5E30C}"/>
                </a:ext>
              </a:extLst>
            </p:cNvPr>
            <p:cNvGrpSpPr/>
            <p:nvPr/>
          </p:nvGrpSpPr>
          <p:grpSpPr>
            <a:xfrm>
              <a:off x="9711346" y="1282121"/>
              <a:ext cx="2217303" cy="5497101"/>
              <a:chOff x="9711346" y="1708034"/>
              <a:chExt cx="2217303" cy="4961325"/>
            </a:xfrm>
          </p:grpSpPr>
          <p:cxnSp>
            <p:nvCxnSpPr>
              <p:cNvPr id="95" name="接點: 肘形 94">
                <a:extLst>
                  <a:ext uri="{FF2B5EF4-FFF2-40B4-BE49-F238E27FC236}">
                    <a16:creationId xmlns:a16="http://schemas.microsoft.com/office/drawing/2014/main" id="{CEF38BBE-8688-43B5-9340-529B4440115F}"/>
                  </a:ext>
                </a:extLst>
              </p:cNvPr>
              <p:cNvCxnSpPr/>
              <p:nvPr/>
            </p:nvCxnSpPr>
            <p:spPr bwMode="auto">
              <a:xfrm rot="16200000" flipH="1">
                <a:off x="9092145" y="3832856"/>
                <a:ext cx="4961325" cy="711682"/>
              </a:xfrm>
              <a:prstGeom prst="bentConnector3">
                <a:avLst>
                  <a:gd name="adj1" fmla="val -104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接點: 肘形 95">
                <a:extLst>
                  <a:ext uri="{FF2B5EF4-FFF2-40B4-BE49-F238E27FC236}">
                    <a16:creationId xmlns:a16="http://schemas.microsoft.com/office/drawing/2014/main" id="{C174D5AB-00B3-4E90-9F83-34F75CBC83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11346" y="6522527"/>
                <a:ext cx="2216001" cy="146832"/>
              </a:xfrm>
              <a:prstGeom prst="bentConnector3">
                <a:avLst>
                  <a:gd name="adj1" fmla="val -15410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C7FF378D-B9A2-434C-AC59-D8703599D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931161"/>
              </p:ext>
            </p:extLst>
          </p:nvPr>
        </p:nvGraphicFramePr>
        <p:xfrm>
          <a:off x="7793280" y="565063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 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101" name="表格 100">
            <a:extLst>
              <a:ext uri="{FF2B5EF4-FFF2-40B4-BE49-F238E27FC236}">
                <a16:creationId xmlns:a16="http://schemas.microsoft.com/office/drawing/2014/main" id="{7DCEEE7F-1796-4135-AA5C-0733A71B9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028659"/>
              </p:ext>
            </p:extLst>
          </p:nvPr>
        </p:nvGraphicFramePr>
        <p:xfrm>
          <a:off x="7723567" y="3775598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92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04BF383-0E82-4756-8B84-14D8051C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材料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2C51-AC60-44E2-B9DF-7D7C993567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sz="2400" dirty="0" err="1"/>
              <a:t>LinkIt</a:t>
            </a:r>
            <a:r>
              <a:rPr lang="en-US" altLang="zh-TW" sz="2400" dirty="0"/>
              <a:t> Smart 7688 Duo</a:t>
            </a:r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sz="2400" dirty="0"/>
              <a:t>SIM7000E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zh-TW" altLang="en-US" sz="2400" dirty="0"/>
              <a:t> </a:t>
            </a:r>
            <a:r>
              <a:rPr lang="en-US" altLang="zh-TW" sz="2400" dirty="0"/>
              <a:t>NB-IoT</a:t>
            </a:r>
            <a:r>
              <a:rPr lang="zh-TW" altLang="en-US" sz="2400" dirty="0"/>
              <a:t>模組 </a:t>
            </a:r>
            <a:r>
              <a:rPr lang="en-US" altLang="zh-TW" sz="2400" dirty="0"/>
              <a:t>)</a:t>
            </a:r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sz="2400" dirty="0"/>
              <a:t>SIM Card</a:t>
            </a:r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sz="2400" dirty="0"/>
              <a:t>土壤溫濕度感應器</a:t>
            </a:r>
            <a:endParaRPr lang="en-US" altLang="zh-TW" sz="2400" dirty="0"/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sz="2400" dirty="0"/>
              <a:t>光線感應器</a:t>
            </a:r>
            <a:endParaRPr lang="en-US" altLang="zh-TW" sz="2400" dirty="0"/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sz="2400" dirty="0"/>
              <a:t>溫濕度感應器</a:t>
            </a:r>
            <a:endParaRPr lang="en-US" altLang="zh-TW" sz="2400" dirty="0"/>
          </a:p>
          <a:p>
            <a:pPr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sz="2400" dirty="0"/>
              <a:t>LED</a:t>
            </a:r>
            <a:r>
              <a:rPr lang="zh-TW" altLang="en-US" sz="2400" dirty="0"/>
              <a:t> 燈條、燈條轉接頭</a:t>
            </a:r>
            <a:endParaRPr lang="en-US" altLang="zh-TW" sz="24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85369D3-CBBB-4A4E-9980-D870064888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風扇、螺絲組</a:t>
            </a:r>
            <a:endParaRPr lang="en-US" altLang="zh-TW" dirty="0"/>
          </a:p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繼電器</a:t>
            </a:r>
            <a:endParaRPr lang="en-US" altLang="zh-TW" dirty="0"/>
          </a:p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馬達、水管、滴灌分接頭</a:t>
            </a:r>
            <a:endParaRPr lang="en-US" altLang="zh-TW" dirty="0"/>
          </a:p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電源供應模組、電源供應器</a:t>
            </a:r>
            <a:endParaRPr lang="en-US" altLang="zh-TW" dirty="0"/>
          </a:p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溫室外箱</a:t>
            </a:r>
            <a:endParaRPr lang="en-US" altLang="zh-TW" dirty="0"/>
          </a:p>
          <a:p>
            <a:pPr marL="228600" lvl="1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zh-TW" altLang="en-US" dirty="0"/>
              <a:t>杜邦線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46678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群組 60">
            <a:extLst>
              <a:ext uri="{FF2B5EF4-FFF2-40B4-BE49-F238E27FC236}">
                <a16:creationId xmlns:a16="http://schemas.microsoft.com/office/drawing/2014/main" id="{A2333F6E-8DE5-421E-9C3E-BA35C593810B}"/>
              </a:ext>
            </a:extLst>
          </p:cNvPr>
          <p:cNvGrpSpPr/>
          <p:nvPr/>
        </p:nvGrpSpPr>
        <p:grpSpPr>
          <a:xfrm flipH="1">
            <a:off x="9533911" y="1284486"/>
            <a:ext cx="832579" cy="2323116"/>
            <a:chOff x="9463331" y="3389459"/>
            <a:chExt cx="1990776" cy="2009532"/>
          </a:xfrm>
        </p:grpSpPr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4A870300-E5D9-416D-A765-66653F7A8E68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0137332" y="4082215"/>
              <a:ext cx="2009532" cy="624019"/>
            </a:xfrm>
            <a:prstGeom prst="bentConnector3">
              <a:avLst>
                <a:gd name="adj1" fmla="val 143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218B3A53-499F-4A90-B52D-157F9FB7AB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63331" y="5398988"/>
              <a:ext cx="1990775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4E680DB-A535-4258-BFEA-79EAEDA21D86}"/>
              </a:ext>
            </a:extLst>
          </p:cNvPr>
          <p:cNvGrpSpPr/>
          <p:nvPr/>
        </p:nvGrpSpPr>
        <p:grpSpPr>
          <a:xfrm>
            <a:off x="10830088" y="1284485"/>
            <a:ext cx="625111" cy="5384866"/>
            <a:chOff x="10830088" y="3389458"/>
            <a:chExt cx="625111" cy="1976416"/>
          </a:xfrm>
        </p:grpSpPr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7C417205-09BC-46FD-935B-7855A7199B65}"/>
                </a:ext>
              </a:extLst>
            </p:cNvPr>
            <p:cNvCxnSpPr>
              <a:cxnSpLocks/>
              <a:stCxn id="57" idx="3"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C72C5FCC-BBC6-491D-9207-509416FFD7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238086" y="5364339"/>
              <a:ext cx="217113" cy="1535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馬達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4DF0F9-87AD-4976-A4AA-47B5B18B5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4503" y="2766926"/>
            <a:ext cx="4274545" cy="3207717"/>
          </a:xfrm>
          <a:prstGeom prst="rect">
            <a:avLst/>
          </a:prstGeom>
        </p:spPr>
      </p:pic>
      <p:graphicFrame>
        <p:nvGraphicFramePr>
          <p:cNvPr id="17" name="內容版面配置區 23">
            <a:extLst>
              <a:ext uri="{FF2B5EF4-FFF2-40B4-BE49-F238E27FC236}">
                <a16:creationId xmlns:a16="http://schemas.microsoft.com/office/drawing/2014/main" id="{0A09E854-1778-4601-855E-CB608709F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285330"/>
              </p:ext>
            </p:extLst>
          </p:nvPr>
        </p:nvGraphicFramePr>
        <p:xfrm>
          <a:off x="7039393" y="2563728"/>
          <a:ext cx="1512168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4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88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202433F4-B25A-4D7E-B406-9C2A7ABCFDFD}"/>
              </a:ext>
            </a:extLst>
          </p:cNvPr>
          <p:cNvGrpSpPr/>
          <p:nvPr/>
        </p:nvGrpSpPr>
        <p:grpSpPr>
          <a:xfrm>
            <a:off x="5969475" y="2941977"/>
            <a:ext cx="3743701" cy="3566075"/>
            <a:chOff x="5969475" y="2941977"/>
            <a:chExt cx="3743701" cy="2633901"/>
          </a:xfrm>
        </p:grpSpPr>
        <p:cxnSp>
          <p:nvCxnSpPr>
            <p:cNvPr id="44" name="接點: 肘形 43">
              <a:extLst>
                <a:ext uri="{FF2B5EF4-FFF2-40B4-BE49-F238E27FC236}">
                  <a16:creationId xmlns:a16="http://schemas.microsoft.com/office/drawing/2014/main" id="{D51538B6-B59A-4A69-8721-92A1DC17169D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A7F8BD51-21FD-48BE-A3A9-B55EB22581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5687B7AB-5365-4D27-836D-5E04BD58EDA2}"/>
              </a:ext>
            </a:extLst>
          </p:cNvPr>
          <p:cNvGrpSpPr/>
          <p:nvPr/>
        </p:nvGrpSpPr>
        <p:grpSpPr>
          <a:xfrm>
            <a:off x="10830086" y="3389459"/>
            <a:ext cx="938589" cy="3118594"/>
            <a:chOff x="11053088" y="2977653"/>
            <a:chExt cx="387383" cy="2165966"/>
          </a:xfrm>
        </p:grpSpPr>
        <p:cxnSp>
          <p:nvCxnSpPr>
            <p:cNvPr id="53" name="接點: 肘形 52">
              <a:extLst>
                <a:ext uri="{FF2B5EF4-FFF2-40B4-BE49-F238E27FC236}">
                  <a16:creationId xmlns:a16="http://schemas.microsoft.com/office/drawing/2014/main" id="{E4F41C46-1D97-42A5-9534-2571F83E6CA6}"/>
                </a:ext>
              </a:extLst>
            </p:cNvPr>
            <p:cNvCxnSpPr>
              <a:cxnSpLocks/>
              <a:stCxn id="57" idx="3"/>
            </p:cNvCxnSpPr>
            <p:nvPr/>
          </p:nvCxnSpPr>
          <p:spPr bwMode="auto">
            <a:xfrm>
              <a:off x="11053088" y="2977653"/>
              <a:ext cx="387383" cy="2165964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4761F1E0-490B-4DAB-937D-01E75E650DF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1216966" y="5143617"/>
              <a:ext cx="223505" cy="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89DD0EAE-B57E-425B-A75E-056DE1AD2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0179"/>
              </p:ext>
            </p:extLst>
          </p:nvPr>
        </p:nvGraphicFramePr>
        <p:xfrm>
          <a:off x="9781059" y="938464"/>
          <a:ext cx="1512168" cy="153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 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</a:tbl>
          </a:graphicData>
        </a:graphic>
      </p:graphicFrame>
      <p:graphicFrame>
        <p:nvGraphicFramePr>
          <p:cNvPr id="56" name="表格 55">
            <a:extLst>
              <a:ext uri="{FF2B5EF4-FFF2-40B4-BE49-F238E27FC236}">
                <a16:creationId xmlns:a16="http://schemas.microsoft.com/office/drawing/2014/main" id="{9B985682-117A-4788-BC4E-172E143A9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21011"/>
              </p:ext>
            </p:extLst>
          </p:nvPr>
        </p:nvGraphicFramePr>
        <p:xfrm>
          <a:off x="9711346" y="4148999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IN4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57" name="表格 56">
            <a:extLst>
              <a:ext uri="{FF2B5EF4-FFF2-40B4-BE49-F238E27FC236}">
                <a16:creationId xmlns:a16="http://schemas.microsoft.com/office/drawing/2014/main" id="{10B21649-6548-4160-88CA-B80F5584E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68123"/>
              </p:ext>
            </p:extLst>
          </p:nvPr>
        </p:nvGraphicFramePr>
        <p:xfrm>
          <a:off x="10366488" y="3069418"/>
          <a:ext cx="463600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60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 dirty="0">
                          <a:solidFill>
                            <a:schemeClr val="bg1"/>
                          </a:solidFill>
                        </a:rPr>
                        <a:t>馬達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VCC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GND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225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en-US" altLang="zh-TW" dirty="0"/>
              <a:t>LED</a:t>
            </a:r>
            <a:r>
              <a:rPr lang="zh-TW" altLang="en-US" dirty="0"/>
              <a:t>燈條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323B45-B48C-410A-8402-898EAB0CC23B}"/>
              </a:ext>
            </a:extLst>
          </p:cNvPr>
          <p:cNvGrpSpPr/>
          <p:nvPr/>
        </p:nvGrpSpPr>
        <p:grpSpPr>
          <a:xfrm>
            <a:off x="10830094" y="2811650"/>
            <a:ext cx="1048648" cy="2762080"/>
            <a:chOff x="10830088" y="3389458"/>
            <a:chExt cx="625112" cy="1974881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1A434241-EBB1-43BA-B7FC-908375F61C36}"/>
                </a:ext>
              </a:extLst>
            </p:cNvPr>
            <p:cNvCxnSpPr>
              <a:cxnSpLocks/>
              <a:stCxn id="33" idx="3"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B2E2984E-A0EE-46E0-8BB2-12469E0548B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009793" y="5364339"/>
              <a:ext cx="445407" cy="0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24" name="內容版面配置區 23">
            <a:extLst>
              <a:ext uri="{FF2B5EF4-FFF2-40B4-BE49-F238E27FC236}">
                <a16:creationId xmlns:a16="http://schemas.microsoft.com/office/drawing/2014/main" id="{7F4E868B-EAB4-4B4D-B8FD-AE488C00D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370494"/>
              </p:ext>
            </p:extLst>
          </p:nvPr>
        </p:nvGraphicFramePr>
        <p:xfrm>
          <a:off x="7039393" y="2563728"/>
          <a:ext cx="1512168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3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88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6DB13860-6EF3-44E8-A09F-9408698D92D4}"/>
              </a:ext>
            </a:extLst>
          </p:cNvPr>
          <p:cNvGrpSpPr/>
          <p:nvPr/>
        </p:nvGrpSpPr>
        <p:grpSpPr>
          <a:xfrm>
            <a:off x="5969475" y="2941977"/>
            <a:ext cx="3743701" cy="3059361"/>
            <a:chOff x="5969475" y="2941977"/>
            <a:chExt cx="3743701" cy="2633901"/>
          </a:xfrm>
        </p:grpSpPr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2DA8FD89-6583-450B-9AB2-0EE9074C0EA8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CD78CC1B-DC56-4DDF-B001-074FF302F1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FFFC208-D32E-4B92-84A5-2D85A166F626}"/>
              </a:ext>
            </a:extLst>
          </p:cNvPr>
          <p:cNvGrpSpPr/>
          <p:nvPr/>
        </p:nvGrpSpPr>
        <p:grpSpPr>
          <a:xfrm>
            <a:off x="10830086" y="3389458"/>
            <a:ext cx="938589" cy="1985232"/>
            <a:chOff x="11053088" y="2994229"/>
            <a:chExt cx="387383" cy="2149390"/>
          </a:xfrm>
        </p:grpSpPr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7D16E636-36F1-4AC0-BB61-C9E180F1F89B}"/>
                </a:ext>
              </a:extLst>
            </p:cNvPr>
            <p:cNvCxnSpPr>
              <a:cxnSpLocks/>
              <a:stCxn id="33" idx="3"/>
            </p:cNvCxnSpPr>
            <p:nvPr/>
          </p:nvCxnSpPr>
          <p:spPr bwMode="auto">
            <a:xfrm>
              <a:off x="11053088" y="2994229"/>
              <a:ext cx="387383" cy="2149387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712F779-3263-4C02-8CCF-09571085B2B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1216966" y="5143617"/>
              <a:ext cx="223505" cy="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0C8CCC7F-389E-4768-8304-853C77DA6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106"/>
              </p:ext>
            </p:extLst>
          </p:nvPr>
        </p:nvGraphicFramePr>
        <p:xfrm>
          <a:off x="9781059" y="938464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A041342A-9915-402F-A89A-45D32EE6A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25583"/>
              </p:ext>
            </p:extLst>
          </p:nvPr>
        </p:nvGraphicFramePr>
        <p:xfrm>
          <a:off x="9711346" y="4148999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EFA6748B-2F3C-454B-A28A-0A0CA50B5A70}"/>
              </a:ext>
            </a:extLst>
          </p:cNvPr>
          <p:cNvGraphicFramePr>
            <a:graphicFrameLocks noGrp="1"/>
          </p:cNvGraphicFramePr>
          <p:nvPr/>
        </p:nvGraphicFramePr>
        <p:xfrm>
          <a:off x="10366488" y="3069418"/>
          <a:ext cx="463600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60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LED</a:t>
                      </a:r>
                      <a:endParaRPr lang="zh-TW" altLang="en-US" sz="8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</a:tbl>
          </a:graphicData>
        </a:graphic>
      </p:graphicFrame>
      <p:grpSp>
        <p:nvGrpSpPr>
          <p:cNvPr id="34" name="群組 33">
            <a:extLst>
              <a:ext uri="{FF2B5EF4-FFF2-40B4-BE49-F238E27FC236}">
                <a16:creationId xmlns:a16="http://schemas.microsoft.com/office/drawing/2014/main" id="{0BA96046-78F1-4163-B32A-ADDCE32F8CE6}"/>
              </a:ext>
            </a:extLst>
          </p:cNvPr>
          <p:cNvGrpSpPr/>
          <p:nvPr/>
        </p:nvGrpSpPr>
        <p:grpSpPr>
          <a:xfrm flipH="1">
            <a:off x="9533453" y="2811651"/>
            <a:ext cx="833036" cy="795948"/>
            <a:chOff x="9463331" y="3389458"/>
            <a:chExt cx="1991868" cy="2009530"/>
          </a:xfrm>
        </p:grpSpPr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756ABAEB-A215-4770-A5DB-BD9D5153D7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CF6A5472-0401-4A76-89D2-C74FB9B89B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63331" y="5364339"/>
              <a:ext cx="1991868" cy="3464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240FD85A-D6FA-44FB-9CEA-0E000F492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650" r="9236"/>
          <a:stretch/>
        </p:blipFill>
        <p:spPr>
          <a:xfrm rot="5400000">
            <a:off x="1190638" y="2124728"/>
            <a:ext cx="4224797" cy="44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9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0BA96046-78F1-4163-B32A-ADDCE32F8CE6}"/>
              </a:ext>
            </a:extLst>
          </p:cNvPr>
          <p:cNvGrpSpPr/>
          <p:nvPr/>
        </p:nvGrpSpPr>
        <p:grpSpPr>
          <a:xfrm flipH="1">
            <a:off x="9533453" y="2811651"/>
            <a:ext cx="833036" cy="795948"/>
            <a:chOff x="9463331" y="3389458"/>
            <a:chExt cx="1991868" cy="2009530"/>
          </a:xfrm>
        </p:grpSpPr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756ABAEB-A215-4770-A5DB-BD9D5153D7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CF6A5472-0401-4A76-89D2-C74FB9B89B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63331" y="5364339"/>
              <a:ext cx="1991868" cy="3464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風扇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323B45-B48C-410A-8402-898EAB0CC23B}"/>
              </a:ext>
            </a:extLst>
          </p:cNvPr>
          <p:cNvGrpSpPr/>
          <p:nvPr/>
        </p:nvGrpSpPr>
        <p:grpSpPr>
          <a:xfrm>
            <a:off x="10830088" y="2811652"/>
            <a:ext cx="1164774" cy="2127060"/>
            <a:chOff x="10830088" y="4024740"/>
            <a:chExt cx="625111" cy="1339599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1A434241-EBB1-43BA-B7FC-908375F61C36}"/>
                </a:ext>
              </a:extLst>
            </p:cNvPr>
            <p:cNvCxnSpPr>
              <a:cxnSpLocks/>
              <a:stCxn id="33" idx="3"/>
            </p:cNvCxnSpPr>
            <p:nvPr/>
          </p:nvCxnSpPr>
          <p:spPr bwMode="auto">
            <a:xfrm>
              <a:off x="10830088" y="4024740"/>
              <a:ext cx="624019" cy="1339599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B2E2984E-A0EE-46E0-8BB2-12469E0548B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991876" y="5364339"/>
              <a:ext cx="463323" cy="0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24" name="內容版面配置區 23">
            <a:extLst>
              <a:ext uri="{FF2B5EF4-FFF2-40B4-BE49-F238E27FC236}">
                <a16:creationId xmlns:a16="http://schemas.microsoft.com/office/drawing/2014/main" id="{7F4E868B-EAB4-4B4D-B8FD-AE488C00D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312598"/>
              </p:ext>
            </p:extLst>
          </p:nvPr>
        </p:nvGraphicFramePr>
        <p:xfrm>
          <a:off x="7039393" y="2563728"/>
          <a:ext cx="1512168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88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A1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6DB13860-6EF3-44E8-A09F-9408698D92D4}"/>
              </a:ext>
            </a:extLst>
          </p:cNvPr>
          <p:cNvGrpSpPr/>
          <p:nvPr/>
        </p:nvGrpSpPr>
        <p:grpSpPr>
          <a:xfrm>
            <a:off x="5969475" y="2941977"/>
            <a:ext cx="3743701" cy="2863287"/>
            <a:chOff x="5969475" y="2941977"/>
            <a:chExt cx="3743701" cy="2633901"/>
          </a:xfrm>
        </p:grpSpPr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2DA8FD89-6583-450B-9AB2-0EE9074C0EA8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CD78CC1B-DC56-4DDF-B001-074FF302F1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FFFC208-D32E-4B92-84A5-2D85A166F626}"/>
              </a:ext>
            </a:extLst>
          </p:cNvPr>
          <p:cNvGrpSpPr/>
          <p:nvPr/>
        </p:nvGrpSpPr>
        <p:grpSpPr>
          <a:xfrm>
            <a:off x="10830084" y="3429000"/>
            <a:ext cx="938599" cy="1296949"/>
            <a:chOff x="11053084" y="3165794"/>
            <a:chExt cx="387387" cy="1977825"/>
          </a:xfrm>
        </p:grpSpPr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7D16E636-36F1-4AC0-BB61-C9E180F1F89B}"/>
                </a:ext>
              </a:extLst>
            </p:cNvPr>
            <p:cNvCxnSpPr>
              <a:cxnSpLocks/>
              <a:stCxn id="33" idx="3"/>
            </p:cNvCxnSpPr>
            <p:nvPr/>
          </p:nvCxnSpPr>
          <p:spPr bwMode="auto">
            <a:xfrm>
              <a:off x="11053084" y="3165794"/>
              <a:ext cx="387387" cy="1977822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712F779-3263-4C02-8CCF-09571085B2B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1216966" y="5143617"/>
              <a:ext cx="223505" cy="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0C8CCC7F-389E-4768-8304-853C77DA67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81059" y="938464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A041342A-9915-402F-A89A-45D32EE6A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17267"/>
              </p:ext>
            </p:extLst>
          </p:nvPr>
        </p:nvGraphicFramePr>
        <p:xfrm>
          <a:off x="9711346" y="4148999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IN1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EFA6748B-2F3C-454B-A28A-0A0CA50B5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087882"/>
              </p:ext>
            </p:extLst>
          </p:nvPr>
        </p:nvGraphicFramePr>
        <p:xfrm>
          <a:off x="10128448" y="3069418"/>
          <a:ext cx="701640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64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 dirty="0"/>
                        <a:t>風扇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DATA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88238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13941F3C-E8AA-4B3B-937A-0AF4A73D6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r="7452"/>
          <a:stretch/>
        </p:blipFill>
        <p:spPr>
          <a:xfrm rot="5400000">
            <a:off x="1248740" y="2703919"/>
            <a:ext cx="3986059" cy="2890160"/>
          </a:xfrm>
          <a:prstGeom prst="rect">
            <a:avLst/>
          </a:prstGeom>
        </p:spPr>
      </p:pic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C3B9B0D1-5A08-4B89-8CA9-5AC0FE0443F3}"/>
              </a:ext>
            </a:extLst>
          </p:cNvPr>
          <p:cNvCxnSpPr/>
          <p:nvPr/>
        </p:nvCxnSpPr>
        <p:spPr bwMode="auto">
          <a:xfrm rot="10800000">
            <a:off x="8551562" y="3356992"/>
            <a:ext cx="1576887" cy="432048"/>
          </a:xfrm>
          <a:prstGeom prst="bentConnector3">
            <a:avLst>
              <a:gd name="adj1" fmla="val 61168"/>
            </a:avLst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3584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8308035-FBFC-4C76-B806-75E03D9324C8}"/>
              </a:ext>
            </a:extLst>
          </p:cNvPr>
          <p:cNvGrpSpPr/>
          <p:nvPr/>
        </p:nvGrpSpPr>
        <p:grpSpPr>
          <a:xfrm>
            <a:off x="8190791" y="836713"/>
            <a:ext cx="1680954" cy="4701938"/>
            <a:chOff x="8190791" y="836713"/>
            <a:chExt cx="1680954" cy="4701938"/>
          </a:xfrm>
        </p:grpSpPr>
        <p:cxnSp>
          <p:nvCxnSpPr>
            <p:cNvPr id="97" name="接點: 肘形 96">
              <a:extLst>
                <a:ext uri="{FF2B5EF4-FFF2-40B4-BE49-F238E27FC236}">
                  <a16:creationId xmlns:a16="http://schemas.microsoft.com/office/drawing/2014/main" id="{CAE43C73-7244-4539-AD19-D105039D347B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6680299" y="2347205"/>
              <a:ext cx="4701938" cy="1680954"/>
            </a:xfrm>
            <a:prstGeom prst="bentConnector3">
              <a:avLst>
                <a:gd name="adj1" fmla="val 13"/>
              </a:avLst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直線接點 101">
              <a:extLst>
                <a:ext uri="{FF2B5EF4-FFF2-40B4-BE49-F238E27FC236}">
                  <a16:creationId xmlns:a16="http://schemas.microsoft.com/office/drawing/2014/main" id="{8E5E6BB2-9069-4FC5-AFCE-FFE07178E24A}"/>
                </a:ext>
              </a:extLst>
            </p:cNvPr>
            <p:cNvCxnSpPr/>
            <p:nvPr/>
          </p:nvCxnSpPr>
          <p:spPr bwMode="auto">
            <a:xfrm>
              <a:off x="8190791" y="5517232"/>
              <a:ext cx="8275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AE35F48B-6CC7-4BC6-9D9D-D6C37ED50BF6}"/>
              </a:ext>
            </a:extLst>
          </p:cNvPr>
          <p:cNvGrpSpPr/>
          <p:nvPr/>
        </p:nvGrpSpPr>
        <p:grpSpPr>
          <a:xfrm>
            <a:off x="8851983" y="836714"/>
            <a:ext cx="3287142" cy="5943393"/>
            <a:chOff x="8851983" y="836714"/>
            <a:chExt cx="3153886" cy="5943393"/>
          </a:xfrm>
        </p:grpSpPr>
        <p:cxnSp>
          <p:nvCxnSpPr>
            <p:cNvPr id="86" name="接點: 肘形 85">
              <a:extLst>
                <a:ext uri="{FF2B5EF4-FFF2-40B4-BE49-F238E27FC236}">
                  <a16:creationId xmlns:a16="http://schemas.microsoft.com/office/drawing/2014/main" id="{188D3289-5FD7-4611-85A4-574695AC97CD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483665" y="3257902"/>
              <a:ext cx="5943391" cy="1101016"/>
            </a:xfrm>
            <a:prstGeom prst="bentConnector3">
              <a:avLst>
                <a:gd name="adj1" fmla="val -3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接點: 肘形 88">
              <a:extLst>
                <a:ext uri="{FF2B5EF4-FFF2-40B4-BE49-F238E27FC236}">
                  <a16:creationId xmlns:a16="http://schemas.microsoft.com/office/drawing/2014/main" id="{684583B2-CC47-4489-BBF2-E9FBF62907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51983" y="6594157"/>
              <a:ext cx="3150364" cy="185950"/>
            </a:xfrm>
            <a:prstGeom prst="bentConnector3">
              <a:avLst>
                <a:gd name="adj1" fmla="val -848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EE67F2EC-1D29-4217-A876-58FB8BA55BBD}"/>
              </a:ext>
            </a:extLst>
          </p:cNvPr>
          <p:cNvGrpSpPr/>
          <p:nvPr/>
        </p:nvGrpSpPr>
        <p:grpSpPr>
          <a:xfrm>
            <a:off x="10119887" y="1024700"/>
            <a:ext cx="1681503" cy="5572652"/>
            <a:chOff x="10274635" y="4024739"/>
            <a:chExt cx="1180565" cy="1339600"/>
          </a:xfrm>
        </p:grpSpPr>
        <p:cxnSp>
          <p:nvCxnSpPr>
            <p:cNvPr id="83" name="接點: 肘形 82">
              <a:extLst>
                <a:ext uri="{FF2B5EF4-FFF2-40B4-BE49-F238E27FC236}">
                  <a16:creationId xmlns:a16="http://schemas.microsoft.com/office/drawing/2014/main" id="{EF1C1E9F-3F94-4159-BFC7-89B53A07A2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17745" y="4024739"/>
              <a:ext cx="624019" cy="1339599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F496D11F-A426-4647-BD96-90F35A35ECB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274635" y="5363571"/>
              <a:ext cx="1180565" cy="768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6849CF2-90C5-46B7-99F9-CEFF7807334E}"/>
              </a:ext>
            </a:extLst>
          </p:cNvPr>
          <p:cNvGrpSpPr/>
          <p:nvPr/>
        </p:nvGrpSpPr>
        <p:grpSpPr>
          <a:xfrm>
            <a:off x="10174527" y="2110586"/>
            <a:ext cx="1449451" cy="3436774"/>
            <a:chOff x="9832393" y="4024739"/>
            <a:chExt cx="1622809" cy="1339599"/>
          </a:xfrm>
        </p:grpSpPr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F6B3B803-024F-4C55-A5F1-602AAC023E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17745" y="4024739"/>
              <a:ext cx="624019" cy="1339599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55C84ABF-5296-4E6E-997E-00E95C73B59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832393" y="5364338"/>
              <a:ext cx="1622809" cy="0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1" name="接點: 肘形 60">
            <a:extLst>
              <a:ext uri="{FF2B5EF4-FFF2-40B4-BE49-F238E27FC236}">
                <a16:creationId xmlns:a16="http://schemas.microsoft.com/office/drawing/2014/main" id="{04C8D99A-E40B-44FE-AF13-C382C4DA14E9}"/>
              </a:ext>
            </a:extLst>
          </p:cNvPr>
          <p:cNvCxnSpPr>
            <a:cxnSpLocks/>
          </p:cNvCxnSpPr>
          <p:nvPr/>
        </p:nvCxnSpPr>
        <p:spPr bwMode="auto">
          <a:xfrm>
            <a:off x="7658144" y="3795753"/>
            <a:ext cx="2585033" cy="1537984"/>
          </a:xfrm>
          <a:prstGeom prst="bentConnector3">
            <a:avLst>
              <a:gd name="adj1" fmla="val 112623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629FEE9A-7364-4FD5-9617-DC906A10829A}"/>
              </a:ext>
            </a:extLst>
          </p:cNvPr>
          <p:cNvCxnSpPr/>
          <p:nvPr/>
        </p:nvCxnSpPr>
        <p:spPr bwMode="auto">
          <a:xfrm rot="10800000" flipV="1">
            <a:off x="7901425" y="2124027"/>
            <a:ext cx="1975181" cy="1834952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接點: 肘形 52">
            <a:extLst>
              <a:ext uri="{FF2B5EF4-FFF2-40B4-BE49-F238E27FC236}">
                <a16:creationId xmlns:a16="http://schemas.microsoft.com/office/drawing/2014/main" id="{7693CF6B-EA95-43C3-BDE8-E7DFE3E5BA35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641362" y="3348760"/>
            <a:ext cx="1007845" cy="436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9C9F7695-0D09-465B-817C-4AB228552F58}"/>
              </a:ext>
            </a:extLst>
          </p:cNvPr>
          <p:cNvGrpSpPr/>
          <p:nvPr/>
        </p:nvGrpSpPr>
        <p:grpSpPr>
          <a:xfrm>
            <a:off x="3462949" y="3337071"/>
            <a:ext cx="6518305" cy="3116265"/>
            <a:chOff x="5969475" y="2941977"/>
            <a:chExt cx="3743701" cy="2633901"/>
          </a:xfrm>
        </p:grpSpPr>
        <p:cxnSp>
          <p:nvCxnSpPr>
            <p:cNvPr id="58" name="接點: 肘形 57">
              <a:extLst>
                <a:ext uri="{FF2B5EF4-FFF2-40B4-BE49-F238E27FC236}">
                  <a16:creationId xmlns:a16="http://schemas.microsoft.com/office/drawing/2014/main" id="{341DBA60-3D74-4096-A240-8D2D9521C3CA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9670616B-A132-47A4-8FD2-8A879E7021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7F4AD4E-21C7-4825-A004-CFAC58959C7E}"/>
              </a:ext>
            </a:extLst>
          </p:cNvPr>
          <p:cNvGrpSpPr/>
          <p:nvPr/>
        </p:nvGrpSpPr>
        <p:grpSpPr>
          <a:xfrm>
            <a:off x="3324096" y="3123710"/>
            <a:ext cx="6518305" cy="2863287"/>
            <a:chOff x="5969475" y="2941977"/>
            <a:chExt cx="3743701" cy="2633901"/>
          </a:xfrm>
        </p:grpSpPr>
        <p:cxnSp>
          <p:nvCxnSpPr>
            <p:cNvPr id="55" name="接點: 肘形 54">
              <a:extLst>
                <a:ext uri="{FF2B5EF4-FFF2-40B4-BE49-F238E27FC236}">
                  <a16:creationId xmlns:a16="http://schemas.microsoft.com/office/drawing/2014/main" id="{3933D779-3AC6-4498-81C8-D0B5E430490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77509BE3-69C1-4AE1-A1CB-C40232E889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7FE093D-3DBA-4F75-B0D6-7C042372EA0D}"/>
              </a:ext>
            </a:extLst>
          </p:cNvPr>
          <p:cNvGrpSpPr/>
          <p:nvPr/>
        </p:nvGrpSpPr>
        <p:grpSpPr>
          <a:xfrm>
            <a:off x="3178469" y="2923897"/>
            <a:ext cx="6518305" cy="2863287"/>
            <a:chOff x="5969475" y="2941977"/>
            <a:chExt cx="3743701" cy="2633901"/>
          </a:xfrm>
        </p:grpSpPr>
        <p:cxnSp>
          <p:nvCxnSpPr>
            <p:cNvPr id="45" name="接點: 肘形 44">
              <a:extLst>
                <a:ext uri="{FF2B5EF4-FFF2-40B4-BE49-F238E27FC236}">
                  <a16:creationId xmlns:a16="http://schemas.microsoft.com/office/drawing/2014/main" id="{07470576-22A0-453C-946D-262FE4BBF85B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9393F489-2D05-40F3-A6FD-D35E60DCB7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組合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BFBB4B-9F15-43A5-B573-4C3FDAADC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87489"/>
            <a:ext cx="2735310" cy="3645024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D8A4C25F-BA73-4325-9359-21672A96CE73}"/>
              </a:ext>
            </a:extLst>
          </p:cNvPr>
          <p:cNvGrpSpPr/>
          <p:nvPr/>
        </p:nvGrpSpPr>
        <p:grpSpPr>
          <a:xfrm flipH="1">
            <a:off x="7176119" y="2341606"/>
            <a:ext cx="2608813" cy="795947"/>
            <a:chOff x="10830088" y="3389458"/>
            <a:chExt cx="7406092" cy="2009527"/>
          </a:xfrm>
        </p:grpSpPr>
        <p:cxnSp>
          <p:nvCxnSpPr>
            <p:cNvPr id="38" name="接點: 肘形 37">
              <a:extLst>
                <a:ext uri="{FF2B5EF4-FFF2-40B4-BE49-F238E27FC236}">
                  <a16:creationId xmlns:a16="http://schemas.microsoft.com/office/drawing/2014/main" id="{438E141E-2181-42A6-BF1B-6C39976E3B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93FB9E4-CB45-4F6F-9AD8-BF9E4A6725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55199" y="5364339"/>
              <a:ext cx="6780981" cy="3464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7471F790-3670-4AED-A6C6-E35CE68E5AED}"/>
              </a:ext>
            </a:extLst>
          </p:cNvPr>
          <p:cNvGrpSpPr/>
          <p:nvPr/>
        </p:nvGrpSpPr>
        <p:grpSpPr>
          <a:xfrm>
            <a:off x="10274635" y="2304321"/>
            <a:ext cx="1180565" cy="2633812"/>
            <a:chOff x="10274635" y="4024739"/>
            <a:chExt cx="1180565" cy="1339600"/>
          </a:xfrm>
        </p:grpSpPr>
        <p:cxnSp>
          <p:nvCxnSpPr>
            <p:cNvPr id="41" name="接點: 肘形 40">
              <a:extLst>
                <a:ext uri="{FF2B5EF4-FFF2-40B4-BE49-F238E27FC236}">
                  <a16:creationId xmlns:a16="http://schemas.microsoft.com/office/drawing/2014/main" id="{0F5B31D3-7F09-4BB2-AD31-C60CC39E47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17745" y="4024739"/>
              <a:ext cx="624019" cy="1339599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AE3DE432-9B09-445E-8116-F9C705EA1A4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274635" y="5363571"/>
              <a:ext cx="1180565" cy="768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43" name="內容版面配置區 23">
            <a:extLst>
              <a:ext uri="{FF2B5EF4-FFF2-40B4-BE49-F238E27FC236}">
                <a16:creationId xmlns:a16="http://schemas.microsoft.com/office/drawing/2014/main" id="{F98328F5-CAE1-4DEB-814B-35EDEE9F1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628139"/>
              </p:ext>
            </p:extLst>
          </p:nvPr>
        </p:nvGraphicFramePr>
        <p:xfrm>
          <a:off x="4250030" y="2561271"/>
          <a:ext cx="1512168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D9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3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88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4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A1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D6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A0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D5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02D7B523-2BF8-4663-A6F6-20D8F404B0B9}"/>
              </a:ext>
            </a:extLst>
          </p:cNvPr>
          <p:cNvCxnSpPr>
            <a:cxnSpLocks/>
          </p:cNvCxnSpPr>
          <p:nvPr/>
        </p:nvCxnSpPr>
        <p:spPr bwMode="auto">
          <a:xfrm>
            <a:off x="7032104" y="2923897"/>
            <a:ext cx="3142423" cy="1780014"/>
          </a:xfrm>
          <a:prstGeom prst="bentConnector3">
            <a:avLst>
              <a:gd name="adj1" fmla="val 107982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0" name="表格 49">
            <a:extLst>
              <a:ext uri="{FF2B5EF4-FFF2-40B4-BE49-F238E27FC236}">
                <a16:creationId xmlns:a16="http://schemas.microsoft.com/office/drawing/2014/main" id="{B90E08EE-A09F-4FA6-B8C7-C544BA40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597954"/>
              </p:ext>
            </p:extLst>
          </p:nvPr>
        </p:nvGraphicFramePr>
        <p:xfrm>
          <a:off x="9778364" y="473069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CB1DBE1C-51FA-43BE-9A13-E69EC3C5E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8056"/>
              </p:ext>
            </p:extLst>
          </p:nvPr>
        </p:nvGraphicFramePr>
        <p:xfrm>
          <a:off x="8851983" y="4116384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K1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IN1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IN3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IN4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K4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52" name="表格 51">
            <a:extLst>
              <a:ext uri="{FF2B5EF4-FFF2-40B4-BE49-F238E27FC236}">
                <a16:creationId xmlns:a16="http://schemas.microsoft.com/office/drawing/2014/main" id="{575722FE-13F5-4D32-ADE5-ECD4D232F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51441"/>
              </p:ext>
            </p:extLst>
          </p:nvPr>
        </p:nvGraphicFramePr>
        <p:xfrm>
          <a:off x="6518289" y="2605186"/>
          <a:ext cx="701640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64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 dirty="0"/>
                        <a:t>風扇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DATA</a:t>
                      </a:r>
                      <a:endParaRPr lang="zh-TW" altLang="en-US" sz="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88238"/>
                  </a:ext>
                </a:extLst>
              </a:tr>
            </a:tbl>
          </a:graphicData>
        </a:graphic>
      </p:graphicFrame>
      <p:graphicFrame>
        <p:nvGraphicFramePr>
          <p:cNvPr id="60" name="表格 59">
            <a:extLst>
              <a:ext uri="{FF2B5EF4-FFF2-40B4-BE49-F238E27FC236}">
                <a16:creationId xmlns:a16="http://schemas.microsoft.com/office/drawing/2014/main" id="{23245978-30D0-48AD-8BE0-9403142F6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18996"/>
              </p:ext>
            </p:extLst>
          </p:nvPr>
        </p:nvGraphicFramePr>
        <p:xfrm>
          <a:off x="7283722" y="3451127"/>
          <a:ext cx="748844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44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LED</a:t>
                      </a:r>
                      <a:r>
                        <a:rPr lang="zh-TW" altLang="en-US" sz="800" dirty="0"/>
                        <a:t>燈條</a:t>
                      </a:r>
                      <a:endParaRPr lang="en-US" altLang="zh-TW" sz="8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</a:tbl>
          </a:graphicData>
        </a:graphic>
      </p:graphicFrame>
      <p:graphicFrame>
        <p:nvGraphicFramePr>
          <p:cNvPr id="75" name="表格 74">
            <a:extLst>
              <a:ext uri="{FF2B5EF4-FFF2-40B4-BE49-F238E27FC236}">
                <a16:creationId xmlns:a16="http://schemas.microsoft.com/office/drawing/2014/main" id="{04390B40-B623-4BEF-9939-977EDDE55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996619"/>
              </p:ext>
            </p:extLst>
          </p:nvPr>
        </p:nvGraphicFramePr>
        <p:xfrm>
          <a:off x="10915882" y="5787185"/>
          <a:ext cx="463600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60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 dirty="0">
                          <a:solidFill>
                            <a:schemeClr val="bg1"/>
                          </a:solidFill>
                        </a:rPr>
                        <a:t>馬達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VCC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GND</a:t>
                      </a:r>
                      <a:endParaRPr lang="zh-TW" alt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</a:tbl>
          </a:graphicData>
        </a:graphic>
      </p:graphicFrame>
      <p:cxnSp>
        <p:nvCxnSpPr>
          <p:cNvPr id="105" name="接點: 肘形 104">
            <a:extLst>
              <a:ext uri="{FF2B5EF4-FFF2-40B4-BE49-F238E27FC236}">
                <a16:creationId xmlns:a16="http://schemas.microsoft.com/office/drawing/2014/main" id="{85CF843D-1FC1-4570-A441-B06A02AB0149}"/>
              </a:ext>
            </a:extLst>
          </p:cNvPr>
          <p:cNvCxnSpPr>
            <a:endCxn id="75" idx="1"/>
          </p:cNvCxnSpPr>
          <p:nvPr/>
        </p:nvCxnSpPr>
        <p:spPr bwMode="auto">
          <a:xfrm flipV="1">
            <a:off x="10364151" y="6107225"/>
            <a:ext cx="551731" cy="320040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69496981-70F6-4F15-BDE9-B41CB64D8E37}"/>
              </a:ext>
            </a:extLst>
          </p:cNvPr>
          <p:cNvGrpSpPr/>
          <p:nvPr/>
        </p:nvGrpSpPr>
        <p:grpSpPr>
          <a:xfrm>
            <a:off x="9784932" y="188640"/>
            <a:ext cx="2191941" cy="6120086"/>
            <a:chOff x="9784932" y="188640"/>
            <a:chExt cx="2016459" cy="6120086"/>
          </a:xfrm>
        </p:grpSpPr>
        <p:cxnSp>
          <p:nvCxnSpPr>
            <p:cNvPr id="113" name="接點: 肘形 112">
              <a:extLst>
                <a:ext uri="{FF2B5EF4-FFF2-40B4-BE49-F238E27FC236}">
                  <a16:creationId xmlns:a16="http://schemas.microsoft.com/office/drawing/2014/main" id="{A247E74A-05D1-411F-8933-3EB8B9B9C443}"/>
                </a:ext>
              </a:extLst>
            </p:cNvPr>
            <p:cNvCxnSpPr/>
            <p:nvPr/>
          </p:nvCxnSpPr>
          <p:spPr bwMode="auto">
            <a:xfrm flipV="1">
              <a:off x="9784932" y="188640"/>
              <a:ext cx="2016458" cy="836060"/>
            </a:xfrm>
            <a:prstGeom prst="bentConnector3">
              <a:avLst>
                <a:gd name="adj1" fmla="val -20875"/>
              </a:avLst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接點: 肘形 117">
              <a:extLst>
                <a:ext uri="{FF2B5EF4-FFF2-40B4-BE49-F238E27FC236}">
                  <a16:creationId xmlns:a16="http://schemas.microsoft.com/office/drawing/2014/main" id="{5DD79381-48F1-4A0C-BF18-2033AE87D50C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8405202" y="2912536"/>
              <a:ext cx="6120086" cy="672293"/>
            </a:xfrm>
            <a:prstGeom prst="bentConnector3">
              <a:avLst>
                <a:gd name="adj1" fmla="val 100357"/>
              </a:avLst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23" name="接點: 肘形 122">
            <a:extLst>
              <a:ext uri="{FF2B5EF4-FFF2-40B4-BE49-F238E27FC236}">
                <a16:creationId xmlns:a16="http://schemas.microsoft.com/office/drawing/2014/main" id="{B2A8ED03-69CD-4824-9DC0-DB8DD62C21EA}"/>
              </a:ext>
            </a:extLst>
          </p:cNvPr>
          <p:cNvCxnSpPr>
            <a:cxnSpLocks/>
            <a:endCxn id="124" idx="3"/>
          </p:cNvCxnSpPr>
          <p:nvPr/>
        </p:nvCxnSpPr>
        <p:spPr bwMode="auto">
          <a:xfrm rot="5400000">
            <a:off x="4124024" y="4439178"/>
            <a:ext cx="846579" cy="554419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24" name="表格 123">
            <a:extLst>
              <a:ext uri="{FF2B5EF4-FFF2-40B4-BE49-F238E27FC236}">
                <a16:creationId xmlns:a16="http://schemas.microsoft.com/office/drawing/2014/main" id="{11A5D43B-EDDA-48C9-86B4-98A8BCEB5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90111"/>
              </p:ext>
            </p:extLst>
          </p:nvPr>
        </p:nvGraphicFramePr>
        <p:xfrm>
          <a:off x="3590479" y="4911077"/>
          <a:ext cx="679624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624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光線感應器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</a:tbl>
          </a:graphicData>
        </a:graphic>
      </p:graphicFrame>
      <p:graphicFrame>
        <p:nvGraphicFramePr>
          <p:cNvPr id="126" name="表格 125">
            <a:extLst>
              <a:ext uri="{FF2B5EF4-FFF2-40B4-BE49-F238E27FC236}">
                <a16:creationId xmlns:a16="http://schemas.microsoft.com/office/drawing/2014/main" id="{7B8B696F-7161-40E2-9242-064E69CE0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79058"/>
              </p:ext>
            </p:extLst>
          </p:nvPr>
        </p:nvGraphicFramePr>
        <p:xfrm>
          <a:off x="5004396" y="5198911"/>
          <a:ext cx="679624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624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溫溼度感應器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</a:tbl>
          </a:graphicData>
        </a:graphic>
      </p:graphicFrame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B0BCF23F-BB73-4948-80CD-2AF1F44F8030}"/>
              </a:ext>
            </a:extLst>
          </p:cNvPr>
          <p:cNvCxnSpPr>
            <a:cxnSpLocks/>
            <a:endCxn id="126" idx="0"/>
          </p:cNvCxnSpPr>
          <p:nvPr/>
        </p:nvCxnSpPr>
        <p:spPr bwMode="auto">
          <a:xfrm rot="16200000" flipH="1">
            <a:off x="4793246" y="4647949"/>
            <a:ext cx="909842" cy="19208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29" name="表格 128">
            <a:extLst>
              <a:ext uri="{FF2B5EF4-FFF2-40B4-BE49-F238E27FC236}">
                <a16:creationId xmlns:a16="http://schemas.microsoft.com/office/drawing/2014/main" id="{5AD6843C-A6A8-44F1-A04F-AF3874A34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51367"/>
              </p:ext>
            </p:extLst>
          </p:nvPr>
        </p:nvGraphicFramePr>
        <p:xfrm>
          <a:off x="5944003" y="3745070"/>
          <a:ext cx="679624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624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LED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Bar</a:t>
                      </a:r>
                      <a:endParaRPr lang="zh-TW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</a:tbl>
          </a:graphicData>
        </a:graphic>
      </p:graphicFrame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2F932F56-97DF-47FD-B04E-1C66B43E79F2}"/>
              </a:ext>
            </a:extLst>
          </p:cNvPr>
          <p:cNvCxnSpPr>
            <a:cxnSpLocks/>
            <a:endCxn id="129" idx="1"/>
          </p:cNvCxnSpPr>
          <p:nvPr/>
        </p:nvCxnSpPr>
        <p:spPr bwMode="auto">
          <a:xfrm>
            <a:off x="5282493" y="3968243"/>
            <a:ext cx="661510" cy="542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33" name="表格 132">
            <a:extLst>
              <a:ext uri="{FF2B5EF4-FFF2-40B4-BE49-F238E27FC236}">
                <a16:creationId xmlns:a16="http://schemas.microsoft.com/office/drawing/2014/main" id="{AFF154A5-8A02-4DAF-9309-CD2663BA1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47973"/>
              </p:ext>
            </p:extLst>
          </p:nvPr>
        </p:nvGraphicFramePr>
        <p:xfrm>
          <a:off x="5820660" y="1613864"/>
          <a:ext cx="679624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624">
                  <a:extLst>
                    <a:ext uri="{9D8B030D-6E8A-4147-A177-3AD203B41FA5}">
                      <a16:colId xmlns:a16="http://schemas.microsoft.com/office/drawing/2014/main" val="2430000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土壤</a:t>
                      </a:r>
                      <a:br>
                        <a:rPr lang="en-US" altLang="zh-TW" sz="1200" dirty="0"/>
                      </a:br>
                      <a:r>
                        <a:rPr lang="zh-TW" altLang="en-US" sz="1200" dirty="0"/>
                        <a:t>感測器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19900"/>
                  </a:ext>
                </a:extLst>
              </a:tr>
            </a:tbl>
          </a:graphicData>
        </a:graphic>
      </p:graphicFrame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18704C1B-A4F5-40A3-823F-CBFE9E92149E}"/>
              </a:ext>
            </a:extLst>
          </p:cNvPr>
          <p:cNvCxnSpPr>
            <a:cxnSpLocks/>
            <a:endCxn id="133" idx="1"/>
          </p:cNvCxnSpPr>
          <p:nvPr/>
        </p:nvCxnSpPr>
        <p:spPr bwMode="auto">
          <a:xfrm rot="5400000" flipH="1" flipV="1">
            <a:off x="5092780" y="2117312"/>
            <a:ext cx="1002727" cy="453033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82308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8C0C8-B001-4803-BC4D-937AD401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549275"/>
            <a:ext cx="10390716" cy="623888"/>
          </a:xfrm>
        </p:spPr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設備安裝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C159F9-25CB-4A9D-BF11-15B3711E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1557338"/>
            <a:ext cx="10879667" cy="4575175"/>
          </a:xfrm>
        </p:spPr>
        <p:txBody>
          <a:bodyPr/>
          <a:lstStyle/>
          <a:p>
            <a:r>
              <a:rPr lang="zh-TW" altLang="en-US" dirty="0"/>
              <a:t>放入箱子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B895C1BB-7CCE-4BF1-9F2E-68FB9CEE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816" y="1700808"/>
            <a:ext cx="3632556" cy="48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1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F923E82C-FEA2-4B00-8225-A76C2EEF3B54}"/>
              </a:ext>
            </a:extLst>
          </p:cNvPr>
          <p:cNvSpPr txBox="1">
            <a:spLocks/>
          </p:cNvSpPr>
          <p:nvPr/>
        </p:nvSpPr>
        <p:spPr bwMode="auto">
          <a:xfrm>
            <a:off x="1060451" y="1557338"/>
            <a:ext cx="10724181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kern="0" dirty="0"/>
              <a:t>四人一組</a:t>
            </a:r>
          </a:p>
          <a:p>
            <a:r>
              <a:rPr lang="zh-TW" altLang="en-US" sz="2400" dirty="0"/>
              <a:t>至</a:t>
            </a:r>
            <a:r>
              <a:rPr lang="en-US" altLang="zh-TW" sz="2400" dirty="0" err="1"/>
              <a:t>github</a:t>
            </a:r>
            <a:r>
              <a:rPr lang="zh-TW" altLang="en-US" sz="2400" dirty="0"/>
              <a:t>下載範例程式：</a:t>
            </a:r>
            <a:r>
              <a:rPr lang="en-US" altLang="zh-TW" sz="2400" dirty="0">
                <a:hlinkClick r:id="rId2"/>
              </a:rPr>
              <a:t>https://github.com/ashercy/iot.git</a:t>
            </a:r>
            <a:endParaRPr lang="en-US" altLang="zh-TW" sz="2400" dirty="0"/>
          </a:p>
          <a:p>
            <a:pPr lvl="1"/>
            <a:r>
              <a:rPr lang="zh-TW" altLang="en-US" sz="2000" dirty="0"/>
              <a:t>位置：</a:t>
            </a:r>
            <a:r>
              <a:rPr lang="en-US" altLang="zh-TW" sz="2000" dirty="0" err="1"/>
              <a:t>iot</a:t>
            </a:r>
            <a:r>
              <a:rPr lang="en-US" altLang="zh-TW" sz="2000" dirty="0"/>
              <a:t>/example/</a:t>
            </a:r>
            <a:r>
              <a:rPr lang="en-US" altLang="zh-TW" sz="2000" dirty="0" err="1"/>
              <a:t>Smart_Greenhouse.ino</a:t>
            </a:r>
            <a:endParaRPr lang="en-US" altLang="zh-TW" sz="2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控制設備及顯示資訊 </a:t>
            </a:r>
            <a:r>
              <a:rPr lang="en-US" altLang="zh-TW" dirty="0"/>
              <a:t>-</a:t>
            </a:r>
            <a:r>
              <a:rPr lang="zh-TW" altLang="en-US" dirty="0"/>
              <a:t> 控制及顯示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E19B7F-8AC0-484D-ABB6-232D6CA8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177100"/>
            <a:ext cx="5879976" cy="303415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5B9E455-E175-4173-BE9E-410F6134B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871664"/>
            <a:ext cx="273531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0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1F291-A71E-4175-B6CE-5E10A6A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8AE75-398C-4899-914A-CD879C5B7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59" y="1491574"/>
            <a:ext cx="11329481" cy="4776180"/>
          </a:xfrm>
        </p:spPr>
        <p:txBody>
          <a:bodyPr numCol="3">
            <a:no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材料</a:t>
            </a:r>
          </a:p>
          <a:p>
            <a:pPr lvl="0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800" dirty="0"/>
              <a:t>目標一：</a:t>
            </a:r>
            <a:r>
              <a:rPr lang="en-US" altLang="zh-TW" sz="1800" dirty="0"/>
              <a:t>MQTT PUB</a:t>
            </a:r>
            <a:r>
              <a:rPr lang="zh-TW" altLang="en-US" sz="1800" dirty="0"/>
              <a:t>及</a:t>
            </a:r>
            <a:r>
              <a:rPr lang="en-US" altLang="zh-TW" sz="1800" dirty="0"/>
              <a:t>SUB</a:t>
            </a:r>
            <a:r>
              <a:rPr lang="zh-TW" altLang="en-US" sz="1800" dirty="0"/>
              <a:t>指令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NB-IoT</a:t>
            </a:r>
            <a:r>
              <a:rPr lang="zh-TW" altLang="en-US" sz="1600" dirty="0"/>
              <a:t> 模組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MQTT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en-US" altLang="zh-TW" sz="1600" dirty="0"/>
              <a:t>PUBLISH</a:t>
            </a:r>
            <a:r>
              <a:rPr lang="zh-TW" altLang="en-US" sz="1600" dirty="0"/>
              <a:t>及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封包格式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建立</a:t>
            </a:r>
            <a:r>
              <a:rPr lang="en-US" altLang="zh-TW" sz="1600" dirty="0"/>
              <a:t>broker</a:t>
            </a:r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PUBLISH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傳送</a:t>
            </a:r>
            <a:r>
              <a:rPr lang="en-US" altLang="zh-TW" sz="1600" dirty="0"/>
              <a:t>SUBSCRIBE</a:t>
            </a:r>
            <a:r>
              <a:rPr lang="zh-TW" altLang="en-US" sz="1600" dirty="0"/>
              <a:t>封包</a:t>
            </a: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/>
              <a:t>目標二：組裝及控制硬體設備</a:t>
            </a:r>
            <a:endParaRPr lang="en-US" altLang="zh-TW" sz="2000" dirty="0"/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/>
              <a:t>原理與構造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土壤濕度感測器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光線感測器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溫濕度感測器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馬達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繼電器</a:t>
            </a:r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電源供應模組</a:t>
            </a:r>
            <a:endParaRPr lang="en-US" altLang="zh-TW" sz="12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1600" dirty="0"/>
              <a:t>控制設備及顯示資訊</a:t>
            </a:r>
            <a:endParaRPr lang="en-US" altLang="zh-TW" sz="16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設備安裝</a:t>
            </a:r>
            <a:endParaRPr lang="en-US" altLang="zh-TW" sz="1200" dirty="0"/>
          </a:p>
          <a:p>
            <a:pPr lvl="2">
              <a:spcBef>
                <a:spcPts val="840"/>
              </a:spcBef>
              <a:buSzPts val="2160"/>
            </a:pPr>
            <a:r>
              <a:rPr lang="zh-TW" altLang="en-US" sz="1200" dirty="0"/>
              <a:t>控制及顯示</a:t>
            </a:r>
            <a:endParaRPr lang="en-US" altLang="zh-TW" sz="12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r>
              <a:rPr lang="zh-TW" altLang="en-US" sz="2000" dirty="0">
                <a:solidFill>
                  <a:srgbClr val="FF0000"/>
                </a:solidFill>
              </a:rPr>
              <a:t>目標三：</a:t>
            </a:r>
            <a:r>
              <a:rPr lang="en-US" altLang="zh-TW" sz="2000" dirty="0">
                <a:solidFill>
                  <a:srgbClr val="FF0000"/>
                </a:solidFill>
              </a:rPr>
              <a:t>MQTT</a:t>
            </a:r>
            <a:r>
              <a:rPr lang="zh-TW" altLang="en-US" sz="2000" dirty="0">
                <a:solidFill>
                  <a:srgbClr val="FF0000"/>
                </a:solidFill>
              </a:rPr>
              <a:t>雙向控制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>
                <a:solidFill>
                  <a:srgbClr val="FF0000"/>
                </a:solidFill>
              </a:rPr>
              <a:t>以</a:t>
            </a:r>
            <a:r>
              <a:rPr lang="en-US" altLang="zh-TW" sz="1600" dirty="0">
                <a:solidFill>
                  <a:srgbClr val="FF0000"/>
                </a:solidFill>
              </a:rPr>
              <a:t>PUB</a:t>
            </a:r>
            <a:r>
              <a:rPr lang="zh-TW" altLang="en-US" sz="1600" dirty="0">
                <a:solidFill>
                  <a:srgbClr val="FF0000"/>
                </a:solidFill>
              </a:rPr>
              <a:t>上傳光感值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>
                <a:solidFill>
                  <a:srgbClr val="FF0000"/>
                </a:solidFill>
              </a:rPr>
              <a:t>以</a:t>
            </a:r>
            <a:r>
              <a:rPr lang="en-US" altLang="zh-TW" sz="1600" dirty="0">
                <a:solidFill>
                  <a:srgbClr val="FF0000"/>
                </a:solidFill>
              </a:rPr>
              <a:t>SUB</a:t>
            </a:r>
            <a:r>
              <a:rPr lang="zh-TW" altLang="en-US" sz="1600" dirty="0">
                <a:solidFill>
                  <a:srgbClr val="FF0000"/>
                </a:solidFill>
              </a:rPr>
              <a:t>控制開關燈</a:t>
            </a:r>
          </a:p>
          <a:p>
            <a:pPr lvl="1">
              <a:spcBef>
                <a:spcPts val="840"/>
              </a:spcBef>
              <a:buSzPts val="2160"/>
            </a:pPr>
            <a:r>
              <a:rPr lang="zh-TW" altLang="en-US" sz="1600" dirty="0">
                <a:solidFill>
                  <a:srgbClr val="FF0000"/>
                </a:solidFill>
              </a:rPr>
              <a:t>雙向控制</a:t>
            </a:r>
          </a:p>
          <a:p>
            <a:pPr lvl="1">
              <a:spcBef>
                <a:spcPts val="840"/>
              </a:spcBef>
              <a:buSzPts val="2160"/>
            </a:pPr>
            <a:endParaRPr lang="en-US" altLang="zh-TW" sz="16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840"/>
              </a:spcBef>
              <a:buSzPts val="2160"/>
            </a:pPr>
            <a:endParaRPr lang="en-US" altLang="zh-TW" sz="2000" dirty="0"/>
          </a:p>
          <a:p>
            <a:pPr lvl="1">
              <a:lnSpc>
                <a:spcPct val="100000"/>
              </a:lnSpc>
              <a:spcBef>
                <a:spcPts val="840"/>
              </a:spcBef>
              <a:buSzPts val="2160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6903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039E3E-A151-4BE6-BD7E-44E1DC5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目標三：</a:t>
            </a:r>
            <a:r>
              <a:rPr lang="en-US" altLang="zh-TW" dirty="0"/>
              <a:t>MQTT</a:t>
            </a:r>
            <a:r>
              <a:rPr lang="zh-TW" altLang="en-US" dirty="0"/>
              <a:t>雙向控制</a:t>
            </a: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AD227F87-4D5E-4B59-9C34-39D26475EF8F}"/>
              </a:ext>
            </a:extLst>
          </p:cNvPr>
          <p:cNvSpPr/>
          <p:nvPr/>
        </p:nvSpPr>
        <p:spPr bwMode="auto">
          <a:xfrm>
            <a:off x="1923867" y="3645783"/>
            <a:ext cx="1872208" cy="115212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Publisher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4" name="圓柱形 23">
            <a:extLst>
              <a:ext uri="{FF2B5EF4-FFF2-40B4-BE49-F238E27FC236}">
                <a16:creationId xmlns:a16="http://schemas.microsoft.com/office/drawing/2014/main" id="{CF2C8494-1B41-4010-8CE6-026BFA76DB7C}"/>
              </a:ext>
            </a:extLst>
          </p:cNvPr>
          <p:cNvSpPr/>
          <p:nvPr/>
        </p:nvSpPr>
        <p:spPr bwMode="auto">
          <a:xfrm>
            <a:off x="5459240" y="1774638"/>
            <a:ext cx="1224136" cy="1296144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US" altLang="zh-TW" b="1" dirty="0"/>
              <a:t>Broker</a:t>
            </a:r>
            <a:endParaRPr kumimoji="0" lang="zh-TW" altLang="en-US" b="1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AABF3AC-4D1A-4DBA-ACF1-99846EFE9960}"/>
              </a:ext>
            </a:extLst>
          </p:cNvPr>
          <p:cNvSpPr/>
          <p:nvPr/>
        </p:nvSpPr>
        <p:spPr bwMode="auto">
          <a:xfrm>
            <a:off x="5821804" y="2729284"/>
            <a:ext cx="1224136" cy="504056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Topic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35BEDB2-98AF-427B-AFE9-BC05541BF8A2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 bwMode="auto">
          <a:xfrm flipV="1">
            <a:off x="3796075" y="2422710"/>
            <a:ext cx="1663165" cy="1799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橢圓 27">
            <a:extLst>
              <a:ext uri="{FF2B5EF4-FFF2-40B4-BE49-F238E27FC236}">
                <a16:creationId xmlns:a16="http://schemas.microsoft.com/office/drawing/2014/main" id="{5DF160CD-BC6E-498B-B05F-5AE066756138}"/>
              </a:ext>
            </a:extLst>
          </p:cNvPr>
          <p:cNvSpPr/>
          <p:nvPr/>
        </p:nvSpPr>
        <p:spPr bwMode="auto">
          <a:xfrm>
            <a:off x="8184232" y="3796578"/>
            <a:ext cx="1980220" cy="115212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TW" b="1" dirty="0"/>
              <a:t>Subscriber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29EC3F6-B95B-488C-AB67-C0D02DD2F36D}"/>
              </a:ext>
            </a:extLst>
          </p:cNvPr>
          <p:cNvCxnSpPr>
            <a:stCxn id="24" idx="4"/>
            <a:endCxn id="28" idx="2"/>
          </p:cNvCxnSpPr>
          <p:nvPr/>
        </p:nvCxnSpPr>
        <p:spPr bwMode="auto">
          <a:xfrm>
            <a:off x="6683376" y="2422710"/>
            <a:ext cx="1500856" cy="19499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流程圖: 文件 30">
            <a:extLst>
              <a:ext uri="{FF2B5EF4-FFF2-40B4-BE49-F238E27FC236}">
                <a16:creationId xmlns:a16="http://schemas.microsoft.com/office/drawing/2014/main" id="{64AA38C9-A841-467A-82FE-BEB1BC3B9D37}"/>
              </a:ext>
            </a:extLst>
          </p:cNvPr>
          <p:cNvSpPr/>
          <p:nvPr/>
        </p:nvSpPr>
        <p:spPr bwMode="auto">
          <a:xfrm>
            <a:off x="3479020" y="2781689"/>
            <a:ext cx="1224136" cy="864094"/>
          </a:xfrm>
          <a:prstGeom prst="flowChartDocumen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message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3" name="流程圖: 文件 32">
            <a:extLst>
              <a:ext uri="{FF2B5EF4-FFF2-40B4-BE49-F238E27FC236}">
                <a16:creationId xmlns:a16="http://schemas.microsoft.com/office/drawing/2014/main" id="{4F3D2FD5-425B-4969-BD0E-C88E6EE3FC59}"/>
              </a:ext>
            </a:extLst>
          </p:cNvPr>
          <p:cNvSpPr/>
          <p:nvPr/>
        </p:nvSpPr>
        <p:spPr bwMode="auto">
          <a:xfrm>
            <a:off x="7658008" y="2622764"/>
            <a:ext cx="1224136" cy="864094"/>
          </a:xfrm>
          <a:prstGeom prst="flowChartDocumen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message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572A4F7-5073-4221-B4CF-C35372149CD1}"/>
              </a:ext>
            </a:extLst>
          </p:cNvPr>
          <p:cNvSpPr/>
          <p:nvPr/>
        </p:nvSpPr>
        <p:spPr bwMode="auto">
          <a:xfrm>
            <a:off x="2103887" y="5561738"/>
            <a:ext cx="1512168" cy="7200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sensor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D6BA619-7AF0-4B69-BD01-79712A0C3682}"/>
              </a:ext>
            </a:extLst>
          </p:cNvPr>
          <p:cNvSpPr/>
          <p:nvPr/>
        </p:nvSpPr>
        <p:spPr bwMode="auto">
          <a:xfrm>
            <a:off x="8418258" y="5588645"/>
            <a:ext cx="1512168" cy="7200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sensor</a:t>
            </a: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7AC5D80C-1325-41C1-B998-8CFD64FA2474}"/>
              </a:ext>
            </a:extLst>
          </p:cNvPr>
          <p:cNvCxnSpPr>
            <a:stCxn id="14" idx="0"/>
            <a:endCxn id="23" idx="4"/>
          </p:cNvCxnSpPr>
          <p:nvPr/>
        </p:nvCxnSpPr>
        <p:spPr bwMode="auto">
          <a:xfrm flipV="1">
            <a:off x="2859971" y="4797911"/>
            <a:ext cx="0" cy="7638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735A994-EE26-43F6-AC6F-97E1F2CC30DF}"/>
              </a:ext>
            </a:extLst>
          </p:cNvPr>
          <p:cNvCxnSpPr>
            <a:stCxn id="28" idx="4"/>
            <a:endCxn id="34" idx="0"/>
          </p:cNvCxnSpPr>
          <p:nvPr/>
        </p:nvCxnSpPr>
        <p:spPr bwMode="auto">
          <a:xfrm>
            <a:off x="9174342" y="4948706"/>
            <a:ext cx="0" cy="639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流程圖: 文件 34">
            <a:extLst>
              <a:ext uri="{FF2B5EF4-FFF2-40B4-BE49-F238E27FC236}">
                <a16:creationId xmlns:a16="http://schemas.microsoft.com/office/drawing/2014/main" id="{7BFBEFE5-54F0-4787-A7B5-9818E2ADEFC5}"/>
              </a:ext>
            </a:extLst>
          </p:cNvPr>
          <p:cNvSpPr/>
          <p:nvPr/>
        </p:nvSpPr>
        <p:spPr bwMode="auto">
          <a:xfrm>
            <a:off x="10112885" y="4797911"/>
            <a:ext cx="1224136" cy="864094"/>
          </a:xfrm>
          <a:prstGeom prst="flowChartDocumen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control</a:t>
            </a:r>
          </a:p>
        </p:txBody>
      </p:sp>
      <p:sp>
        <p:nvSpPr>
          <p:cNvPr id="36" name="流程圖: 文件 35">
            <a:extLst>
              <a:ext uri="{FF2B5EF4-FFF2-40B4-BE49-F238E27FC236}">
                <a16:creationId xmlns:a16="http://schemas.microsoft.com/office/drawing/2014/main" id="{FA0FEF5E-9BF7-4474-8EEC-BC49B8270B26}"/>
              </a:ext>
            </a:extLst>
          </p:cNvPr>
          <p:cNvSpPr/>
          <p:nvPr/>
        </p:nvSpPr>
        <p:spPr bwMode="auto">
          <a:xfrm>
            <a:off x="3508043" y="4797911"/>
            <a:ext cx="1224136" cy="864094"/>
          </a:xfrm>
          <a:prstGeom prst="flowChartDocumen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05844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F923E82C-FEA2-4B00-8225-A76C2EEF3B54}"/>
              </a:ext>
            </a:extLst>
          </p:cNvPr>
          <p:cNvSpPr txBox="1">
            <a:spLocks/>
          </p:cNvSpPr>
          <p:nvPr/>
        </p:nvSpPr>
        <p:spPr bwMode="auto">
          <a:xfrm>
            <a:off x="1060451" y="1557338"/>
            <a:ext cx="7843861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400" kern="0" dirty="0"/>
              <a:t>7688+SIM7000E+light sensor</a:t>
            </a:r>
            <a:endParaRPr lang="zh-TW" altLang="en-US" sz="2400" kern="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PUB</a:t>
            </a:r>
            <a:r>
              <a:rPr lang="zh-TW" altLang="en-US" dirty="0"/>
              <a:t>上傳光感值</a:t>
            </a:r>
          </a:p>
        </p:txBody>
      </p:sp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24014497-3C9E-4232-A5C8-C9B2D505DE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4" y="2206401"/>
            <a:ext cx="3433316" cy="4575174"/>
          </a:xfrm>
        </p:spPr>
      </p:pic>
      <p:graphicFrame>
        <p:nvGraphicFramePr>
          <p:cNvPr id="24" name="內容版面配置區 23">
            <a:extLst>
              <a:ext uri="{FF2B5EF4-FFF2-40B4-BE49-F238E27FC236}">
                <a16:creationId xmlns:a16="http://schemas.microsoft.com/office/drawing/2014/main" id="{977AD2B2-36FC-4F65-9A83-36F4A9124BCF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032104" y="1628800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SIM7000E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Vin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aphicFrame>
        <p:nvGraphicFramePr>
          <p:cNvPr id="25" name="內容版面配置區 23">
            <a:extLst>
              <a:ext uri="{FF2B5EF4-FFF2-40B4-BE49-F238E27FC236}">
                <a16:creationId xmlns:a16="http://schemas.microsoft.com/office/drawing/2014/main" id="{9714C764-4D36-4B9F-89C1-3E75483F3F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32104" y="4077072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Sensor(A0)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CD96FB17-F9A5-4B80-A30C-B9DEBCF643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96400" y="2636912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pSp>
        <p:nvGrpSpPr>
          <p:cNvPr id="71" name="群組 70">
            <a:extLst>
              <a:ext uri="{FF2B5EF4-FFF2-40B4-BE49-F238E27FC236}">
                <a16:creationId xmlns:a16="http://schemas.microsoft.com/office/drawing/2014/main" id="{3006BC8D-9083-4901-BBBC-E726C1727677}"/>
              </a:ext>
            </a:extLst>
          </p:cNvPr>
          <p:cNvGrpSpPr/>
          <p:nvPr/>
        </p:nvGrpSpPr>
        <p:grpSpPr>
          <a:xfrm>
            <a:off x="6312024" y="2178821"/>
            <a:ext cx="5375542" cy="3953692"/>
            <a:chOff x="6312024" y="2178821"/>
            <a:chExt cx="5375542" cy="3953692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B89A0A89-3ADD-43BD-9695-0C4DE03529CB}"/>
                </a:ext>
              </a:extLst>
            </p:cNvPr>
            <p:cNvGrpSpPr/>
            <p:nvPr/>
          </p:nvGrpSpPr>
          <p:grpSpPr>
            <a:xfrm>
              <a:off x="6888087" y="3645024"/>
              <a:ext cx="144017" cy="2487489"/>
              <a:chOff x="6598617" y="3645024"/>
              <a:chExt cx="433488" cy="2487489"/>
            </a:xfrm>
          </p:grpSpPr>
          <p:cxnSp>
            <p:nvCxnSpPr>
              <p:cNvPr id="35" name="接點: 肘形 34">
                <a:extLst>
                  <a:ext uri="{FF2B5EF4-FFF2-40B4-BE49-F238E27FC236}">
                    <a16:creationId xmlns:a16="http://schemas.microsoft.com/office/drawing/2014/main" id="{F212B7C4-3FB3-4A50-A80A-4405DF8BEA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B867D29C-7D41-4215-BEE5-9CA60C3A07F5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9D03F81B-5EAF-4D80-8BB2-1BB22A92B1FE}"/>
                </a:ext>
              </a:extLst>
            </p:cNvPr>
            <p:cNvGrpSpPr/>
            <p:nvPr/>
          </p:nvGrpSpPr>
          <p:grpSpPr>
            <a:xfrm>
              <a:off x="6745512" y="3228604"/>
              <a:ext cx="275471" cy="2487489"/>
              <a:chOff x="6598617" y="3645024"/>
              <a:chExt cx="433488" cy="2487489"/>
            </a:xfrm>
          </p:grpSpPr>
          <p:cxnSp>
            <p:nvCxnSpPr>
              <p:cNvPr id="43" name="接點: 肘形 42">
                <a:extLst>
                  <a:ext uri="{FF2B5EF4-FFF2-40B4-BE49-F238E27FC236}">
                    <a16:creationId xmlns:a16="http://schemas.microsoft.com/office/drawing/2014/main" id="{5E00B98C-B0BD-4B40-B035-2DE1FD9DD8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35661487-B3F9-4422-B36A-6ED1522A0369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7B1E6441-D16F-4676-9DBD-0A1E2ADCD034}"/>
                </a:ext>
              </a:extLst>
            </p:cNvPr>
            <p:cNvGrpSpPr/>
            <p:nvPr/>
          </p:nvGrpSpPr>
          <p:grpSpPr>
            <a:xfrm>
              <a:off x="6598616" y="2812185"/>
              <a:ext cx="415407" cy="2487489"/>
              <a:chOff x="6598617" y="3645024"/>
              <a:chExt cx="433488" cy="2487489"/>
            </a:xfrm>
          </p:grpSpPr>
          <p:cxnSp>
            <p:nvCxnSpPr>
              <p:cNvPr id="46" name="接點: 肘形 45">
                <a:extLst>
                  <a:ext uri="{FF2B5EF4-FFF2-40B4-BE49-F238E27FC236}">
                    <a16:creationId xmlns:a16="http://schemas.microsoft.com/office/drawing/2014/main" id="{D08EBBB7-2BB4-44F9-9860-1D58543BE7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97176543-4472-4650-806D-CAE8492020DD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205F9A8-05D0-4ADF-88AF-31784A33729F}"/>
                </a:ext>
              </a:extLst>
            </p:cNvPr>
            <p:cNvGrpSpPr/>
            <p:nvPr/>
          </p:nvGrpSpPr>
          <p:grpSpPr>
            <a:xfrm>
              <a:off x="6456040" y="2395765"/>
              <a:ext cx="574434" cy="2487489"/>
              <a:chOff x="6598617" y="3645024"/>
              <a:chExt cx="433488" cy="2487489"/>
            </a:xfrm>
          </p:grpSpPr>
          <p:cxnSp>
            <p:nvCxnSpPr>
              <p:cNvPr id="49" name="接點: 肘形 48">
                <a:extLst>
                  <a:ext uri="{FF2B5EF4-FFF2-40B4-BE49-F238E27FC236}">
                    <a16:creationId xmlns:a16="http://schemas.microsoft.com/office/drawing/2014/main" id="{4289DB86-230C-425D-8450-3BC76449B0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>
                <a:extLst>
                  <a:ext uri="{FF2B5EF4-FFF2-40B4-BE49-F238E27FC236}">
                    <a16:creationId xmlns:a16="http://schemas.microsoft.com/office/drawing/2014/main" id="{231EA10E-B2F9-4D82-BE92-8B252EAA82D3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C98D3DC1-167E-490C-9EF3-3B582A85A764}"/>
                </a:ext>
              </a:extLst>
            </p:cNvPr>
            <p:cNvGrpSpPr/>
            <p:nvPr/>
          </p:nvGrpSpPr>
          <p:grpSpPr>
            <a:xfrm>
              <a:off x="6312024" y="2178821"/>
              <a:ext cx="708958" cy="2487489"/>
              <a:chOff x="6598617" y="3645024"/>
              <a:chExt cx="433488" cy="2487489"/>
            </a:xfrm>
          </p:grpSpPr>
          <p:cxnSp>
            <p:nvCxnSpPr>
              <p:cNvPr id="52" name="接點: 肘形 51">
                <a:extLst>
                  <a:ext uri="{FF2B5EF4-FFF2-40B4-BE49-F238E27FC236}">
                    <a16:creationId xmlns:a16="http://schemas.microsoft.com/office/drawing/2014/main" id="{8B21FF90-DA23-4F97-8DDB-11D8D1B413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F90361DF-BA76-4A51-95B6-16411A666C48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DF71037E-C132-4666-A0D1-8513EA4A0255}"/>
                </a:ext>
              </a:extLst>
            </p:cNvPr>
            <p:cNvGrpSpPr/>
            <p:nvPr/>
          </p:nvGrpSpPr>
          <p:grpSpPr>
            <a:xfrm flipH="1">
              <a:off x="8543186" y="2813719"/>
              <a:ext cx="686899" cy="2487489"/>
              <a:chOff x="6598617" y="3645024"/>
              <a:chExt cx="433488" cy="2487489"/>
            </a:xfrm>
          </p:grpSpPr>
          <p:cxnSp>
            <p:nvCxnSpPr>
              <p:cNvPr id="55" name="接點: 肘形 54">
                <a:extLst>
                  <a:ext uri="{FF2B5EF4-FFF2-40B4-BE49-F238E27FC236}">
                    <a16:creationId xmlns:a16="http://schemas.microsoft.com/office/drawing/2014/main" id="{D85CAFE1-2063-4240-BE53-06316548A1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919B3D18-FEF4-4AA0-8B15-3E076BF165C7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48B269C1-5E60-4DE6-B4B7-FDDFA4127454}"/>
                </a:ext>
              </a:extLst>
            </p:cNvPr>
            <p:cNvGrpSpPr/>
            <p:nvPr/>
          </p:nvGrpSpPr>
          <p:grpSpPr>
            <a:xfrm>
              <a:off x="8543188" y="2395767"/>
              <a:ext cx="1153212" cy="2076581"/>
              <a:chOff x="8543188" y="2395767"/>
              <a:chExt cx="1153212" cy="2076581"/>
            </a:xfrm>
          </p:grpSpPr>
          <p:cxnSp>
            <p:nvCxnSpPr>
              <p:cNvPr id="58" name="接點: 肘形 57">
                <a:extLst>
                  <a:ext uri="{FF2B5EF4-FFF2-40B4-BE49-F238E27FC236}">
                    <a16:creationId xmlns:a16="http://schemas.microsoft.com/office/drawing/2014/main" id="{779B996E-0A0D-494C-8574-547E95CA1E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7977188" y="2961767"/>
                <a:ext cx="2071524" cy="939524"/>
              </a:xfrm>
              <a:prstGeom prst="bentConnector3">
                <a:avLst>
                  <a:gd name="adj1" fmla="val 490"/>
                </a:avLst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AA04EEA3-127D-41A6-A37D-9A47AB5E68EE}"/>
                  </a:ext>
                </a:extLst>
              </p:cNvPr>
              <p:cNvCxnSpPr/>
              <p:nvPr/>
            </p:nvCxnSpPr>
            <p:spPr bwMode="auto">
              <a:xfrm>
                <a:off x="9480376" y="4472348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A4E4EAE6-4245-41E6-ABC3-9BB4CFCF0E84}"/>
                </a:ext>
              </a:extLst>
            </p:cNvPr>
            <p:cNvGrpSpPr/>
            <p:nvPr/>
          </p:nvGrpSpPr>
          <p:grpSpPr>
            <a:xfrm flipH="1">
              <a:off x="8543186" y="2206401"/>
              <a:ext cx="3144380" cy="2260890"/>
              <a:chOff x="6624372" y="3328416"/>
              <a:chExt cx="433487" cy="2487489"/>
            </a:xfrm>
          </p:grpSpPr>
          <p:cxnSp>
            <p:nvCxnSpPr>
              <p:cNvPr id="66" name="接點: 肘形 65">
                <a:extLst>
                  <a:ext uri="{FF2B5EF4-FFF2-40B4-BE49-F238E27FC236}">
                    <a16:creationId xmlns:a16="http://schemas.microsoft.com/office/drawing/2014/main" id="{0750C00A-222C-494D-8232-7B117DCC34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97371" y="4355417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9851E502-4374-4117-B061-911FA03936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24372" y="5815904"/>
                <a:ext cx="6663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04240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F923E82C-FEA2-4B00-8225-A76C2EEF3B54}"/>
              </a:ext>
            </a:extLst>
          </p:cNvPr>
          <p:cNvSpPr txBox="1">
            <a:spLocks/>
          </p:cNvSpPr>
          <p:nvPr/>
        </p:nvSpPr>
        <p:spPr bwMode="auto">
          <a:xfrm>
            <a:off x="1060451" y="1557338"/>
            <a:ext cx="10724181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kern="0" dirty="0"/>
              <a:t>四人一組</a:t>
            </a:r>
          </a:p>
          <a:p>
            <a:r>
              <a:rPr lang="zh-TW" altLang="en-US" sz="2400" dirty="0"/>
              <a:t>至</a:t>
            </a:r>
            <a:r>
              <a:rPr lang="en-US" altLang="zh-TW" sz="2400" dirty="0" err="1"/>
              <a:t>github</a:t>
            </a:r>
            <a:r>
              <a:rPr lang="zh-TW" altLang="en-US" sz="2400" dirty="0"/>
              <a:t>下載範例程式：</a:t>
            </a:r>
            <a:r>
              <a:rPr lang="en-US" altLang="zh-TW" sz="2400" dirty="0">
                <a:hlinkClick r:id="rId2"/>
              </a:rPr>
              <a:t>https://github.com/ashercy/iot.git</a:t>
            </a:r>
            <a:endParaRPr lang="en-US" altLang="zh-TW" sz="2400" dirty="0"/>
          </a:p>
          <a:p>
            <a:pPr lvl="1"/>
            <a:r>
              <a:rPr lang="zh-TW" altLang="en-US" sz="2000" dirty="0"/>
              <a:t>位置：</a:t>
            </a:r>
            <a:r>
              <a:rPr lang="en-US" altLang="zh-TW" sz="2000" dirty="0" err="1"/>
              <a:t>iot</a:t>
            </a:r>
            <a:r>
              <a:rPr lang="en-US" altLang="zh-TW" sz="2000" dirty="0"/>
              <a:t>/example/</a:t>
            </a:r>
            <a:r>
              <a:rPr lang="en-US" altLang="zh-TW" sz="2000" dirty="0" err="1"/>
              <a:t>Pub_Sensor.ino</a:t>
            </a:r>
            <a:endParaRPr lang="en-US" altLang="zh-TW" sz="2000" dirty="0"/>
          </a:p>
          <a:p>
            <a:r>
              <a:rPr lang="zh-TW" altLang="en-US" dirty="0"/>
              <a:t>修改參數</a:t>
            </a:r>
            <a:endParaRPr lang="en-US" altLang="zh-TW" dirty="0"/>
          </a:p>
          <a:p>
            <a:pPr lvl="1"/>
            <a:r>
              <a:rPr lang="en-US" altLang="zh-TW" sz="2000" dirty="0" err="1"/>
              <a:t>serverIP</a:t>
            </a:r>
            <a:endParaRPr lang="en-US" altLang="zh-TW" sz="2000" dirty="0"/>
          </a:p>
          <a:p>
            <a:pPr lvl="1"/>
            <a:r>
              <a:rPr lang="en-US" altLang="zh-TW" sz="2000" dirty="0"/>
              <a:t>IOT_CLIENT: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</a:t>
            </a:r>
          </a:p>
          <a:p>
            <a:pPr lvl="1"/>
            <a:r>
              <a:rPr lang="en-US" altLang="zh-TW" sz="2000" dirty="0"/>
              <a:t>IOT_TOPIC:</a:t>
            </a:r>
            <a:r>
              <a:rPr lang="zh-TW" altLang="en-US" sz="2000" dirty="0"/>
              <a:t> </a:t>
            </a:r>
            <a:r>
              <a:rPr lang="en-US" altLang="zh-TW" sz="2000" dirty="0"/>
              <a:t>&lt;represent student ID&gt;/lab2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PUB</a:t>
            </a:r>
            <a:r>
              <a:rPr lang="zh-TW" altLang="en-US" dirty="0"/>
              <a:t>上傳光感值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C4912AE8-3A2D-419B-9CCF-B68C873E0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564904"/>
            <a:ext cx="5033623" cy="38610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394993C-574A-49A8-B7AB-526031BCF6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6"/>
          <a:stretch/>
        </p:blipFill>
        <p:spPr>
          <a:xfrm>
            <a:off x="623392" y="4508108"/>
            <a:ext cx="5385164" cy="1498043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45DB812F-9C5E-4C17-A394-2CBF57EA794B}"/>
              </a:ext>
            </a:extLst>
          </p:cNvPr>
          <p:cNvSpPr txBox="1"/>
          <p:nvPr/>
        </p:nvSpPr>
        <p:spPr>
          <a:xfrm>
            <a:off x="2351584" y="4508108"/>
            <a:ext cx="79208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 err="1">
                <a:solidFill>
                  <a:schemeClr val="bg1"/>
                </a:solidFill>
              </a:rPr>
              <a:t>x.x.x.x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C8A9E85-0BFF-4608-B5F8-9E1FA26CD98E}"/>
              </a:ext>
            </a:extLst>
          </p:cNvPr>
          <p:cNvSpPr txBox="1"/>
          <p:nvPr/>
        </p:nvSpPr>
        <p:spPr>
          <a:xfrm>
            <a:off x="7752184" y="4221668"/>
            <a:ext cx="8640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altLang="zh-TW" sz="800" dirty="0" err="1"/>
              <a:t>x.x.x.x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52292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42981732-4A1B-4376-AFA6-35F96A23F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477" y="3105970"/>
            <a:ext cx="1786876" cy="2195113"/>
          </a:xfrm>
          <a:prstGeom prst="rect">
            <a:avLst/>
          </a:prstGeom>
        </p:spPr>
      </p:pic>
      <p:sp>
        <p:nvSpPr>
          <p:cNvPr id="30" name="文字版面配置區 7">
            <a:extLst>
              <a:ext uri="{FF2B5EF4-FFF2-40B4-BE49-F238E27FC236}">
                <a16:creationId xmlns:a16="http://schemas.microsoft.com/office/drawing/2014/main" id="{6DD37714-19A3-4EF9-8F44-1B043EADE6BC}"/>
              </a:ext>
            </a:extLst>
          </p:cNvPr>
          <p:cNvSpPr txBox="1">
            <a:spLocks/>
          </p:cNvSpPr>
          <p:nvPr/>
        </p:nvSpPr>
        <p:spPr>
          <a:xfrm>
            <a:off x="4341049" y="1756997"/>
            <a:ext cx="3509901" cy="9302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0" dirty="0"/>
              <a:t>SIM7000E</a:t>
            </a:r>
            <a:endParaRPr lang="zh-TW" altLang="en-US" b="0" dirty="0"/>
          </a:p>
        </p:txBody>
      </p:sp>
      <p:sp>
        <p:nvSpPr>
          <p:cNvPr id="31" name="文字版面配置區 7">
            <a:extLst>
              <a:ext uri="{FF2B5EF4-FFF2-40B4-BE49-F238E27FC236}">
                <a16:creationId xmlns:a16="http://schemas.microsoft.com/office/drawing/2014/main" id="{2EFFC7FA-3E18-4FB8-8D66-BA3F00C257B7}"/>
              </a:ext>
            </a:extLst>
          </p:cNvPr>
          <p:cNvSpPr txBox="1">
            <a:spLocks/>
          </p:cNvSpPr>
          <p:nvPr/>
        </p:nvSpPr>
        <p:spPr>
          <a:xfrm>
            <a:off x="7655965" y="1724241"/>
            <a:ext cx="3509901" cy="9302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0" dirty="0"/>
              <a:t>SIM Card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486364-6CAD-43E1-8FDF-7961E7473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12381" r="20786" b="19636"/>
          <a:stretch/>
        </p:blipFill>
        <p:spPr>
          <a:xfrm>
            <a:off x="4655715" y="2813173"/>
            <a:ext cx="2880569" cy="243471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BBEE531-6A5F-447E-85D0-C8D6F7278E1D}"/>
              </a:ext>
            </a:extLst>
          </p:cNvPr>
          <p:cNvSpPr txBox="1"/>
          <p:nvPr/>
        </p:nvSpPr>
        <p:spPr>
          <a:xfrm>
            <a:off x="2072582" y="6207876"/>
            <a:ext cx="1092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圖片來源：</a:t>
            </a:r>
            <a:endParaRPr lang="en-US" altLang="zh-TW" sz="1200" dirty="0"/>
          </a:p>
          <a:p>
            <a:r>
              <a:rPr lang="en-US" altLang="zh-TW" sz="1200" dirty="0">
                <a:hlinkClick r:id="rId4"/>
              </a:rPr>
              <a:t>https://www.taiwaniot.com.tw/product/sim7000e-arduino-nb-iot-lte-gprs-%E6%93%B4%E5%B1%95%E6%9D%BF/</a:t>
            </a:r>
            <a:endParaRPr lang="en-US" altLang="zh-TW" sz="1200" dirty="0"/>
          </a:p>
          <a:p>
            <a:r>
              <a:rPr lang="en-US" altLang="zh-TW" sz="1200" dirty="0">
                <a:hlinkClick r:id="rId5"/>
              </a:rPr>
              <a:t>https://www.taiwaniot.com.tw/product/arduino-linkit-smart-7688-duo/</a:t>
            </a:r>
            <a:r>
              <a:rPr lang="zh-TW" altLang="en-US" sz="1200" dirty="0"/>
              <a:t> </a:t>
            </a:r>
            <a:endParaRPr lang="en-US" altLang="zh-TW" sz="1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0989DB-6D71-4E42-8A3C-C6E87AF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2" y="2625286"/>
            <a:ext cx="4174787" cy="3131090"/>
          </a:xfrm>
          <a:prstGeom prst="rect">
            <a:avLst/>
          </a:prstGeom>
        </p:spPr>
      </p:pic>
      <p:sp>
        <p:nvSpPr>
          <p:cNvPr id="14" name="文字版面配置區 7">
            <a:extLst>
              <a:ext uri="{FF2B5EF4-FFF2-40B4-BE49-F238E27FC236}">
                <a16:creationId xmlns:a16="http://schemas.microsoft.com/office/drawing/2014/main" id="{158B2959-BD7F-4960-9AC3-13D96C8919E3}"/>
              </a:ext>
            </a:extLst>
          </p:cNvPr>
          <p:cNvSpPr txBox="1">
            <a:spLocks/>
          </p:cNvSpPr>
          <p:nvPr/>
        </p:nvSpPr>
        <p:spPr>
          <a:xfrm>
            <a:off x="420803" y="1724240"/>
            <a:ext cx="3509901" cy="9302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b="0" dirty="0" err="1"/>
              <a:t>LinkIt</a:t>
            </a:r>
            <a:r>
              <a:rPr lang="en-US" altLang="zh-TW" b="0" dirty="0"/>
              <a:t> Smart 7688 Duo</a:t>
            </a:r>
          </a:p>
          <a:p>
            <a:pPr algn="ctr">
              <a:lnSpc>
                <a:spcPct val="110000"/>
              </a:lnSpc>
              <a:spcBef>
                <a:spcPts val="840"/>
              </a:spcBef>
              <a:buSzPts val="2160"/>
            </a:pPr>
            <a:r>
              <a:rPr lang="en-US" altLang="zh-TW" b="0" dirty="0"/>
              <a:t>(</a:t>
            </a:r>
            <a:r>
              <a:rPr lang="zh-TW" altLang="en-US" b="0" dirty="0"/>
              <a:t>含擴充板</a:t>
            </a:r>
            <a:r>
              <a:rPr lang="en-US" altLang="zh-TW" b="0" dirty="0"/>
              <a:t>)</a:t>
            </a:r>
          </a:p>
        </p:txBody>
      </p:sp>
      <p:sp>
        <p:nvSpPr>
          <p:cNvPr id="11" name="標題 3">
            <a:extLst>
              <a:ext uri="{FF2B5EF4-FFF2-40B4-BE49-F238E27FC236}">
                <a16:creationId xmlns:a16="http://schemas.microsoft.com/office/drawing/2014/main" id="{EFE24C78-9FC9-4290-BE79-E7EB04556CCB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3865839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664B85C7-7045-4023-8994-DA86B9C8AD7B}"/>
              </a:ext>
            </a:extLst>
          </p:cNvPr>
          <p:cNvGrpSpPr/>
          <p:nvPr/>
        </p:nvGrpSpPr>
        <p:grpSpPr>
          <a:xfrm>
            <a:off x="10830088" y="2811650"/>
            <a:ext cx="625111" cy="2554223"/>
            <a:chOff x="10830088" y="3389458"/>
            <a:chExt cx="625111" cy="1976416"/>
          </a:xfrm>
        </p:grpSpPr>
        <p:cxnSp>
          <p:nvCxnSpPr>
            <p:cNvPr id="102" name="接點: 肘形 101">
              <a:extLst>
                <a:ext uri="{FF2B5EF4-FFF2-40B4-BE49-F238E27FC236}">
                  <a16:creationId xmlns:a16="http://schemas.microsoft.com/office/drawing/2014/main" id="{627EDDA7-38EB-416D-8B81-93C6BB68706D}"/>
                </a:ext>
              </a:extLst>
            </p:cNvPr>
            <p:cNvCxnSpPr>
              <a:cxnSpLocks/>
              <a:stCxn id="100" idx="3"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直線接點 102">
              <a:extLst>
                <a:ext uri="{FF2B5EF4-FFF2-40B4-BE49-F238E27FC236}">
                  <a16:creationId xmlns:a16="http://schemas.microsoft.com/office/drawing/2014/main" id="{45850817-964A-4DE0-BAFB-6D8110E4F5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238086" y="5364339"/>
              <a:ext cx="217113" cy="1535"/>
            </a:xfrm>
            <a:prstGeom prst="line">
              <a:avLst/>
            </a:prstGeom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F923E82C-FEA2-4B00-8225-A76C2EEF3B54}"/>
              </a:ext>
            </a:extLst>
          </p:cNvPr>
          <p:cNvSpPr txBox="1">
            <a:spLocks/>
          </p:cNvSpPr>
          <p:nvPr/>
        </p:nvSpPr>
        <p:spPr bwMode="auto">
          <a:xfrm>
            <a:off x="1060451" y="1557338"/>
            <a:ext cx="7843861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400" kern="0" dirty="0"/>
              <a:t>7688+SIM7000E+LED light</a:t>
            </a:r>
            <a:endParaRPr lang="zh-TW" altLang="en-US" sz="2400" kern="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SUB</a:t>
            </a:r>
            <a:r>
              <a:rPr lang="zh-TW" altLang="en-US" dirty="0"/>
              <a:t>控制開關燈</a:t>
            </a:r>
          </a:p>
        </p:txBody>
      </p:sp>
      <p:graphicFrame>
        <p:nvGraphicFramePr>
          <p:cNvPr id="24" name="內容版面配置區 23">
            <a:extLst>
              <a:ext uri="{FF2B5EF4-FFF2-40B4-BE49-F238E27FC236}">
                <a16:creationId xmlns:a16="http://schemas.microsoft.com/office/drawing/2014/main" id="{977AD2B2-36FC-4F65-9A83-36F4A9124BCF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032104" y="306639"/>
          <a:ext cx="1512168" cy="2164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SIM7000E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Vin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aphicFrame>
        <p:nvGraphicFramePr>
          <p:cNvPr id="25" name="內容版面配置區 23">
            <a:extLst>
              <a:ext uri="{FF2B5EF4-FFF2-40B4-BE49-F238E27FC236}">
                <a16:creationId xmlns:a16="http://schemas.microsoft.com/office/drawing/2014/main" id="{9714C764-4D36-4B9F-89C1-3E75483F3F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941362"/>
              </p:ext>
            </p:extLst>
          </p:nvPr>
        </p:nvGraphicFramePr>
        <p:xfrm>
          <a:off x="7039393" y="2563728"/>
          <a:ext cx="1512168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05029515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7322969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7688</a:t>
                      </a:r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83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3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711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885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7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7911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8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031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904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12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5066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12266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9577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5438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SCL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67338"/>
                  </a:ext>
                </a:extLst>
              </a:tr>
            </a:tbl>
          </a:graphicData>
        </a:graphic>
      </p:graphicFrame>
      <p:grpSp>
        <p:nvGrpSpPr>
          <p:cNvPr id="71" name="群組 70">
            <a:extLst>
              <a:ext uri="{FF2B5EF4-FFF2-40B4-BE49-F238E27FC236}">
                <a16:creationId xmlns:a16="http://schemas.microsoft.com/office/drawing/2014/main" id="{3006BC8D-9083-4901-BBBC-E726C1727677}"/>
              </a:ext>
            </a:extLst>
          </p:cNvPr>
          <p:cNvGrpSpPr/>
          <p:nvPr/>
        </p:nvGrpSpPr>
        <p:grpSpPr>
          <a:xfrm>
            <a:off x="6312024" y="856660"/>
            <a:ext cx="5456642" cy="3953692"/>
            <a:chOff x="6312024" y="2178821"/>
            <a:chExt cx="5456642" cy="3953692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B89A0A89-3ADD-43BD-9695-0C4DE03529CB}"/>
                </a:ext>
              </a:extLst>
            </p:cNvPr>
            <p:cNvGrpSpPr/>
            <p:nvPr/>
          </p:nvGrpSpPr>
          <p:grpSpPr>
            <a:xfrm>
              <a:off x="6888087" y="3645024"/>
              <a:ext cx="144017" cy="2487489"/>
              <a:chOff x="6598617" y="3645024"/>
              <a:chExt cx="433488" cy="2487489"/>
            </a:xfrm>
          </p:grpSpPr>
          <p:cxnSp>
            <p:nvCxnSpPr>
              <p:cNvPr id="35" name="接點: 肘形 34">
                <a:extLst>
                  <a:ext uri="{FF2B5EF4-FFF2-40B4-BE49-F238E27FC236}">
                    <a16:creationId xmlns:a16="http://schemas.microsoft.com/office/drawing/2014/main" id="{F212B7C4-3FB3-4A50-A80A-4405DF8BEA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B867D29C-7D41-4215-BEE5-9CA60C3A07F5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9D03F81B-5EAF-4D80-8BB2-1BB22A92B1FE}"/>
                </a:ext>
              </a:extLst>
            </p:cNvPr>
            <p:cNvGrpSpPr/>
            <p:nvPr/>
          </p:nvGrpSpPr>
          <p:grpSpPr>
            <a:xfrm>
              <a:off x="6745512" y="3228604"/>
              <a:ext cx="275471" cy="2487489"/>
              <a:chOff x="6598617" y="3645024"/>
              <a:chExt cx="433488" cy="2487489"/>
            </a:xfrm>
          </p:grpSpPr>
          <p:cxnSp>
            <p:nvCxnSpPr>
              <p:cNvPr id="43" name="接點: 肘形 42">
                <a:extLst>
                  <a:ext uri="{FF2B5EF4-FFF2-40B4-BE49-F238E27FC236}">
                    <a16:creationId xmlns:a16="http://schemas.microsoft.com/office/drawing/2014/main" id="{5E00B98C-B0BD-4B40-B035-2DE1FD9DD8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35661487-B3F9-4422-B36A-6ED1522A0369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7B1E6441-D16F-4676-9DBD-0A1E2ADCD034}"/>
                </a:ext>
              </a:extLst>
            </p:cNvPr>
            <p:cNvGrpSpPr/>
            <p:nvPr/>
          </p:nvGrpSpPr>
          <p:grpSpPr>
            <a:xfrm>
              <a:off x="6598616" y="2812185"/>
              <a:ext cx="415407" cy="2487489"/>
              <a:chOff x="6598617" y="3645024"/>
              <a:chExt cx="433488" cy="2487489"/>
            </a:xfrm>
          </p:grpSpPr>
          <p:cxnSp>
            <p:nvCxnSpPr>
              <p:cNvPr id="46" name="接點: 肘形 45">
                <a:extLst>
                  <a:ext uri="{FF2B5EF4-FFF2-40B4-BE49-F238E27FC236}">
                    <a16:creationId xmlns:a16="http://schemas.microsoft.com/office/drawing/2014/main" id="{D08EBBB7-2BB4-44F9-9860-1D58543BE7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97176543-4472-4650-806D-CAE8492020DD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205F9A8-05D0-4ADF-88AF-31784A33729F}"/>
                </a:ext>
              </a:extLst>
            </p:cNvPr>
            <p:cNvGrpSpPr/>
            <p:nvPr/>
          </p:nvGrpSpPr>
          <p:grpSpPr>
            <a:xfrm>
              <a:off x="6456040" y="2395765"/>
              <a:ext cx="574434" cy="2487489"/>
              <a:chOff x="6598617" y="3645024"/>
              <a:chExt cx="433488" cy="2487489"/>
            </a:xfrm>
          </p:grpSpPr>
          <p:cxnSp>
            <p:nvCxnSpPr>
              <p:cNvPr id="49" name="接點: 肘形 48">
                <a:extLst>
                  <a:ext uri="{FF2B5EF4-FFF2-40B4-BE49-F238E27FC236}">
                    <a16:creationId xmlns:a16="http://schemas.microsoft.com/office/drawing/2014/main" id="{4289DB86-230C-425D-8450-3BC76449B0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>
                <a:extLst>
                  <a:ext uri="{FF2B5EF4-FFF2-40B4-BE49-F238E27FC236}">
                    <a16:creationId xmlns:a16="http://schemas.microsoft.com/office/drawing/2014/main" id="{231EA10E-B2F9-4D82-BE92-8B252EAA82D3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C98D3DC1-167E-490C-9EF3-3B582A85A764}"/>
                </a:ext>
              </a:extLst>
            </p:cNvPr>
            <p:cNvGrpSpPr/>
            <p:nvPr/>
          </p:nvGrpSpPr>
          <p:grpSpPr>
            <a:xfrm>
              <a:off x="6312024" y="2178821"/>
              <a:ext cx="708958" cy="2487489"/>
              <a:chOff x="6598617" y="3645024"/>
              <a:chExt cx="433488" cy="2487489"/>
            </a:xfrm>
          </p:grpSpPr>
          <p:cxnSp>
            <p:nvCxnSpPr>
              <p:cNvPr id="52" name="接點: 肘形 51">
                <a:extLst>
                  <a:ext uri="{FF2B5EF4-FFF2-40B4-BE49-F238E27FC236}">
                    <a16:creationId xmlns:a16="http://schemas.microsoft.com/office/drawing/2014/main" id="{8B21FF90-DA23-4F97-8DDB-11D8D1B413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71617" y="4672025"/>
                <a:ext cx="2487489" cy="433487"/>
              </a:xfrm>
              <a:prstGeom prst="bentConnector3">
                <a:avLst>
                  <a:gd name="adj1" fmla="val 76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F90361DF-BA76-4A51-95B6-16411A666C48}"/>
                  </a:ext>
                </a:extLst>
              </p:cNvPr>
              <p:cNvCxnSpPr/>
              <p:nvPr/>
            </p:nvCxnSpPr>
            <p:spPr bwMode="auto">
              <a:xfrm>
                <a:off x="6598617" y="6132513"/>
                <a:ext cx="43348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DF71037E-C132-4666-A0D1-8513EA4A0255}"/>
                </a:ext>
              </a:extLst>
            </p:cNvPr>
            <p:cNvGrpSpPr/>
            <p:nvPr/>
          </p:nvGrpSpPr>
          <p:grpSpPr>
            <a:xfrm flipH="1">
              <a:off x="8543198" y="2813719"/>
              <a:ext cx="217115" cy="2487489"/>
              <a:chOff x="6895087" y="3645024"/>
              <a:chExt cx="137017" cy="2487489"/>
            </a:xfrm>
          </p:grpSpPr>
          <p:cxnSp>
            <p:nvCxnSpPr>
              <p:cNvPr id="55" name="接點: 肘形 54">
                <a:extLst>
                  <a:ext uri="{FF2B5EF4-FFF2-40B4-BE49-F238E27FC236}">
                    <a16:creationId xmlns:a16="http://schemas.microsoft.com/office/drawing/2014/main" id="{D85CAFE1-2063-4240-BE53-06316548A1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720963" y="4819837"/>
                <a:ext cx="2485954" cy="136328"/>
              </a:xfrm>
              <a:prstGeom prst="bentConnector3">
                <a:avLst>
                  <a:gd name="adj1" fmla="val 139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919B3D18-FEF4-4AA0-8B15-3E076BF165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95087" y="6130978"/>
                <a:ext cx="137016" cy="153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48B269C1-5E60-4DE6-B4B7-FDDFA4127454}"/>
                </a:ext>
              </a:extLst>
            </p:cNvPr>
            <p:cNvGrpSpPr/>
            <p:nvPr/>
          </p:nvGrpSpPr>
          <p:grpSpPr>
            <a:xfrm>
              <a:off x="8543189" y="2395765"/>
              <a:ext cx="1264981" cy="1509108"/>
              <a:chOff x="8543189" y="2395765"/>
              <a:chExt cx="1264981" cy="1509108"/>
            </a:xfrm>
          </p:grpSpPr>
          <p:cxnSp>
            <p:nvCxnSpPr>
              <p:cNvPr id="58" name="接點: 肘形 57">
                <a:extLst>
                  <a:ext uri="{FF2B5EF4-FFF2-40B4-BE49-F238E27FC236}">
                    <a16:creationId xmlns:a16="http://schemas.microsoft.com/office/drawing/2014/main" id="{779B996E-0A0D-494C-8574-547E95CA1E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8227551" y="2711403"/>
                <a:ext cx="1509108" cy="877831"/>
              </a:xfrm>
              <a:prstGeom prst="bentConnector3">
                <a:avLst>
                  <a:gd name="adj1" fmla="val 629"/>
                </a:avLst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AA04EEA3-127D-41A6-A37D-9A47AB5E68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21464" y="3887927"/>
                <a:ext cx="386706" cy="587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A4E4EAE6-4245-41E6-ABC3-9BB4CFCF0E84}"/>
                </a:ext>
              </a:extLst>
            </p:cNvPr>
            <p:cNvGrpSpPr/>
            <p:nvPr/>
          </p:nvGrpSpPr>
          <p:grpSpPr>
            <a:xfrm flipH="1">
              <a:off x="8543190" y="2206400"/>
              <a:ext cx="3225476" cy="1698473"/>
              <a:chOff x="6613192" y="3328416"/>
              <a:chExt cx="444667" cy="1868704"/>
            </a:xfrm>
          </p:grpSpPr>
          <p:cxnSp>
            <p:nvCxnSpPr>
              <p:cNvPr id="66" name="接點: 肘形 65">
                <a:extLst>
                  <a:ext uri="{FF2B5EF4-FFF2-40B4-BE49-F238E27FC236}">
                    <a16:creationId xmlns:a16="http://schemas.microsoft.com/office/drawing/2014/main" id="{0750C00A-222C-494D-8232-7B117DCC34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613192" y="3328416"/>
                <a:ext cx="444667" cy="1859733"/>
              </a:xfrm>
              <a:prstGeom prst="bentConnector3">
                <a:avLst>
                  <a:gd name="adj1" fmla="val 100189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9851E502-4374-4117-B061-911FA03936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13192" y="5197120"/>
                <a:ext cx="6663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7AA226E-89C4-493E-8AAE-14FA6372CF23}"/>
              </a:ext>
            </a:extLst>
          </p:cNvPr>
          <p:cNvGrpSpPr/>
          <p:nvPr/>
        </p:nvGrpSpPr>
        <p:grpSpPr>
          <a:xfrm>
            <a:off x="5969475" y="2941977"/>
            <a:ext cx="3743701" cy="3059361"/>
            <a:chOff x="5969475" y="2941977"/>
            <a:chExt cx="3743701" cy="2633901"/>
          </a:xfrm>
        </p:grpSpPr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1C786304-7EE9-4C32-800E-D4F472169B8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187485" y="3723968"/>
              <a:ext cx="2633901" cy="1069920"/>
            </a:xfrm>
            <a:prstGeom prst="bentConnector3">
              <a:avLst>
                <a:gd name="adj1" fmla="val 111"/>
              </a:avLst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4E3AD8B4-2AD5-4D91-90DE-0F718ACC1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475" y="5559586"/>
              <a:ext cx="3743701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54AAAEA-1AD6-47E9-9222-EEFA29F7EAC5}"/>
              </a:ext>
            </a:extLst>
          </p:cNvPr>
          <p:cNvGrpSpPr/>
          <p:nvPr/>
        </p:nvGrpSpPr>
        <p:grpSpPr>
          <a:xfrm flipH="1">
            <a:off x="9235907" y="1300744"/>
            <a:ext cx="567576" cy="4274543"/>
            <a:chOff x="8695586" y="1643958"/>
            <a:chExt cx="686899" cy="2487489"/>
          </a:xfrm>
        </p:grpSpPr>
        <p:cxnSp>
          <p:nvCxnSpPr>
            <p:cNvPr id="57" name="接點: 肘形 56">
              <a:extLst>
                <a:ext uri="{FF2B5EF4-FFF2-40B4-BE49-F238E27FC236}">
                  <a16:creationId xmlns:a16="http://schemas.microsoft.com/office/drawing/2014/main" id="{7E6F0104-2845-4B22-BA3B-11BB9942B92B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7795290" y="2544254"/>
              <a:ext cx="2487489" cy="686897"/>
            </a:xfrm>
            <a:prstGeom prst="bentConnector3">
              <a:avLst>
                <a:gd name="adj1" fmla="val 76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725BBB70-1D7F-4153-95EB-9867766A7B42}"/>
                </a:ext>
              </a:extLst>
            </p:cNvPr>
            <p:cNvCxnSpPr/>
            <p:nvPr/>
          </p:nvCxnSpPr>
          <p:spPr bwMode="auto">
            <a:xfrm flipH="1">
              <a:off x="8695588" y="4131447"/>
              <a:ext cx="68689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AF477EB-E9E4-4465-B64A-5255E6338C99}"/>
              </a:ext>
            </a:extLst>
          </p:cNvPr>
          <p:cNvGrpSpPr/>
          <p:nvPr/>
        </p:nvGrpSpPr>
        <p:grpSpPr>
          <a:xfrm>
            <a:off x="9708293" y="1282120"/>
            <a:ext cx="2217303" cy="5501236"/>
            <a:chOff x="9711346" y="1708034"/>
            <a:chExt cx="2217303" cy="4961325"/>
          </a:xfrm>
        </p:grpSpPr>
        <p:cxnSp>
          <p:nvCxnSpPr>
            <p:cNvPr id="19" name="接點: 肘形 18">
              <a:extLst>
                <a:ext uri="{FF2B5EF4-FFF2-40B4-BE49-F238E27FC236}">
                  <a16:creationId xmlns:a16="http://schemas.microsoft.com/office/drawing/2014/main" id="{AC449ED7-D40E-4A89-B747-9971EF5036B7}"/>
                </a:ext>
              </a:extLst>
            </p:cNvPr>
            <p:cNvCxnSpPr>
              <a:cxnSpLocks/>
              <a:stCxn id="100" idx="3"/>
            </p:cNvCxnSpPr>
            <p:nvPr/>
          </p:nvCxnSpPr>
          <p:spPr bwMode="auto">
            <a:xfrm>
              <a:off x="10833141" y="1708034"/>
              <a:ext cx="1095508" cy="4961325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接點: 肘形 22">
              <a:extLst>
                <a:ext uri="{FF2B5EF4-FFF2-40B4-BE49-F238E27FC236}">
                  <a16:creationId xmlns:a16="http://schemas.microsoft.com/office/drawing/2014/main" id="{34A5E452-89DA-41D6-8F74-790F75D995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11346" y="6522527"/>
              <a:ext cx="2216001" cy="146832"/>
            </a:xfrm>
            <a:prstGeom prst="bentConnector3">
              <a:avLst>
                <a:gd name="adj1" fmla="val -1541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81CD4DD4-421D-45A4-963F-D431946160D3}"/>
              </a:ext>
            </a:extLst>
          </p:cNvPr>
          <p:cNvGrpSpPr/>
          <p:nvPr/>
        </p:nvGrpSpPr>
        <p:grpSpPr>
          <a:xfrm>
            <a:off x="10830086" y="3389458"/>
            <a:ext cx="938589" cy="2186422"/>
            <a:chOff x="11053088" y="2994229"/>
            <a:chExt cx="387383" cy="2149390"/>
          </a:xfrm>
        </p:grpSpPr>
        <p:cxnSp>
          <p:nvCxnSpPr>
            <p:cNvPr id="69" name="接點: 肘形 68">
              <a:extLst>
                <a:ext uri="{FF2B5EF4-FFF2-40B4-BE49-F238E27FC236}">
                  <a16:creationId xmlns:a16="http://schemas.microsoft.com/office/drawing/2014/main" id="{B29EDFF4-515E-432F-A33C-112C558CE331}"/>
                </a:ext>
              </a:extLst>
            </p:cNvPr>
            <p:cNvCxnSpPr>
              <a:cxnSpLocks/>
              <a:stCxn id="100" idx="3"/>
            </p:cNvCxnSpPr>
            <p:nvPr/>
          </p:nvCxnSpPr>
          <p:spPr bwMode="auto">
            <a:xfrm>
              <a:off x="11053088" y="2994229"/>
              <a:ext cx="387383" cy="2149387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25BCA9DF-4682-4C74-B5B9-467980627D7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1216966" y="5143617"/>
              <a:ext cx="223505" cy="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E35CCCC6-2F63-4777-A694-9A498CA389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81059" y="938464"/>
          <a:ext cx="151216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電源供應模組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5V 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DC IN/OUT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06E99115-E738-4C6D-A7CA-A83BB9BC7A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11346" y="4148999"/>
          <a:ext cx="1512168" cy="259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247239935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010023658"/>
                    </a:ext>
                  </a:extLst>
                </a:gridCol>
              </a:tblGrid>
              <a:tr h="13090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dirty="0"/>
                        <a:t>繼電器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87611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11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9878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48440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常閉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315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公共端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58675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800" dirty="0"/>
                        <a:t>K2</a:t>
                      </a:r>
                      <a:r>
                        <a:rPr lang="zh-TW" altLang="en-US" sz="800" dirty="0"/>
                        <a:t>常開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24728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IN1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5977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IN2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993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IN3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2552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/>
                        <a:t>IN4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88943"/>
                  </a:ext>
                </a:extLst>
              </a:tr>
              <a:tr h="13090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62088"/>
                  </a:ext>
                </a:extLst>
              </a:tr>
            </a:tbl>
          </a:graphicData>
        </a:graphic>
      </p:graphicFrame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72D641EF-855A-42AA-A909-70957FB51D90}"/>
              </a:ext>
            </a:extLst>
          </p:cNvPr>
          <p:cNvGraphicFramePr>
            <a:graphicFrameLocks noGrp="1"/>
          </p:cNvGraphicFramePr>
          <p:nvPr/>
        </p:nvGraphicFramePr>
        <p:xfrm>
          <a:off x="10366488" y="3069418"/>
          <a:ext cx="463600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600">
                  <a:extLst>
                    <a:ext uri="{9D8B030D-6E8A-4147-A177-3AD203B41FA5}">
                      <a16:colId xmlns:a16="http://schemas.microsoft.com/office/drawing/2014/main" val="1774278243"/>
                    </a:ext>
                  </a:extLst>
                </a:gridCol>
              </a:tblGrid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LED</a:t>
                      </a:r>
                      <a:endParaRPr lang="zh-TW" altLang="en-US" sz="8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34764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VCC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20343"/>
                  </a:ext>
                </a:extLst>
              </a:tr>
              <a:tr h="1874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6215"/>
                  </a:ext>
                </a:extLst>
              </a:tr>
            </a:tbl>
          </a:graphicData>
        </a:graphic>
      </p:graphicFrame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A7E206C-87B2-4CFA-8420-B29115BAC5F4}"/>
              </a:ext>
            </a:extLst>
          </p:cNvPr>
          <p:cNvGrpSpPr/>
          <p:nvPr/>
        </p:nvGrpSpPr>
        <p:grpSpPr>
          <a:xfrm flipH="1">
            <a:off x="9533453" y="2811651"/>
            <a:ext cx="833036" cy="795948"/>
            <a:chOff x="9463331" y="3389458"/>
            <a:chExt cx="1991868" cy="2009530"/>
          </a:xfrm>
        </p:grpSpPr>
        <p:cxnSp>
          <p:nvCxnSpPr>
            <p:cNvPr id="109" name="接點: 肘形 108">
              <a:extLst>
                <a:ext uri="{FF2B5EF4-FFF2-40B4-BE49-F238E27FC236}">
                  <a16:creationId xmlns:a16="http://schemas.microsoft.com/office/drawing/2014/main" id="{2F855581-DE8A-4541-AD1E-1331950245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0088" y="3389458"/>
              <a:ext cx="624019" cy="1974881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4BD55B5E-610B-4BF6-AA5B-3B4DA460FB4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63331" y="5364339"/>
              <a:ext cx="1991868" cy="3464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B2439E3-762B-4D47-B081-5A498AC61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24" y="2089310"/>
            <a:ext cx="3433316" cy="4575175"/>
          </a:xfrm>
        </p:spPr>
      </p:pic>
    </p:spTree>
    <p:extLst>
      <p:ext uri="{BB962C8B-B14F-4D97-AF65-F5344CB8AC3E}">
        <p14:creationId xmlns:p14="http://schemas.microsoft.com/office/powerpoint/2010/main" val="2192851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F923E82C-FEA2-4B00-8225-A76C2EEF3B54}"/>
              </a:ext>
            </a:extLst>
          </p:cNvPr>
          <p:cNvSpPr txBox="1">
            <a:spLocks/>
          </p:cNvSpPr>
          <p:nvPr/>
        </p:nvSpPr>
        <p:spPr bwMode="auto">
          <a:xfrm>
            <a:off x="1060451" y="1557338"/>
            <a:ext cx="10724181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kern="0" dirty="0"/>
              <a:t>四人一組</a:t>
            </a:r>
          </a:p>
          <a:p>
            <a:r>
              <a:rPr lang="zh-TW" altLang="en-US" sz="2400" dirty="0"/>
              <a:t>至</a:t>
            </a:r>
            <a:r>
              <a:rPr lang="en-US" altLang="zh-TW" sz="2400" dirty="0" err="1"/>
              <a:t>github</a:t>
            </a:r>
            <a:r>
              <a:rPr lang="zh-TW" altLang="en-US" sz="2400" dirty="0"/>
              <a:t>下載範例程式：</a:t>
            </a:r>
            <a:r>
              <a:rPr lang="en-US" altLang="zh-TW" sz="2400" dirty="0">
                <a:hlinkClick r:id="rId2"/>
              </a:rPr>
              <a:t>https://github.com/ashercy/iot.git</a:t>
            </a:r>
            <a:endParaRPr lang="en-US" altLang="zh-TW" sz="2400" dirty="0"/>
          </a:p>
          <a:p>
            <a:pPr lvl="1"/>
            <a:r>
              <a:rPr lang="zh-TW" altLang="en-US" sz="2000" dirty="0"/>
              <a:t>位置：</a:t>
            </a:r>
            <a:r>
              <a:rPr lang="en-US" altLang="zh-TW" sz="2000" dirty="0" err="1"/>
              <a:t>iot</a:t>
            </a:r>
            <a:r>
              <a:rPr lang="en-US" altLang="zh-TW" sz="2000" dirty="0"/>
              <a:t>/example/</a:t>
            </a:r>
            <a:r>
              <a:rPr lang="en-US" altLang="zh-TW" sz="2000" dirty="0" err="1"/>
              <a:t>Sub_LED.ino</a:t>
            </a:r>
            <a:endParaRPr lang="en-US" altLang="zh-TW" sz="2000" dirty="0"/>
          </a:p>
          <a:p>
            <a:r>
              <a:rPr lang="zh-TW" altLang="en-US" dirty="0"/>
              <a:t>修改參數</a:t>
            </a:r>
            <a:endParaRPr lang="en-US" altLang="zh-TW" dirty="0"/>
          </a:p>
          <a:p>
            <a:pPr lvl="1"/>
            <a:r>
              <a:rPr lang="en-US" altLang="zh-TW" sz="2000" dirty="0" err="1"/>
              <a:t>serverIP</a:t>
            </a:r>
            <a:endParaRPr lang="en-US" altLang="zh-TW" sz="2000" dirty="0"/>
          </a:p>
          <a:p>
            <a:pPr lvl="1"/>
            <a:r>
              <a:rPr lang="en-US" altLang="zh-TW" sz="2000" dirty="0"/>
              <a:t>IOT_CLIENT:</a:t>
            </a:r>
            <a:r>
              <a:rPr lang="zh-TW" altLang="en-US" sz="2000" dirty="0"/>
              <a:t> </a:t>
            </a:r>
            <a:r>
              <a:rPr lang="en-US" altLang="zh-TW" sz="2000" dirty="0"/>
              <a:t>&lt;student ID&gt;</a:t>
            </a:r>
          </a:p>
          <a:p>
            <a:pPr lvl="1"/>
            <a:r>
              <a:rPr lang="en-US" altLang="zh-TW" sz="2000" dirty="0"/>
              <a:t>IOT_TOPIC:</a:t>
            </a:r>
            <a:r>
              <a:rPr lang="zh-TW" altLang="en-US" sz="2000" dirty="0"/>
              <a:t> </a:t>
            </a:r>
            <a:r>
              <a:rPr lang="en-US" altLang="zh-TW" sz="2000" dirty="0"/>
              <a:t>&lt;represent student ID&gt;/lab2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5096487-4270-4362-83B8-9B7A1549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SUB</a:t>
            </a:r>
            <a:r>
              <a:rPr lang="zh-TW" altLang="en-US" dirty="0"/>
              <a:t>控制開關燈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21FC840-72CC-4DC7-847C-58E5B0B3E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92896"/>
            <a:ext cx="5088155" cy="386678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64771B0-33E5-4C2B-9616-12CF4BCB3D9F}"/>
              </a:ext>
            </a:extLst>
          </p:cNvPr>
          <p:cNvSpPr txBox="1"/>
          <p:nvPr/>
        </p:nvSpPr>
        <p:spPr>
          <a:xfrm>
            <a:off x="7968208" y="4149080"/>
            <a:ext cx="8640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altLang="zh-TW" sz="800" dirty="0" err="1"/>
              <a:t>x.x.x.x</a:t>
            </a:r>
            <a:endParaRPr lang="zh-TW" altLang="en-US" sz="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59F47F-27C7-4F59-83B7-E816F9A39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2" b="25729"/>
          <a:stretch/>
        </p:blipFill>
        <p:spPr>
          <a:xfrm>
            <a:off x="2495600" y="4941168"/>
            <a:ext cx="225774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80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DDD15A-20B8-4F06-A153-AF22B60F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</a:t>
            </a:r>
            <a:r>
              <a:rPr lang="zh-TW" altLang="en-US" dirty="0"/>
              <a:t>雙向控制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19339B95-2E46-431F-BEFD-30DB7B330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4"/>
          <a:stretch/>
        </p:blipFill>
        <p:spPr>
          <a:xfrm>
            <a:off x="1559496" y="2924944"/>
            <a:ext cx="2238008" cy="3570965"/>
          </a:xfr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投影片縮放 5">
                <a:extLst>
                  <a:ext uri="{FF2B5EF4-FFF2-40B4-BE49-F238E27FC236}">
                    <a16:creationId xmlns:a16="http://schemas.microsoft.com/office/drawing/2014/main" id="{F096D28D-F689-4EDC-9D7B-89DFDF8A04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4478234"/>
                  </p:ext>
                </p:extLst>
              </p:nvPr>
            </p:nvGraphicFramePr>
            <p:xfrm>
              <a:off x="8922579" y="116632"/>
              <a:ext cx="3048000" cy="1714500"/>
            </p:xfrm>
            <a:graphic>
              <a:graphicData uri="http://schemas.microsoft.com/office/powerpoint/2016/slidezoom">
                <pslz:sldZm>
                  <pslz:sldZmObj sldId="677" cId="1405844515">
                    <pslz:zmPr id="{9E4CBFD2-FF49-4FE2-ADB9-141DC425156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投影片縮放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096D28D-F689-4EDC-9D7B-89DFDF8A04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2579" y="11663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F5FBA635-6619-41CB-BB4D-AB6F1AC03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5" b="15049"/>
          <a:stretch/>
        </p:blipFill>
        <p:spPr>
          <a:xfrm>
            <a:off x="4967130" y="662856"/>
            <a:ext cx="2257740" cy="18859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AA2A59D-F10C-4A85-B0F7-57080429D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7"/>
          <a:stretch/>
        </p:blipFill>
        <p:spPr>
          <a:xfrm>
            <a:off x="8544272" y="2737760"/>
            <a:ext cx="2376264" cy="3645024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95F3924F-7720-47CE-87FC-DB96CD19B1E3}"/>
              </a:ext>
            </a:extLst>
          </p:cNvPr>
          <p:cNvCxnSpPr>
            <a:stCxn id="13" idx="0"/>
            <a:endCxn id="15" idx="1"/>
          </p:cNvCxnSpPr>
          <p:nvPr/>
        </p:nvCxnSpPr>
        <p:spPr bwMode="auto">
          <a:xfrm flipV="1">
            <a:off x="2678500" y="1605806"/>
            <a:ext cx="2288630" cy="1319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1D004FB4-5723-40FE-A33B-849E230CCFBA}"/>
              </a:ext>
            </a:extLst>
          </p:cNvPr>
          <p:cNvCxnSpPr>
            <a:stCxn id="15" idx="3"/>
            <a:endCxn id="17" idx="0"/>
          </p:cNvCxnSpPr>
          <p:nvPr/>
        </p:nvCxnSpPr>
        <p:spPr bwMode="auto">
          <a:xfrm>
            <a:off x="7224870" y="1605806"/>
            <a:ext cx="2507534" cy="11319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6D21FA3E-1C80-44D7-A912-CC5FF8AAB759}"/>
              </a:ext>
            </a:extLst>
          </p:cNvPr>
          <p:cNvSpPr txBox="1">
            <a:spLocks/>
          </p:cNvSpPr>
          <p:nvPr/>
        </p:nvSpPr>
        <p:spPr bwMode="auto">
          <a:xfrm>
            <a:off x="4079777" y="2696844"/>
            <a:ext cx="4392488" cy="382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55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000" kern="0" dirty="0"/>
              <a:t>四人一組</a:t>
            </a:r>
            <a:endParaRPr lang="en-US" altLang="zh-TW" sz="2000" kern="0" dirty="0"/>
          </a:p>
          <a:p>
            <a:r>
              <a:rPr lang="zh-TW" altLang="en-US" sz="2000" kern="0" dirty="0"/>
              <a:t>建議</a:t>
            </a:r>
            <a:r>
              <a:rPr lang="en-US" altLang="zh-TW" sz="2000" kern="0" dirty="0"/>
              <a:t>PUB</a:t>
            </a:r>
            <a:r>
              <a:rPr lang="zh-TW" altLang="en-US" sz="2000" kern="0" dirty="0"/>
              <a:t>先連上後，在讓</a:t>
            </a:r>
            <a:r>
              <a:rPr lang="en-US" altLang="zh-TW" sz="2000" kern="0" dirty="0"/>
              <a:t>SUB</a:t>
            </a:r>
            <a:r>
              <a:rPr lang="zh-TW" altLang="en-US" sz="2000" kern="0" dirty="0"/>
              <a:t>連上</a:t>
            </a:r>
          </a:p>
        </p:txBody>
      </p:sp>
    </p:spTree>
    <p:extLst>
      <p:ext uri="{BB962C8B-B14F-4D97-AF65-F5344CB8AC3E}">
        <p14:creationId xmlns:p14="http://schemas.microsoft.com/office/powerpoint/2010/main" val="3800325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9A61C6-D0C9-4D1B-8BCF-874C67E2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</a:t>
            </a:r>
            <a:r>
              <a:rPr lang="en-US" altLang="zh-TW" dirty="0"/>
              <a:t>bug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6A6DF5-A2B4-4AF5-9B35-67170858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無法上傳檔案</a:t>
            </a:r>
            <a:endParaRPr lang="en-US" altLang="zh-TW" dirty="0"/>
          </a:p>
          <a:p>
            <a:pPr lvl="1"/>
            <a:r>
              <a:rPr lang="zh-TW" altLang="en-US" dirty="0"/>
              <a:t>至裝置管理員看是否</a:t>
            </a:r>
            <a:r>
              <a:rPr lang="en-US" altLang="zh-TW" dirty="0"/>
              <a:t>COM port</a:t>
            </a:r>
            <a:r>
              <a:rPr lang="zh-TW" altLang="en-US" dirty="0"/>
              <a:t>寫錯，或是裝置未選擇</a:t>
            </a:r>
            <a:r>
              <a:rPr lang="en-US" altLang="zh-TW" dirty="0" err="1"/>
              <a:t>LintIt</a:t>
            </a:r>
            <a:r>
              <a:rPr lang="en-US" altLang="zh-TW" dirty="0"/>
              <a:t> 7688</a:t>
            </a:r>
          </a:p>
          <a:p>
            <a:r>
              <a:rPr lang="en-US" altLang="zh-TW" dirty="0"/>
              <a:t>SIM 7000E: Fail to set baud rate</a:t>
            </a:r>
          </a:p>
          <a:p>
            <a:pPr lvl="1"/>
            <a:r>
              <a:rPr lang="en-US" altLang="zh-TW" dirty="0"/>
              <a:t>SIM7000E</a:t>
            </a:r>
            <a:r>
              <a:rPr lang="zh-TW" altLang="en-US" dirty="0"/>
              <a:t>電源重新開關</a:t>
            </a:r>
            <a:endParaRPr lang="en-US" altLang="zh-TW" dirty="0"/>
          </a:p>
          <a:p>
            <a:r>
              <a:rPr lang="zh-TW" altLang="en-US" dirty="0"/>
              <a:t>繼電器不會動</a:t>
            </a:r>
            <a:endParaRPr lang="en-US" altLang="zh-TW" dirty="0"/>
          </a:p>
          <a:p>
            <a:pPr lvl="1"/>
            <a:r>
              <a:rPr lang="zh-TW" altLang="en-US" dirty="0"/>
              <a:t>電源供應器的開關要記得按下去，按下後會亮紅燈</a:t>
            </a:r>
            <a:endParaRPr lang="en-US" altLang="zh-TW" dirty="0"/>
          </a:p>
          <a:p>
            <a:r>
              <a:rPr lang="zh-TW" altLang="en-US" dirty="0"/>
              <a:t>一台</a:t>
            </a:r>
            <a:r>
              <a:rPr lang="en-US" altLang="zh-TW" dirty="0"/>
              <a:t>SIM7000E</a:t>
            </a:r>
            <a:r>
              <a:rPr lang="zh-TW" altLang="en-US" dirty="0"/>
              <a:t>連上後，讓另一台已經連上的模組斷線</a:t>
            </a:r>
            <a:endParaRPr lang="en-US" altLang="zh-TW" dirty="0"/>
          </a:p>
          <a:p>
            <a:pPr lvl="1"/>
            <a:r>
              <a:rPr lang="en-US" altLang="zh-TW" dirty="0"/>
              <a:t>Client ID</a:t>
            </a:r>
            <a:r>
              <a:rPr lang="zh-TW" altLang="en-US" dirty="0"/>
              <a:t>要設定不同，避免自己干擾自己</a:t>
            </a:r>
          </a:p>
        </p:txBody>
      </p:sp>
    </p:spTree>
    <p:extLst>
      <p:ext uri="{BB962C8B-B14F-4D97-AF65-F5344CB8AC3E}">
        <p14:creationId xmlns:p14="http://schemas.microsoft.com/office/powerpoint/2010/main" val="179199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63F9B1-89ED-4801-86CD-E64BE22D7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77500" lnSpcReduction="20000"/>
          </a:bodyPr>
          <a:lstStyle/>
          <a:p>
            <a:pPr algn="ctr"/>
            <a:r>
              <a:rPr lang="zh-TW" altLang="zh-TW" b="0" dirty="0">
                <a:sym typeface="Microsoft JhengHei"/>
              </a:rPr>
              <a:t>土壤</a:t>
            </a:r>
            <a:r>
              <a:rPr lang="zh-TW" altLang="en-US" b="0" dirty="0">
                <a:sym typeface="Microsoft JhengHei"/>
              </a:rPr>
              <a:t>濕</a:t>
            </a:r>
            <a:r>
              <a:rPr lang="zh-TW" altLang="zh-TW" b="0" dirty="0">
                <a:sym typeface="Microsoft JhengHei"/>
              </a:rPr>
              <a:t>度感測器</a:t>
            </a:r>
            <a:endParaRPr lang="zh-TW" altLang="en-US" b="0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999452B-CD08-4E03-802F-257C9C9D6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 fontScale="77500" lnSpcReduction="20000"/>
          </a:bodyPr>
          <a:lstStyle/>
          <a:p>
            <a:pPr algn="ctr"/>
            <a:r>
              <a:rPr lang="zh-TW" altLang="zh-TW" b="0" dirty="0">
                <a:sym typeface="Microsoft JhengHei"/>
              </a:rPr>
              <a:t>光線感測器</a:t>
            </a:r>
            <a:r>
              <a:rPr lang="zh-TW" altLang="en-US" b="0" dirty="0">
                <a:sym typeface="Microsoft JhengHei"/>
              </a:rPr>
              <a:t> </a:t>
            </a:r>
            <a:endParaRPr lang="en-US" altLang="zh-TW" b="0" dirty="0">
              <a:sym typeface="Microsoft JhengHei"/>
            </a:endParaRPr>
          </a:p>
          <a:p>
            <a:pPr algn="ctr"/>
            <a:r>
              <a:rPr lang="en-US" altLang="zh-TW" b="0" dirty="0">
                <a:solidFill>
                  <a:srgbClr val="FF0000"/>
                </a:solidFill>
                <a:sym typeface="Microsoft JhengHei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sym typeface="Microsoft JhengHei"/>
              </a:rPr>
              <a:t> 實驗一有發，記得攜帶 </a:t>
            </a:r>
            <a:r>
              <a:rPr lang="en-US" altLang="zh-TW" b="0" dirty="0">
                <a:solidFill>
                  <a:srgbClr val="FF0000"/>
                </a:solidFill>
                <a:sym typeface="Microsoft JhengHei"/>
              </a:rPr>
              <a:t>)</a:t>
            </a:r>
            <a:endParaRPr lang="zh-TW" altLang="en-US" b="0" dirty="0">
              <a:solidFill>
                <a:srgbClr val="FF0000"/>
              </a:solidFill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CAE43CF-74D1-4DB2-935C-7C4DCC3948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1913" y="3265399"/>
            <a:ext cx="3895855" cy="2163939"/>
          </a:xfrm>
          <a:prstGeom prst="rect">
            <a:avLst/>
          </a:prstGeom>
        </p:spPr>
      </p:pic>
      <p:pic>
        <p:nvPicPr>
          <p:cNvPr id="7" name="Google Shape;88;p5">
            <a:extLst>
              <a:ext uri="{FF2B5EF4-FFF2-40B4-BE49-F238E27FC236}">
                <a16:creationId xmlns:a16="http://schemas.microsoft.com/office/drawing/2014/main" id="{EF9BC49D-48AC-4A79-8A7F-EF24755D72B3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rcRect l="5228" b="6182"/>
          <a:stretch/>
        </p:blipFill>
        <p:spPr>
          <a:xfrm>
            <a:off x="1567272" y="2618961"/>
            <a:ext cx="3702816" cy="34568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3">
            <a:extLst>
              <a:ext uri="{FF2B5EF4-FFF2-40B4-BE49-F238E27FC236}">
                <a16:creationId xmlns:a16="http://schemas.microsoft.com/office/drawing/2014/main" id="{DB97B700-D1BF-4CB7-A379-527467A5364A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63130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2FABBA-1E95-4FFD-B976-92FACF79A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77500" lnSpcReduction="20000"/>
          </a:bodyPr>
          <a:lstStyle/>
          <a:p>
            <a:pPr algn="ctr"/>
            <a:r>
              <a:rPr lang="zh-TW" altLang="en-US" b="0" dirty="0">
                <a:sym typeface="Microsoft JhengHei"/>
              </a:rPr>
              <a:t>溫濕度</a:t>
            </a:r>
            <a:r>
              <a:rPr lang="zh-TW" altLang="zh-TW" b="0" dirty="0">
                <a:sym typeface="Microsoft JhengHei"/>
              </a:rPr>
              <a:t>感測器</a:t>
            </a:r>
            <a:endParaRPr lang="en-US" altLang="zh-TW" b="0" dirty="0">
              <a:sym typeface="Microsoft JhengHei"/>
            </a:endParaRPr>
          </a:p>
          <a:p>
            <a:pPr algn="ctr"/>
            <a:r>
              <a:rPr lang="en-US" altLang="zh-TW" b="0" dirty="0">
                <a:solidFill>
                  <a:srgbClr val="FF0000"/>
                </a:solidFill>
                <a:sym typeface="Microsoft JhengHei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sym typeface="Microsoft JhengHei"/>
              </a:rPr>
              <a:t> 實驗一有發，記得攜帶 </a:t>
            </a:r>
            <a:r>
              <a:rPr lang="en-US" altLang="zh-TW" b="0" dirty="0">
                <a:solidFill>
                  <a:srgbClr val="FF0000"/>
                </a:solidFill>
                <a:sym typeface="Microsoft JhengHei"/>
              </a:rPr>
              <a:t>)</a:t>
            </a:r>
            <a:endParaRPr lang="zh-TW" altLang="en-US" b="0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2318EC1-6E05-42F0-AFC3-CAE2AAB877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0625" y="3099171"/>
            <a:ext cx="3776112" cy="2496393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4441D8F-0AA4-4C31-8FE7-EFA51687B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 fontScale="77500" lnSpcReduction="20000"/>
          </a:bodyPr>
          <a:lstStyle/>
          <a:p>
            <a:pPr algn="ctr"/>
            <a:r>
              <a:rPr lang="zh-TW" altLang="zh-TW" b="0" dirty="0">
                <a:sym typeface="MS PGothic"/>
              </a:rPr>
              <a:t>LED 燈條</a:t>
            </a:r>
            <a:r>
              <a:rPr lang="zh-TW" altLang="en-US" b="0" dirty="0">
                <a:sym typeface="MS PGothic"/>
              </a:rPr>
              <a:t> </a:t>
            </a:r>
            <a:r>
              <a:rPr lang="zh-TW" altLang="zh-TW" b="0" dirty="0">
                <a:sym typeface="MS PGothic"/>
              </a:rPr>
              <a:t>&amp;</a:t>
            </a:r>
            <a:r>
              <a:rPr lang="zh-TW" altLang="en-US" b="0" dirty="0">
                <a:sym typeface="MS PGothic"/>
              </a:rPr>
              <a:t> </a:t>
            </a:r>
            <a:r>
              <a:rPr lang="zh-TW" altLang="zh-TW" b="0" dirty="0">
                <a:sym typeface="MS PGothic"/>
              </a:rPr>
              <a:t>燈條轉接頭</a:t>
            </a:r>
            <a:endParaRPr lang="zh-TW" altLang="en-US" b="0" dirty="0">
              <a:sym typeface="MS PGothic"/>
            </a:endParaRPr>
          </a:p>
        </p:txBody>
      </p:sp>
      <p:pic>
        <p:nvPicPr>
          <p:cNvPr id="20" name="Google Shape;116;p9">
            <a:extLst>
              <a:ext uri="{FF2B5EF4-FFF2-40B4-BE49-F238E27FC236}">
                <a16:creationId xmlns:a16="http://schemas.microsoft.com/office/drawing/2014/main" id="{8080E89E-E93B-4398-90D3-CD39BDA0CDB5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3">
            <a:alphaModFix/>
          </a:blip>
          <a:srcRect l="11757" t="21706" r="23333" b="47989"/>
          <a:stretch/>
        </p:blipFill>
        <p:spPr>
          <a:xfrm>
            <a:off x="6885265" y="3023935"/>
            <a:ext cx="4131947" cy="25716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D5036FE5-B2A4-4655-8271-73C5A2B3E50C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355579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ABE2EE-7519-4781-83BE-95EE4C2FD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b="0" dirty="0"/>
              <a:t>風扇 &amp; 螺絲組</a:t>
            </a:r>
            <a:endParaRPr lang="zh-TW" altLang="en-US" b="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B794E3-8829-40C4-9BBE-C83234DEF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b="0" dirty="0"/>
              <a:t>繼電器</a:t>
            </a:r>
            <a:endParaRPr lang="zh-TW" altLang="en-US" b="0" dirty="0"/>
          </a:p>
        </p:txBody>
      </p:sp>
      <p:pic>
        <p:nvPicPr>
          <p:cNvPr id="9" name="Google Shape;122;p10">
            <a:extLst>
              <a:ext uri="{FF2B5EF4-FFF2-40B4-BE49-F238E27FC236}">
                <a16:creationId xmlns:a16="http://schemas.microsoft.com/office/drawing/2014/main" id="{5F1D8F77-510A-43F1-93B9-6C1048D603DE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2">
            <a:alphaModFix/>
          </a:blip>
          <a:srcRect l="11173" t="31645" r="42321" b="20379"/>
          <a:stretch/>
        </p:blipFill>
        <p:spPr>
          <a:xfrm>
            <a:off x="6975890" y="2887611"/>
            <a:ext cx="3575807" cy="27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1;p7">
            <a:extLst>
              <a:ext uri="{FF2B5EF4-FFF2-40B4-BE49-F238E27FC236}">
                <a16:creationId xmlns:a16="http://schemas.microsoft.com/office/drawing/2014/main" id="{01E7C24A-0A23-4096-8AB2-929F84C2CAEA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l="13777" t="10786" r="26018" b="17960"/>
          <a:stretch/>
        </p:blipFill>
        <p:spPr>
          <a:xfrm rot="16200000">
            <a:off x="2035356" y="2038390"/>
            <a:ext cx="2766649" cy="44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標題 3">
            <a:extLst>
              <a:ext uri="{FF2B5EF4-FFF2-40B4-BE49-F238E27FC236}">
                <a16:creationId xmlns:a16="http://schemas.microsoft.com/office/drawing/2014/main" id="{CEC27D17-FF63-4C5E-B2BB-A54C428FCB5B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98069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7254A82-0E16-4197-B396-53EDE65B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zh-TW" altLang="zh-TW" b="0" dirty="0">
                <a:sym typeface="Candara"/>
              </a:rPr>
              <a:t>馬達、水管、滴灌分接頭</a:t>
            </a:r>
            <a:endParaRPr lang="zh-TW" altLang="en-US" b="0" dirty="0"/>
          </a:p>
        </p:txBody>
      </p:sp>
      <p:pic>
        <p:nvPicPr>
          <p:cNvPr id="7" name="Google Shape;107;p8">
            <a:extLst>
              <a:ext uri="{FF2B5EF4-FFF2-40B4-BE49-F238E27FC236}">
                <a16:creationId xmlns:a16="http://schemas.microsoft.com/office/drawing/2014/main" id="{ECE11BCF-E40C-4C82-9725-8C748D41E4D9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tretch/>
        </p:blipFill>
        <p:spPr>
          <a:xfrm>
            <a:off x="1206136" y="2776851"/>
            <a:ext cx="2146830" cy="16101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oogle Shape;108;p8">
            <a:extLst>
              <a:ext uri="{FF2B5EF4-FFF2-40B4-BE49-F238E27FC236}">
                <a16:creationId xmlns:a16="http://schemas.microsoft.com/office/drawing/2014/main" id="{C9676CED-1F4F-4A2B-B79D-821C288CAA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966" y="4386974"/>
            <a:ext cx="2509197" cy="18818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oogle Shape;110;p8">
            <a:extLst>
              <a:ext uri="{FF2B5EF4-FFF2-40B4-BE49-F238E27FC236}">
                <a16:creationId xmlns:a16="http://schemas.microsoft.com/office/drawing/2014/main" id="{50B95DAE-1384-491F-9E5F-F819A93747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163" y="2505075"/>
            <a:ext cx="2509197" cy="18818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Google Shape;109;p8">
            <a:extLst>
              <a:ext uri="{FF2B5EF4-FFF2-40B4-BE49-F238E27FC236}">
                <a16:creationId xmlns:a16="http://schemas.microsoft.com/office/drawing/2014/main" id="{25E696EE-9588-48B3-992C-FFECDFE17A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1360" y="4387803"/>
            <a:ext cx="2509198" cy="18818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標題 3">
            <a:extLst>
              <a:ext uri="{FF2B5EF4-FFF2-40B4-BE49-F238E27FC236}">
                <a16:creationId xmlns:a16="http://schemas.microsoft.com/office/drawing/2014/main" id="{C64D5E6D-D79B-40B4-965E-26A2EF85B83A}"/>
              </a:ext>
            </a:extLst>
          </p:cNvPr>
          <p:cNvSpPr txBox="1">
            <a:spLocks/>
          </p:cNvSpPr>
          <p:nvPr/>
        </p:nvSpPr>
        <p:spPr bwMode="auto">
          <a:xfrm>
            <a:off x="1488018" y="549275"/>
            <a:ext cx="10390716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材料</a:t>
            </a:r>
            <a:r>
              <a:rPr lang="en-US" altLang="zh-TW" kern="0" dirty="0"/>
              <a:t>(</a:t>
            </a:r>
            <a:r>
              <a:rPr lang="zh-TW" altLang="en-US" kern="0" dirty="0"/>
              <a:t>續</a:t>
            </a:r>
            <a:r>
              <a:rPr lang="en-US" altLang="zh-TW" kern="0" dirty="0"/>
              <a:t>)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644008568"/>
      </p:ext>
    </p:extLst>
  </p:cSld>
  <p:clrMapOvr>
    <a:masterClrMapping/>
  </p:clrMapOvr>
</p:sld>
</file>

<file path=ppt/theme/theme1.xml><?xml version="1.0" encoding="utf-8"?>
<a:theme xmlns:a="http://schemas.openxmlformats.org/drawingml/2006/main" name="hsng">
  <a:themeElements>
    <a:clrScheme name="HSNG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HSNG">
      <a:majorFont>
        <a:latin typeface="Tahoma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HSN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NG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NG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NG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N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N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SNG">
  <a:themeElements>
    <a:clrScheme name="1_HSNG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HSNG">
      <a:majorFont>
        <a:latin typeface="Tahoma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1_HSN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SNG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SNG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SNG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SN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SN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hsng</Template>
  <TotalTime>34293</TotalTime>
  <Words>2946</Words>
  <Application>Microsoft Office PowerPoint</Application>
  <PresentationFormat>寬螢幕</PresentationFormat>
  <Paragraphs>870</Paragraphs>
  <Slides>53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5" baseType="lpstr">
      <vt:lpstr>MS PGothic</vt:lpstr>
      <vt:lpstr>Microsoft JhengHei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Wingdings</vt:lpstr>
      <vt:lpstr>hsng</vt:lpstr>
      <vt:lpstr>1_HSNG</vt:lpstr>
      <vt:lpstr>物聯網核心技術 實驗二 NB-IoT 雙向控制系統</vt:lpstr>
      <vt:lpstr>實驗目標</vt:lpstr>
      <vt:lpstr>大綱</vt:lpstr>
      <vt:lpstr>材料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材料 ( 續 )</vt:lpstr>
      <vt:lpstr>大綱</vt:lpstr>
      <vt:lpstr>目標一：MQTT PUB及SUB指令</vt:lpstr>
      <vt:lpstr>MQTT</vt:lpstr>
      <vt:lpstr>MQTT(續)</vt:lpstr>
      <vt:lpstr>MQTT(續)</vt:lpstr>
      <vt:lpstr>PUBLISH及SUBSCRIBE封包格式</vt:lpstr>
      <vt:lpstr>NB-IoT模組</vt:lpstr>
      <vt:lpstr>建立broker</vt:lpstr>
      <vt:lpstr>建立broker(續)</vt:lpstr>
      <vt:lpstr>傳送PUBLISH封包</vt:lpstr>
      <vt:lpstr>傳送PUBLISH封包(續)</vt:lpstr>
      <vt:lpstr>傳送SUBSCRIBE封包</vt:lpstr>
      <vt:lpstr>大綱</vt:lpstr>
      <vt:lpstr>原理與構造 - 土壤濕度感測器</vt:lpstr>
      <vt:lpstr>原理與構造 - 光線感測器</vt:lpstr>
      <vt:lpstr>原理與構造 - 溫濕度感測器</vt:lpstr>
      <vt:lpstr>原理與構造 - 馬達</vt:lpstr>
      <vt:lpstr>原理與構造 - 繼電器 ( Relay ) 原理</vt:lpstr>
      <vt:lpstr>原理與構造 - 繼電器 ( Relay ) 構造 (續)</vt:lpstr>
      <vt:lpstr>原理與構造 - 繼電器 ( Relay ) 構造 (續)</vt:lpstr>
      <vt:lpstr>原理與構造 - 繼電器 ( Relay ) 構造 (續)</vt:lpstr>
      <vt:lpstr>原理與構造 - 電源供應模組 ( PDM ) </vt:lpstr>
      <vt:lpstr>控制設備及顯示資訊 - 設備安裝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設備安裝(續)</vt:lpstr>
      <vt:lpstr>控制設備及顯示資訊 - 控制及顯示</vt:lpstr>
      <vt:lpstr>大綱</vt:lpstr>
      <vt:lpstr>目標三：MQTT雙向控制</vt:lpstr>
      <vt:lpstr>以PUB上傳光感值</vt:lpstr>
      <vt:lpstr>以PUB上傳光感值(續)</vt:lpstr>
      <vt:lpstr>以SUB控制開關燈</vt:lpstr>
      <vt:lpstr>以SUB控制開關燈(續)</vt:lpstr>
      <vt:lpstr>MQTT雙向控制</vt:lpstr>
      <vt:lpstr>常見bug</vt:lpstr>
    </vt:vector>
  </TitlesOfParts>
  <Manager>黃仁竑</Manager>
  <Company>HSNG, Dept. of CS, Chung Cheng Univ., Taiwan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Redesign of Peregrine</dc:title>
  <dc:creator>Yen Chuang</dc:creator>
  <dc:description>copyright belongs to Ren-Hung Hwang</dc:description>
  <cp:lastModifiedBy>莊諺</cp:lastModifiedBy>
  <cp:revision>1359</cp:revision>
  <cp:lastPrinted>2021-09-16T04:03:33Z</cp:lastPrinted>
  <dcterms:created xsi:type="dcterms:W3CDTF">2009-09-30T03:49:19Z</dcterms:created>
  <dcterms:modified xsi:type="dcterms:W3CDTF">2022-03-07T11:35:03Z</dcterms:modified>
  <cp:version>1</cp:version>
</cp:coreProperties>
</file>