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9"/>
  </p:notesMasterIdLst>
  <p:sldIdLst>
    <p:sldId id="256" r:id="rId2"/>
    <p:sldId id="272" r:id="rId3"/>
    <p:sldId id="338" r:id="rId4"/>
    <p:sldId id="411" r:id="rId5"/>
    <p:sldId id="430" r:id="rId6"/>
    <p:sldId id="412" r:id="rId7"/>
    <p:sldId id="414" r:id="rId8"/>
    <p:sldId id="415" r:id="rId9"/>
    <p:sldId id="416" r:id="rId10"/>
    <p:sldId id="417" r:id="rId11"/>
    <p:sldId id="418" r:id="rId12"/>
    <p:sldId id="419" r:id="rId13"/>
    <p:sldId id="420" r:id="rId14"/>
    <p:sldId id="421" r:id="rId15"/>
    <p:sldId id="422" r:id="rId16"/>
    <p:sldId id="423" r:id="rId17"/>
    <p:sldId id="424" r:id="rId18"/>
    <p:sldId id="425" r:id="rId19"/>
    <p:sldId id="427" r:id="rId20"/>
    <p:sldId id="431" r:id="rId21"/>
    <p:sldId id="432" r:id="rId22"/>
    <p:sldId id="561" r:id="rId23"/>
    <p:sldId id="451" r:id="rId24"/>
    <p:sldId id="441" r:id="rId25"/>
    <p:sldId id="442" r:id="rId26"/>
    <p:sldId id="443" r:id="rId27"/>
    <p:sldId id="439" r:id="rId28"/>
    <p:sldId id="444" r:id="rId29"/>
    <p:sldId id="445" r:id="rId30"/>
    <p:sldId id="446" r:id="rId31"/>
    <p:sldId id="447" r:id="rId32"/>
    <p:sldId id="448" r:id="rId33"/>
    <p:sldId id="449" r:id="rId34"/>
    <p:sldId id="450" r:id="rId35"/>
    <p:sldId id="341" r:id="rId36"/>
    <p:sldId id="340" r:id="rId37"/>
    <p:sldId id="342" r:id="rId38"/>
    <p:sldId id="541" r:id="rId39"/>
    <p:sldId id="540" r:id="rId40"/>
    <p:sldId id="542" r:id="rId41"/>
    <p:sldId id="543" r:id="rId42"/>
    <p:sldId id="544" r:id="rId43"/>
    <p:sldId id="545" r:id="rId44"/>
    <p:sldId id="346" r:id="rId45"/>
    <p:sldId id="353" r:id="rId46"/>
    <p:sldId id="354" r:id="rId47"/>
    <p:sldId id="546" r:id="rId48"/>
    <p:sldId id="547" r:id="rId49"/>
    <p:sldId id="355" r:id="rId50"/>
    <p:sldId id="357" r:id="rId51"/>
    <p:sldId id="358" r:id="rId52"/>
    <p:sldId id="548" r:id="rId53"/>
    <p:sldId id="360" r:id="rId54"/>
    <p:sldId id="361" r:id="rId55"/>
    <p:sldId id="362" r:id="rId56"/>
    <p:sldId id="363" r:id="rId57"/>
    <p:sldId id="368" r:id="rId58"/>
    <p:sldId id="369" r:id="rId59"/>
    <p:sldId id="367" r:id="rId60"/>
    <p:sldId id="364" r:id="rId61"/>
    <p:sldId id="365" r:id="rId62"/>
    <p:sldId id="370" r:id="rId63"/>
    <p:sldId id="373" r:id="rId64"/>
    <p:sldId id="374" r:id="rId65"/>
    <p:sldId id="276" r:id="rId66"/>
    <p:sldId id="291" r:id="rId67"/>
    <p:sldId id="288" r:id="rId68"/>
    <p:sldId id="293" r:id="rId69"/>
    <p:sldId id="294" r:id="rId70"/>
    <p:sldId id="397" r:id="rId71"/>
    <p:sldId id="295" r:id="rId72"/>
    <p:sldId id="400" r:id="rId73"/>
    <p:sldId id="399" r:id="rId74"/>
    <p:sldId id="296" r:id="rId75"/>
    <p:sldId id="297" r:id="rId76"/>
    <p:sldId id="334" r:id="rId77"/>
    <p:sldId id="282" r:id="rId78"/>
    <p:sldId id="303" r:id="rId79"/>
    <p:sldId id="304" r:id="rId80"/>
    <p:sldId id="401" r:id="rId81"/>
    <p:sldId id="328" r:id="rId82"/>
    <p:sldId id="539" r:id="rId83"/>
    <p:sldId id="484" r:id="rId84"/>
    <p:sldId id="485" r:id="rId85"/>
    <p:sldId id="486" r:id="rId86"/>
    <p:sldId id="384" r:id="rId87"/>
    <p:sldId id="434" r:id="rId88"/>
    <p:sldId id="433" r:id="rId89"/>
    <p:sldId id="410" r:id="rId90"/>
    <p:sldId id="549" r:id="rId91"/>
    <p:sldId id="377" r:id="rId92"/>
    <p:sldId id="335" r:id="rId93"/>
    <p:sldId id="385" r:id="rId94"/>
    <p:sldId id="396" r:id="rId95"/>
    <p:sldId id="550" r:id="rId96"/>
    <p:sldId id="375" r:id="rId97"/>
    <p:sldId id="387" r:id="rId98"/>
    <p:sldId id="388" r:id="rId99"/>
    <p:sldId id="336" r:id="rId100"/>
    <p:sldId id="390" r:id="rId101"/>
    <p:sldId id="391" r:id="rId102"/>
    <p:sldId id="488" r:id="rId103"/>
    <p:sldId id="489" r:id="rId104"/>
    <p:sldId id="490" r:id="rId105"/>
    <p:sldId id="491" r:id="rId106"/>
    <p:sldId id="492" r:id="rId107"/>
    <p:sldId id="493" r:id="rId108"/>
    <p:sldId id="494" r:id="rId109"/>
    <p:sldId id="495" r:id="rId110"/>
    <p:sldId id="551" r:id="rId111"/>
    <p:sldId id="552" r:id="rId112"/>
    <p:sldId id="553" r:id="rId113"/>
    <p:sldId id="554" r:id="rId114"/>
    <p:sldId id="505" r:id="rId115"/>
    <p:sldId id="504" r:id="rId116"/>
    <p:sldId id="506" r:id="rId117"/>
    <p:sldId id="507" r:id="rId118"/>
    <p:sldId id="508" r:id="rId119"/>
    <p:sldId id="509" r:id="rId120"/>
    <p:sldId id="510" r:id="rId121"/>
    <p:sldId id="511" r:id="rId122"/>
    <p:sldId id="512" r:id="rId123"/>
    <p:sldId id="519" r:id="rId124"/>
    <p:sldId id="513" r:id="rId125"/>
    <p:sldId id="520" r:id="rId126"/>
    <p:sldId id="514" r:id="rId127"/>
    <p:sldId id="516" r:id="rId128"/>
    <p:sldId id="517" r:id="rId129"/>
    <p:sldId id="518" r:id="rId130"/>
    <p:sldId id="521" r:id="rId131"/>
    <p:sldId id="522" r:id="rId132"/>
    <p:sldId id="523" r:id="rId133"/>
    <p:sldId id="555" r:id="rId134"/>
    <p:sldId id="527" r:id="rId135"/>
    <p:sldId id="528" r:id="rId136"/>
    <p:sldId id="530" r:id="rId137"/>
    <p:sldId id="534" r:id="rId138"/>
    <p:sldId id="556" r:id="rId139"/>
    <p:sldId id="538" r:id="rId140"/>
    <p:sldId id="557" r:id="rId141"/>
    <p:sldId id="525" r:id="rId142"/>
    <p:sldId id="526" r:id="rId143"/>
    <p:sldId id="536" r:id="rId144"/>
    <p:sldId id="559" r:id="rId145"/>
    <p:sldId id="558" r:id="rId146"/>
    <p:sldId id="560" r:id="rId147"/>
    <p:sldId id="426" r:id="rId148"/>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C1F82451-B1CD-46B5-AE4E-3ACA4E3960F0}">
          <p14:sldIdLst>
            <p14:sldId id="256"/>
            <p14:sldId id="272"/>
            <p14:sldId id="338"/>
          </p14:sldIdLst>
        </p14:section>
        <p14:section name="Introduction" id="{FF04782A-91CB-FC4B-958F-06F1FF498596}">
          <p14:sldIdLst>
            <p14:sldId id="411"/>
            <p14:sldId id="430"/>
            <p14:sldId id="412"/>
            <p14:sldId id="414"/>
            <p14:sldId id="415"/>
            <p14:sldId id="416"/>
            <p14:sldId id="417"/>
            <p14:sldId id="418"/>
            <p14:sldId id="419"/>
            <p14:sldId id="420"/>
            <p14:sldId id="421"/>
            <p14:sldId id="422"/>
            <p14:sldId id="423"/>
            <p14:sldId id="424"/>
            <p14:sldId id="425"/>
            <p14:sldId id="427"/>
            <p14:sldId id="431"/>
            <p14:sldId id="432"/>
            <p14:sldId id="561"/>
          </p14:sldIdLst>
        </p14:section>
        <p14:section name="AWS IoT介紹" id="{0C457E6C-00AB-4B8F-B59C-8E669DA8540D}">
          <p14:sldIdLst>
            <p14:sldId id="451"/>
            <p14:sldId id="441"/>
            <p14:sldId id="442"/>
            <p14:sldId id="443"/>
            <p14:sldId id="439"/>
            <p14:sldId id="444"/>
            <p14:sldId id="445"/>
            <p14:sldId id="446"/>
            <p14:sldId id="447"/>
            <p14:sldId id="448"/>
            <p14:sldId id="449"/>
            <p14:sldId id="450"/>
          </p14:sldIdLst>
        </p14:section>
        <p14:section name="Connect to AWS" id="{EC31970E-3EFB-4F24-A74F-B5D9E276B122}">
          <p14:sldIdLst>
            <p14:sldId id="341"/>
            <p14:sldId id="340"/>
            <p14:sldId id="342"/>
            <p14:sldId id="541"/>
            <p14:sldId id="540"/>
            <p14:sldId id="542"/>
            <p14:sldId id="543"/>
            <p14:sldId id="544"/>
            <p14:sldId id="545"/>
            <p14:sldId id="346"/>
            <p14:sldId id="353"/>
            <p14:sldId id="354"/>
            <p14:sldId id="546"/>
            <p14:sldId id="547"/>
            <p14:sldId id="355"/>
            <p14:sldId id="357"/>
            <p14:sldId id="358"/>
            <p14:sldId id="548"/>
            <p14:sldId id="360"/>
            <p14:sldId id="361"/>
            <p14:sldId id="362"/>
            <p14:sldId id="363"/>
            <p14:sldId id="368"/>
            <p14:sldId id="369"/>
            <p14:sldId id="367"/>
            <p14:sldId id="364"/>
            <p14:sldId id="365"/>
            <p14:sldId id="370"/>
            <p14:sldId id="373"/>
            <p14:sldId id="374"/>
            <p14:sldId id="276"/>
            <p14:sldId id="291"/>
            <p14:sldId id="288"/>
            <p14:sldId id="293"/>
            <p14:sldId id="294"/>
            <p14:sldId id="397"/>
            <p14:sldId id="295"/>
            <p14:sldId id="400"/>
            <p14:sldId id="399"/>
            <p14:sldId id="296"/>
            <p14:sldId id="297"/>
            <p14:sldId id="334"/>
            <p14:sldId id="282"/>
            <p14:sldId id="303"/>
            <p14:sldId id="304"/>
            <p14:sldId id="401"/>
            <p14:sldId id="328"/>
            <p14:sldId id="539"/>
            <p14:sldId id="484"/>
            <p14:sldId id="485"/>
            <p14:sldId id="486"/>
            <p14:sldId id="384"/>
            <p14:sldId id="434"/>
            <p14:sldId id="433"/>
            <p14:sldId id="410"/>
            <p14:sldId id="549"/>
            <p14:sldId id="377"/>
            <p14:sldId id="335"/>
            <p14:sldId id="385"/>
            <p14:sldId id="396"/>
            <p14:sldId id="550"/>
            <p14:sldId id="375"/>
            <p14:sldId id="387"/>
            <p14:sldId id="388"/>
            <p14:sldId id="336"/>
            <p14:sldId id="390"/>
            <p14:sldId id="391"/>
          </p14:sldIdLst>
        </p14:section>
        <p14:section name="Create IoT Analytics" id="{2DC6A3CB-E0AA-4F09-BD6B-7C864CF0BC97}">
          <p14:sldIdLst>
            <p14:sldId id="488"/>
            <p14:sldId id="489"/>
            <p14:sldId id="490"/>
            <p14:sldId id="491"/>
            <p14:sldId id="492"/>
            <p14:sldId id="493"/>
            <p14:sldId id="494"/>
            <p14:sldId id="495"/>
            <p14:sldId id="551"/>
            <p14:sldId id="552"/>
            <p14:sldId id="553"/>
            <p14:sldId id="554"/>
            <p14:sldId id="505"/>
            <p14:sldId id="504"/>
            <p14:sldId id="506"/>
            <p14:sldId id="507"/>
            <p14:sldId id="508"/>
            <p14:sldId id="509"/>
            <p14:sldId id="510"/>
            <p14:sldId id="511"/>
            <p14:sldId id="512"/>
            <p14:sldId id="519"/>
            <p14:sldId id="513"/>
            <p14:sldId id="520"/>
            <p14:sldId id="514"/>
            <p14:sldId id="516"/>
            <p14:sldId id="517"/>
            <p14:sldId id="518"/>
            <p14:sldId id="521"/>
            <p14:sldId id="522"/>
            <p14:sldId id="523"/>
            <p14:sldId id="555"/>
            <p14:sldId id="527"/>
            <p14:sldId id="528"/>
            <p14:sldId id="530"/>
            <p14:sldId id="534"/>
            <p14:sldId id="556"/>
            <p14:sldId id="538"/>
            <p14:sldId id="557"/>
            <p14:sldId id="525"/>
            <p14:sldId id="526"/>
            <p14:sldId id="536"/>
          </p14:sldIdLst>
        </p14:section>
        <p14:section name="Checkpoion" id="{E39D3FC4-808C-4093-9329-6865B9710313}">
          <p14:sldIdLst>
            <p14:sldId id="559"/>
          </p14:sldIdLst>
        </p14:section>
        <p14:section name="注意事項" id="{90A50926-5258-4C02-8891-58DE1971ACD3}">
          <p14:sldIdLst>
            <p14:sldId id="558"/>
            <p14:sldId id="560"/>
          </p14:sldIdLst>
        </p14:section>
        <p14:section name="資料來源" id="{660D8E87-CDBB-2A4F-9EC9-B636B8C26F5F}">
          <p14:sldIdLst>
            <p14:sldId id="42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11" autoAdjust="0"/>
    <p:restoredTop sz="67792" autoAdjust="0"/>
  </p:normalViewPr>
  <p:slideViewPr>
    <p:cSldViewPr snapToGrid="0">
      <p:cViewPr varScale="1">
        <p:scale>
          <a:sx n="106" d="100"/>
          <a:sy n="106" d="100"/>
        </p:scale>
        <p:origin x="277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notesMaster" Target="notesMasters/notesMaster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DB5776-48E8-48F9-B448-EABC4DC00DFE}" type="datetimeFigureOut">
              <a:rPr lang="zh-TW" altLang="en-US" smtClean="0"/>
              <a:t>2022/10/25</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E42556-4641-4443-A346-91ED3D1D690F}" type="slidenum">
              <a:rPr lang="zh-TW" altLang="en-US" smtClean="0"/>
              <a:t>‹#›</a:t>
            </a:fld>
            <a:endParaRPr lang="zh-TW" altLang="en-US"/>
          </a:p>
        </p:txBody>
      </p:sp>
    </p:spTree>
    <p:extLst>
      <p:ext uri="{BB962C8B-B14F-4D97-AF65-F5344CB8AC3E}">
        <p14:creationId xmlns:p14="http://schemas.microsoft.com/office/powerpoint/2010/main" val="2428949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ocs.aws.amazon.com/zh_tw/iot/latest/developerguide/protocols.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docs.aws.amazon.com/iot/latest/developerguide/custom-authentication.html" TargetMode="External"/><Relationship Id="rId3" Type="http://schemas.openxmlformats.org/officeDocument/2006/relationships/hyperlink" Target="https://docs.aws.amazon.com/zh_tw/iot/latest/developerguide/custom-authentication.html" TargetMode="External"/><Relationship Id="rId7" Type="http://schemas.openxmlformats.org/officeDocument/2006/relationships/hyperlink" Target="https://docs.aws.amazon.com/zh_tw/iot/latest/developerguide/authentication.html" TargetMode="External"/><Relationship Id="rId12" Type="http://schemas.openxmlformats.org/officeDocument/2006/relationships/hyperlink" Target="https://docs.aws.amazon.com/iot/latest/developerguide/authentication.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docs.aws.amazon.com/zh_tw/iot/latest/developerguide/iot-jobs.html" TargetMode="External"/><Relationship Id="rId11" Type="http://schemas.openxmlformats.org/officeDocument/2006/relationships/hyperlink" Target="https://docs.aws.amazon.com/iot/latest/developerguide/iot-jobs.html" TargetMode="External"/><Relationship Id="rId5" Type="http://schemas.openxmlformats.org/officeDocument/2006/relationships/hyperlink" Target="https://docs.aws.amazon.com/zh_tw/iot/latest/developerguide/iot-thing-management.html" TargetMode="External"/><Relationship Id="rId10" Type="http://schemas.openxmlformats.org/officeDocument/2006/relationships/hyperlink" Target="https://docs.aws.amazon.com/iot/latest/developerguide/iot-thing-management.html" TargetMode="External"/><Relationship Id="rId4" Type="http://schemas.openxmlformats.org/officeDocument/2006/relationships/hyperlink" Target="https://docs.aws.amazon.com/zh_tw/iot/latest/developerguide/iot-provision.html" TargetMode="External"/><Relationship Id="rId9" Type="http://schemas.openxmlformats.org/officeDocument/2006/relationships/hyperlink" Target="https://docs.aws.amazon.com/iot/latest/developerguide/iot-provision.html"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ocs.aws.amazon.com/zh_tw/iot/latest/developerguide/iot-device-shadows.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docs.aws.amazon.com/iot/latest/developerguide/iot-device-shadows.html"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oranwind.org/-linkit-smart-7688-chuan-song-sensing-data-dao-aws-iot-new-version/"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ws.amazon.com/tw/sdk-for-php/"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aws.amazon.com/tw/sdk-for-ruby/"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 altLang="zh-TW" dirty="0"/>
              <a:t>Elastic Compute Cloud</a:t>
            </a:r>
            <a:r>
              <a:rPr lang="zh-TW" altLang="en" dirty="0"/>
              <a:t>，</a:t>
            </a:r>
            <a:r>
              <a:rPr lang="zh-TW" altLang="en-US" dirty="0"/>
              <a:t>縮寫是</a:t>
            </a:r>
            <a:r>
              <a:rPr lang="en" altLang="zh-TW" dirty="0"/>
              <a:t>ECC</a:t>
            </a:r>
            <a:r>
              <a:rPr lang="zh-TW" altLang="en" dirty="0"/>
              <a:t>，</a:t>
            </a:r>
            <a:r>
              <a:rPr lang="zh-TW" altLang="en-US" dirty="0"/>
              <a:t>把兩個</a:t>
            </a:r>
            <a:r>
              <a:rPr lang="en" altLang="zh-TW" dirty="0"/>
              <a:t>C</a:t>
            </a:r>
            <a:r>
              <a:rPr lang="zh-TW" altLang="en-US" dirty="0"/>
              <a:t>改成 </a:t>
            </a:r>
            <a:r>
              <a:rPr lang="en" altLang="zh-TW" dirty="0"/>
              <a:t>C2 </a:t>
            </a:r>
            <a:r>
              <a:rPr lang="zh-TW" altLang="en-US" dirty="0"/>
              <a:t>就會變成 </a:t>
            </a:r>
            <a:r>
              <a:rPr lang="en" altLang="zh-TW" dirty="0"/>
              <a:t>EC2</a:t>
            </a:r>
            <a:r>
              <a:rPr lang="zh-TW" altLang="en" dirty="0"/>
              <a:t>。</a:t>
            </a:r>
            <a:endParaRPr lang="en-US" altLang="zh-TW" dirty="0"/>
          </a:p>
          <a:p>
            <a:r>
              <a:rPr lang="zh-TW" altLang="en-US" dirty="0"/>
              <a:t>直譯為 </a:t>
            </a:r>
            <a:r>
              <a:rPr lang="en" altLang="zh-TW" dirty="0"/>
              <a:t>Elastic(</a:t>
            </a:r>
            <a:r>
              <a:rPr lang="zh-TW" altLang="en-US" dirty="0"/>
              <a:t>彈性</a:t>
            </a:r>
            <a:r>
              <a:rPr lang="en-US" altLang="zh-TW" dirty="0"/>
              <a:t>) </a:t>
            </a:r>
            <a:r>
              <a:rPr lang="en" altLang="zh-TW" dirty="0"/>
              <a:t>Compute(</a:t>
            </a:r>
            <a:r>
              <a:rPr lang="zh-TW" altLang="en-US" dirty="0"/>
              <a:t>運算</a:t>
            </a:r>
            <a:r>
              <a:rPr lang="en-US" altLang="zh-TW" dirty="0"/>
              <a:t>) </a:t>
            </a:r>
            <a:r>
              <a:rPr lang="en" altLang="zh-TW" dirty="0"/>
              <a:t>Cloud(</a:t>
            </a:r>
            <a:r>
              <a:rPr lang="zh-TW" altLang="en-US" dirty="0"/>
              <a:t>雲端</a:t>
            </a:r>
            <a:r>
              <a:rPr lang="en-US" altLang="zh-TW" dirty="0"/>
              <a:t>)</a:t>
            </a:r>
            <a:r>
              <a:rPr lang="zh-TW" altLang="en-US" dirty="0"/>
              <a:t>，而每個</a:t>
            </a:r>
            <a:r>
              <a:rPr lang="en" altLang="zh-TW" dirty="0"/>
              <a:t>EC2 </a:t>
            </a:r>
            <a:r>
              <a:rPr lang="zh-TW" altLang="en-US" dirty="0"/>
              <a:t>官方使用的單位是</a:t>
            </a:r>
            <a:r>
              <a:rPr lang="en" altLang="zh-TW" dirty="0"/>
              <a:t>instance(</a:t>
            </a:r>
            <a:r>
              <a:rPr lang="zh-TW" altLang="en-US" dirty="0"/>
              <a:t>實例</a:t>
            </a:r>
            <a:r>
              <a:rPr lang="en-US" altLang="zh-TW" dirty="0"/>
              <a:t>)</a:t>
            </a:r>
            <a:r>
              <a:rPr lang="zh-TW" altLang="en-US" dirty="0"/>
              <a:t>，所以應該是彈性雲端運算實例。</a:t>
            </a:r>
            <a:endParaRPr lang="en-US" altLang="zh-TW" dirty="0"/>
          </a:p>
          <a:p>
            <a:r>
              <a:rPr lang="zh-TW" altLang="en-US" dirty="0"/>
              <a:t>但大多數時候都直稱</a:t>
            </a:r>
            <a:r>
              <a:rPr lang="en" altLang="zh-TW" dirty="0"/>
              <a:t>EC2</a:t>
            </a:r>
            <a:r>
              <a:rPr lang="zh-TW" altLang="en" dirty="0"/>
              <a:t>，</a:t>
            </a:r>
            <a:r>
              <a:rPr lang="zh-TW" altLang="en-US" dirty="0"/>
              <a:t>算是最常被使用的</a:t>
            </a:r>
            <a:r>
              <a:rPr lang="en" altLang="zh-TW" dirty="0"/>
              <a:t>AWS </a:t>
            </a:r>
            <a:r>
              <a:rPr lang="zh-TW" altLang="en-US" dirty="0"/>
              <a:t>中心服務之一。</a:t>
            </a:r>
          </a:p>
          <a:p>
            <a:r>
              <a:rPr lang="zh-TW" altLang="en-US" dirty="0"/>
              <a:t> </a:t>
            </a:r>
            <a:endParaRPr lang="en-US" altLang="zh-TW" dirty="0"/>
          </a:p>
          <a:p>
            <a:pPr fontAlgn="base"/>
            <a:r>
              <a:rPr lang="en-US" altLang="zh-TW" sz="1200" b="0" i="0" kern="1200" dirty="0">
                <a:solidFill>
                  <a:schemeClr val="tx1"/>
                </a:solidFill>
                <a:effectLst/>
                <a:latin typeface="+mn-lt"/>
                <a:ea typeface="+mn-ea"/>
                <a:cs typeface="+mn-cs"/>
              </a:rPr>
              <a:t>EC2 </a:t>
            </a:r>
            <a:r>
              <a:rPr lang="zh-TW" altLang="en-US" sz="1200" b="0" i="0" kern="1200" dirty="0">
                <a:solidFill>
                  <a:schemeClr val="tx1"/>
                </a:solidFill>
                <a:effectLst/>
                <a:latin typeface="+mn-lt"/>
                <a:ea typeface="+mn-ea"/>
                <a:cs typeface="+mn-cs"/>
              </a:rPr>
              <a:t>是在雲端上的虛擬機器 </a:t>
            </a:r>
            <a:r>
              <a:rPr lang="en-US" altLang="zh-TW" sz="1200" b="0" i="0" kern="1200" dirty="0">
                <a:solidFill>
                  <a:schemeClr val="tx1"/>
                </a:solidFill>
                <a:effectLst/>
                <a:latin typeface="+mn-lt"/>
                <a:ea typeface="+mn-ea"/>
                <a:cs typeface="+mn-cs"/>
              </a:rPr>
              <a:t>(Virtual Machine</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VM)</a:t>
            </a:r>
            <a:r>
              <a:rPr lang="zh-TW" altLang="en-US" sz="1200" b="0" i="0" kern="1200" dirty="0">
                <a:solidFill>
                  <a:schemeClr val="tx1"/>
                </a:solidFill>
                <a:effectLst/>
                <a:latin typeface="+mn-lt"/>
                <a:ea typeface="+mn-ea"/>
                <a:cs typeface="+mn-cs"/>
              </a:rPr>
              <a:t>，透過 </a:t>
            </a:r>
            <a:r>
              <a:rPr lang="en-US" altLang="zh-TW" sz="1200" b="0" i="0" kern="1200" dirty="0">
                <a:solidFill>
                  <a:schemeClr val="tx1"/>
                </a:solidFill>
                <a:effectLst/>
                <a:latin typeface="+mn-lt"/>
                <a:ea typeface="+mn-ea"/>
                <a:cs typeface="+mn-cs"/>
              </a:rPr>
              <a:t>EC2 </a:t>
            </a:r>
            <a:r>
              <a:rPr lang="zh-TW" altLang="en-US" sz="1200" b="0" i="0" kern="1200" dirty="0">
                <a:solidFill>
                  <a:schemeClr val="tx1"/>
                </a:solidFill>
                <a:effectLst/>
                <a:latin typeface="+mn-lt"/>
                <a:ea typeface="+mn-ea"/>
                <a:cs typeface="+mn-cs"/>
              </a:rPr>
              <a:t>使用者不必實際擁有 </a:t>
            </a:r>
            <a:r>
              <a:rPr lang="en-US" altLang="zh-TW" sz="1200" b="0" i="0" kern="1200" dirty="0">
                <a:solidFill>
                  <a:schemeClr val="tx1"/>
                </a:solidFill>
                <a:effectLst/>
                <a:latin typeface="+mn-lt"/>
                <a:ea typeface="+mn-ea"/>
                <a:cs typeface="+mn-cs"/>
              </a:rPr>
              <a:t>CPU</a:t>
            </a:r>
            <a:r>
              <a:rPr lang="zh-TW" altLang="en-US" sz="1200" b="0" i="0" kern="1200" dirty="0">
                <a:solidFill>
                  <a:schemeClr val="tx1"/>
                </a:solidFill>
                <a:effectLst/>
                <a:latin typeface="+mn-lt"/>
                <a:ea typeface="+mn-ea"/>
                <a:cs typeface="+mn-cs"/>
              </a:rPr>
              <a:t>、記憶體、磁碟等硬體設備就能部署自己的虛擬環境。</a:t>
            </a:r>
          </a:p>
          <a:p>
            <a:pPr fontAlgn="base"/>
            <a:r>
              <a:rPr lang="zh-TW" altLang="en-US" sz="1200" b="0" i="0" kern="1200" dirty="0">
                <a:solidFill>
                  <a:schemeClr val="tx1"/>
                </a:solidFill>
                <a:effectLst/>
                <a:latin typeface="+mn-lt"/>
                <a:ea typeface="+mn-ea"/>
                <a:cs typeface="+mn-cs"/>
              </a:rPr>
              <a:t>而且 </a:t>
            </a:r>
            <a:r>
              <a:rPr lang="en-US" altLang="zh-TW" sz="1200" b="0" i="0" kern="1200" dirty="0">
                <a:solidFill>
                  <a:schemeClr val="tx1"/>
                </a:solidFill>
                <a:effectLst/>
                <a:latin typeface="+mn-lt"/>
                <a:ea typeface="+mn-ea"/>
                <a:cs typeface="+mn-cs"/>
              </a:rPr>
              <a:t>EC2 </a:t>
            </a:r>
            <a:r>
              <a:rPr lang="zh-TW" altLang="en-US" sz="1200" b="0" i="0" kern="1200" dirty="0">
                <a:solidFill>
                  <a:schemeClr val="tx1"/>
                </a:solidFill>
                <a:effectLst/>
                <a:latin typeface="+mn-lt"/>
                <a:ea typeface="+mn-ea"/>
                <a:cs typeface="+mn-cs"/>
              </a:rPr>
              <a:t>具有 </a:t>
            </a:r>
            <a:r>
              <a:rPr lang="en-US" altLang="zh-TW" sz="1200" b="0" i="0" kern="1200" dirty="0">
                <a:solidFill>
                  <a:schemeClr val="tx1"/>
                </a:solidFill>
                <a:effectLst/>
                <a:latin typeface="+mn-lt"/>
                <a:ea typeface="+mn-ea"/>
                <a:cs typeface="+mn-cs"/>
              </a:rPr>
              <a:t>Auto Scaling </a:t>
            </a:r>
            <a:r>
              <a:rPr lang="zh-TW" altLang="en-US" sz="1200" b="0" i="0" kern="1200" dirty="0">
                <a:solidFill>
                  <a:schemeClr val="tx1"/>
                </a:solidFill>
                <a:effectLst/>
                <a:latin typeface="+mn-lt"/>
                <a:ea typeface="+mn-ea"/>
                <a:cs typeface="+mn-cs"/>
              </a:rPr>
              <a:t>的特點，可以根據使用者定義的條件自動增加或減少 </a:t>
            </a:r>
            <a:r>
              <a:rPr lang="en-US" altLang="zh-TW" sz="1200" b="0" i="0" kern="1200" dirty="0">
                <a:solidFill>
                  <a:schemeClr val="tx1"/>
                </a:solidFill>
                <a:effectLst/>
                <a:latin typeface="+mn-lt"/>
                <a:ea typeface="+mn-ea"/>
                <a:cs typeface="+mn-cs"/>
              </a:rPr>
              <a:t>EC2 </a:t>
            </a:r>
            <a:r>
              <a:rPr lang="zh-TW" altLang="en-US" sz="1200" b="0" i="0" kern="1200" dirty="0">
                <a:solidFill>
                  <a:schemeClr val="tx1"/>
                </a:solidFill>
                <a:effectLst/>
                <a:latin typeface="+mn-lt"/>
                <a:ea typeface="+mn-ea"/>
                <a:cs typeface="+mn-cs"/>
              </a:rPr>
              <a:t>的容量、個體 </a:t>
            </a:r>
            <a:r>
              <a:rPr lang="en-US" altLang="zh-TW" sz="1200" b="0" i="0" kern="1200" dirty="0">
                <a:solidFill>
                  <a:schemeClr val="tx1"/>
                </a:solidFill>
                <a:effectLst/>
                <a:latin typeface="+mn-lt"/>
                <a:ea typeface="+mn-ea"/>
                <a:cs typeface="+mn-cs"/>
              </a:rPr>
              <a:t>(instance) </a:t>
            </a:r>
            <a:r>
              <a:rPr lang="zh-TW" altLang="en-US" sz="1200" b="0" i="0" kern="1200" dirty="0">
                <a:solidFill>
                  <a:schemeClr val="tx1"/>
                </a:solidFill>
                <a:effectLst/>
                <a:latin typeface="+mn-lt"/>
                <a:ea typeface="+mn-ea"/>
                <a:cs typeface="+mn-cs"/>
              </a:rPr>
              <a:t>數量，確保在需求高峰期能動態增長以保持性能，也可以在需求低峰期主動縮減，達到降低成本的目的。</a:t>
            </a:r>
          </a:p>
          <a:p>
            <a:endParaRPr lang="zh-TW" altLang="en-US" dirty="0"/>
          </a:p>
          <a:p>
            <a:r>
              <a:rPr lang="zh-TW" altLang="en-US" dirty="0"/>
              <a:t>如果單獨使用它，他就像是一個</a:t>
            </a:r>
            <a:r>
              <a:rPr lang="en" altLang="zh-TW" dirty="0"/>
              <a:t>VP</a:t>
            </a:r>
            <a:r>
              <a:rPr lang="en-US" altLang="zh-TW" dirty="0"/>
              <a:t>C(Virtual Private Cloud</a:t>
            </a:r>
            <a:r>
              <a:rPr lang="zh-TW" altLang="en-US" dirty="0"/>
              <a:t>，虛擬私有雲</a:t>
            </a:r>
            <a:r>
              <a:rPr lang="en-US" altLang="zh-TW" dirty="0"/>
              <a:t>)</a:t>
            </a:r>
            <a:r>
              <a:rPr lang="zh-TW" altLang="en-US" dirty="0"/>
              <a:t>一樣，要先選硬體規格與資源。但是是以</a:t>
            </a:r>
            <a:r>
              <a:rPr lang="zh-TW" altLang="en-US" sz="1200" b="0" i="0" kern="1200" dirty="0">
                <a:solidFill>
                  <a:schemeClr val="tx1"/>
                </a:solidFill>
                <a:effectLst/>
                <a:latin typeface="+mn-lt"/>
                <a:ea typeface="+mn-ea"/>
                <a:cs typeface="+mn-cs"/>
              </a:rPr>
              <a:t>使用的秒數以及執行</a:t>
            </a:r>
            <a:r>
              <a:rPr lang="en-US" altLang="zh-TW" sz="1200" b="0" i="0" kern="1200" dirty="0">
                <a:solidFill>
                  <a:schemeClr val="tx1"/>
                </a:solidFill>
                <a:effectLst/>
                <a:latin typeface="+mn-lt"/>
                <a:ea typeface="+mn-ea"/>
                <a:cs typeface="+mn-cs"/>
              </a:rPr>
              <a:t>instance</a:t>
            </a:r>
            <a:r>
              <a:rPr lang="zh-TW" altLang="en-US" sz="1200" b="0" i="0" kern="1200" dirty="0">
                <a:solidFill>
                  <a:schemeClr val="tx1"/>
                </a:solidFill>
                <a:effectLst/>
                <a:latin typeface="+mn-lt"/>
                <a:ea typeface="+mn-ea"/>
                <a:cs typeface="+mn-cs"/>
              </a:rPr>
              <a:t>類型計費</a:t>
            </a:r>
            <a:r>
              <a:rPr lang="zh-TW" altLang="en-US" dirty="0"/>
              <a:t>，如果關掉它就不會算錢，但不表示除了</a:t>
            </a:r>
            <a:r>
              <a:rPr lang="en-US" altLang="zh-TW" dirty="0"/>
              <a:t>instances</a:t>
            </a:r>
            <a:r>
              <a:rPr lang="zh-TW" altLang="en-US" dirty="0"/>
              <a:t>以外的部分不算錢。</a:t>
            </a:r>
            <a:endParaRPr lang="en-US" altLang="zh-TW" dirty="0"/>
          </a:p>
          <a:p>
            <a:r>
              <a:rPr lang="zh-TW" altLang="en-US" dirty="0"/>
              <a:t>比方說硬碟空間就是可以額外加錢增加，固定連外</a:t>
            </a:r>
            <a:r>
              <a:rPr lang="en" altLang="zh-TW" dirty="0"/>
              <a:t>IP</a:t>
            </a:r>
            <a:r>
              <a:rPr lang="zh-TW" altLang="en-US" dirty="0"/>
              <a:t>如果閒置下來也是要付額外的費用。</a:t>
            </a:r>
            <a:br>
              <a:rPr lang="en-US" altLang="zh-TW" dirty="0"/>
            </a:br>
            <a:r>
              <a:rPr lang="zh-TW" altLang="en-US" dirty="0"/>
              <a:t>但是這些如果考慮的適當的話，其實也不一定會被徵收費用。</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不過還是建議，如果都不用的話，還是完全把資源還它是比較保險的。</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這份投影片當時在做的時候，是免費提供每月 </a:t>
            </a:r>
            <a:r>
              <a:rPr lang="en-US" altLang="zh-TW" sz="1200" b="0" i="0" kern="1200" dirty="0">
                <a:solidFill>
                  <a:schemeClr val="tx1"/>
                </a:solidFill>
                <a:effectLst/>
                <a:latin typeface="+mn-lt"/>
                <a:ea typeface="+mn-ea"/>
                <a:cs typeface="+mn-cs"/>
              </a:rPr>
              <a:t>750 </a:t>
            </a:r>
            <a:r>
              <a:rPr lang="zh-TW" altLang="en-US" sz="1200" b="0" i="0" kern="1200" dirty="0">
                <a:solidFill>
                  <a:schemeClr val="tx1"/>
                </a:solidFill>
                <a:effectLst/>
                <a:latin typeface="+mn-lt"/>
                <a:ea typeface="+mn-ea"/>
                <a:cs typeface="+mn-cs"/>
              </a:rPr>
              <a:t>小時的 </a:t>
            </a:r>
            <a:r>
              <a:rPr lang="en" altLang="zh-TW" sz="1200" b="0" i="0" kern="1200" dirty="0">
                <a:solidFill>
                  <a:schemeClr val="tx1"/>
                </a:solidFill>
                <a:effectLst/>
                <a:latin typeface="+mn-lt"/>
                <a:ea typeface="+mn-ea"/>
                <a:cs typeface="+mn-cs"/>
              </a:rPr>
              <a:t>Windows</a:t>
            </a:r>
            <a:r>
              <a:rPr lang="zh-TW" altLang="en-US" sz="1200" b="0" i="0" kern="1200" dirty="0">
                <a:solidFill>
                  <a:schemeClr val="tx1"/>
                </a:solidFill>
                <a:effectLst/>
                <a:latin typeface="+mn-lt"/>
                <a:ea typeface="+mn-ea"/>
                <a:cs typeface="+mn-cs"/>
              </a:rPr>
              <a:t>、</a:t>
            </a:r>
            <a:r>
              <a:rPr lang="en" altLang="zh-TW" sz="1200" b="0" i="0" kern="1200" dirty="0">
                <a:solidFill>
                  <a:schemeClr val="tx1"/>
                </a:solidFill>
                <a:effectLst/>
                <a:latin typeface="+mn-lt"/>
                <a:ea typeface="+mn-ea"/>
                <a:cs typeface="+mn-cs"/>
              </a:rPr>
              <a:t>Linux</a:t>
            </a:r>
            <a:r>
              <a:rPr lang="zh-TW" altLang="en" sz="1200" b="0" i="0" kern="1200" dirty="0">
                <a:solidFill>
                  <a:schemeClr val="tx1"/>
                </a:solidFill>
                <a:effectLst/>
                <a:latin typeface="+mn-lt"/>
                <a:ea typeface="+mn-ea"/>
                <a:cs typeface="+mn-cs"/>
              </a:rPr>
              <a:t>、</a:t>
            </a:r>
            <a:r>
              <a:rPr lang="en" altLang="zh-TW" sz="1200" b="0" i="0" kern="1200" dirty="0">
                <a:solidFill>
                  <a:schemeClr val="tx1"/>
                </a:solidFill>
                <a:effectLst/>
                <a:latin typeface="+mn-lt"/>
                <a:ea typeface="+mn-ea"/>
                <a:cs typeface="+mn-cs"/>
              </a:rPr>
              <a:t>RHEL </a:t>
            </a:r>
            <a:r>
              <a:rPr lang="zh-TW" altLang="en-US" sz="1200" b="0" i="0" kern="1200" dirty="0">
                <a:solidFill>
                  <a:schemeClr val="tx1"/>
                </a:solidFill>
                <a:effectLst/>
                <a:latin typeface="+mn-lt"/>
                <a:ea typeface="+mn-ea"/>
                <a:cs typeface="+mn-cs"/>
              </a:rPr>
              <a:t>或 </a:t>
            </a:r>
            <a:r>
              <a:rPr lang="en" altLang="zh-TW" sz="1200" b="0" i="0" kern="1200" dirty="0">
                <a:solidFill>
                  <a:schemeClr val="tx1"/>
                </a:solidFill>
                <a:effectLst/>
                <a:latin typeface="+mn-lt"/>
                <a:ea typeface="+mn-ea"/>
                <a:cs typeface="+mn-cs"/>
              </a:rPr>
              <a:t>SLES  t2.micro </a:t>
            </a:r>
            <a:r>
              <a:rPr lang="zh-TW" altLang="en-US" sz="1200" b="0" i="0" kern="1200" dirty="0">
                <a:solidFill>
                  <a:schemeClr val="tx1"/>
                </a:solidFill>
                <a:effectLst/>
                <a:latin typeface="+mn-lt"/>
                <a:ea typeface="+mn-ea"/>
                <a:cs typeface="+mn-cs"/>
              </a:rPr>
              <a:t>執行個體用量，不過</a:t>
            </a:r>
            <a:r>
              <a:rPr lang="en-US" altLang="zh-TW" sz="1200" b="0" i="0" kern="1200" dirty="0">
                <a:solidFill>
                  <a:schemeClr val="tx1"/>
                </a:solidFill>
                <a:effectLst/>
                <a:latin typeface="+mn-lt"/>
                <a:ea typeface="+mn-ea"/>
                <a:cs typeface="+mn-cs"/>
              </a:rPr>
              <a:t>AWS</a:t>
            </a:r>
            <a:r>
              <a:rPr lang="zh-TW" altLang="en-US" sz="1200" b="0" i="0" kern="1200" dirty="0">
                <a:solidFill>
                  <a:schemeClr val="tx1"/>
                </a:solidFill>
                <a:effectLst/>
                <a:latin typeface="+mn-lt"/>
                <a:ea typeface="+mn-ea"/>
                <a:cs typeface="+mn-cs"/>
              </a:rPr>
              <a:t>更新速度很快，所以這部分可能會有變動，大家有需要的話，在使用前記得先去看一下計費方式。</a:t>
            </a:r>
          </a:p>
          <a:p>
            <a:endParaRPr kumimoji="1" lang="en-US" altLang="zh-TW" dirty="0">
              <a:latin typeface="+mn-ea"/>
            </a:endParaRPr>
          </a:p>
          <a:p>
            <a:endParaRPr kumimoji="1"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7</a:t>
            </a:fld>
            <a:endParaRPr lang="zh-TW" altLang="en-US"/>
          </a:p>
        </p:txBody>
      </p:sp>
    </p:spTree>
    <p:extLst>
      <p:ext uri="{BB962C8B-B14F-4D97-AF65-F5344CB8AC3E}">
        <p14:creationId xmlns:p14="http://schemas.microsoft.com/office/powerpoint/2010/main" val="118204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接下來這個服務跟動態網站比較有關聯</a:t>
            </a:r>
            <a:endParaRPr lang="en-US" altLang="zh-TW" sz="1200" b="0" i="0" kern="1200" dirty="0">
              <a:solidFill>
                <a:schemeClr val="tx1"/>
              </a:solidFill>
              <a:effectLst/>
              <a:latin typeface="+mn-lt"/>
              <a:ea typeface="+mn-ea"/>
              <a:cs typeface="+mn-cs"/>
            </a:endParaRPr>
          </a:p>
          <a:p>
            <a:endParaRPr lang="en"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在動態網站中，有一個叫做</a:t>
            </a:r>
            <a:r>
              <a:rPr lang="en" altLang="zh-TW" sz="1200" b="0" i="0" kern="1200" dirty="0">
                <a:solidFill>
                  <a:schemeClr val="tx1"/>
                </a:solidFill>
                <a:effectLst/>
                <a:latin typeface="+mn-lt"/>
                <a:ea typeface="+mn-ea"/>
                <a:cs typeface="+mn-cs"/>
              </a:rPr>
              <a:t>In memory cache</a:t>
            </a:r>
            <a:r>
              <a:rPr lang="zh-TW" altLang="en-US" sz="1200" b="0" i="0" kern="1200" dirty="0">
                <a:solidFill>
                  <a:schemeClr val="tx1"/>
                </a:solidFill>
                <a:effectLst/>
                <a:latin typeface="+mn-lt"/>
                <a:ea typeface="+mn-ea"/>
                <a:cs typeface="+mn-cs"/>
              </a:rPr>
              <a:t>的東西，它一直都是最好用的快取機制，畢竟新型態的銷售方式是會依據顧客的使用情況來變化網頁頁面，比方說推薦系統，或是通知系統。</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如果要做這方面的</a:t>
            </a:r>
            <a:r>
              <a:rPr lang="en" altLang="zh-TW" sz="1200" b="0" i="0" kern="1200" dirty="0">
                <a:solidFill>
                  <a:schemeClr val="tx1"/>
                </a:solidFill>
                <a:effectLst/>
                <a:latin typeface="+mn-lt"/>
                <a:ea typeface="+mn-ea"/>
                <a:cs typeface="+mn-cs"/>
              </a:rPr>
              <a:t>Cache</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有一部分的人是用</a:t>
            </a:r>
            <a:r>
              <a:rPr lang="en" altLang="zh-TW" sz="1200" b="0" i="0" kern="1200" dirty="0">
                <a:solidFill>
                  <a:schemeClr val="tx1"/>
                </a:solidFill>
                <a:effectLst/>
                <a:latin typeface="+mn-lt"/>
                <a:ea typeface="+mn-ea"/>
                <a:cs typeface="+mn-cs"/>
              </a:rPr>
              <a:t>Redis</a:t>
            </a:r>
            <a:r>
              <a:rPr lang="zh-TW" altLang="en-US" sz="1200" b="0" i="0" kern="1200" dirty="0">
                <a:solidFill>
                  <a:schemeClr val="tx1"/>
                </a:solidFill>
                <a:effectLst/>
                <a:latin typeface="+mn-lt"/>
                <a:ea typeface="+mn-ea"/>
                <a:cs typeface="+mn-cs"/>
              </a:rPr>
              <a:t>或是歷史相對悠久也很多人使用的</a:t>
            </a:r>
            <a:r>
              <a:rPr lang="en" altLang="zh-TW" sz="1200" b="0" i="0" kern="1200" dirty="0">
                <a:solidFill>
                  <a:schemeClr val="tx1"/>
                </a:solidFill>
                <a:effectLst/>
                <a:latin typeface="+mn-lt"/>
                <a:ea typeface="+mn-ea"/>
                <a:cs typeface="+mn-cs"/>
              </a:rPr>
              <a:t>Memcached</a:t>
            </a:r>
            <a:r>
              <a:rPr lang="zh-TW" altLang="en" sz="1200" b="0" i="0" kern="1200" dirty="0">
                <a:solidFill>
                  <a:schemeClr val="tx1"/>
                </a:solidFill>
                <a:effectLst/>
                <a:latin typeface="+mn-lt"/>
                <a:ea typeface="+mn-ea"/>
                <a:cs typeface="+mn-cs"/>
              </a:rPr>
              <a:t>。</a:t>
            </a:r>
          </a:p>
          <a:p>
            <a:r>
              <a:rPr lang="zh-TW" altLang="en" sz="1200" b="0" i="0" kern="1200" dirty="0">
                <a:solidFill>
                  <a:schemeClr val="tx1"/>
                </a:solidFill>
                <a:effectLst/>
                <a:latin typeface="+mn-lt"/>
                <a:ea typeface="+mn-ea"/>
                <a:cs typeface="+mn-cs"/>
              </a:rPr>
              <a:t> </a:t>
            </a:r>
          </a:p>
          <a:p>
            <a:r>
              <a:rPr lang="zh-TW" altLang="en-US" sz="1200" b="0" i="0" kern="1200" dirty="0">
                <a:solidFill>
                  <a:schemeClr val="tx1"/>
                </a:solidFill>
                <a:effectLst/>
                <a:latin typeface="+mn-lt"/>
                <a:ea typeface="+mn-ea"/>
                <a:cs typeface="+mn-cs"/>
              </a:rPr>
              <a:t>不過</a:t>
            </a:r>
            <a:r>
              <a:rPr lang="en" altLang="zh-TW" sz="1200" b="0" i="0" kern="1200" dirty="0">
                <a:solidFill>
                  <a:schemeClr val="tx1"/>
                </a:solidFill>
                <a:effectLst/>
                <a:latin typeface="+mn-lt"/>
                <a:ea typeface="+mn-ea"/>
                <a:cs typeface="+mn-cs"/>
              </a:rPr>
              <a:t>In memory cache</a:t>
            </a:r>
            <a:r>
              <a:rPr lang="zh-TW" altLang="en-US" sz="1200" b="0" i="0" kern="1200" dirty="0">
                <a:solidFill>
                  <a:schemeClr val="tx1"/>
                </a:solidFill>
                <a:effectLst/>
                <a:latin typeface="+mn-lt"/>
                <a:ea typeface="+mn-ea"/>
                <a:cs typeface="+mn-cs"/>
              </a:rPr>
              <a:t>會使用系統的</a:t>
            </a:r>
            <a:r>
              <a:rPr lang="en" altLang="zh-TW" sz="1200" b="0" i="0" kern="1200" dirty="0">
                <a:solidFill>
                  <a:schemeClr val="tx1"/>
                </a:solidFill>
                <a:effectLst/>
                <a:latin typeface="+mn-lt"/>
                <a:ea typeface="+mn-ea"/>
                <a:cs typeface="+mn-cs"/>
              </a:rPr>
              <a:t>memory</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會擠壓到</a:t>
            </a:r>
            <a:r>
              <a:rPr lang="en" altLang="zh-TW" sz="1200" b="0" i="0" kern="1200" dirty="0">
                <a:solidFill>
                  <a:schemeClr val="tx1"/>
                </a:solidFill>
                <a:effectLst/>
                <a:latin typeface="+mn-lt"/>
                <a:ea typeface="+mn-ea"/>
                <a:cs typeface="+mn-cs"/>
              </a:rPr>
              <a:t>Application</a:t>
            </a:r>
            <a:r>
              <a:rPr lang="zh-TW" altLang="en-US" sz="1200" b="0" i="0" kern="1200" dirty="0">
                <a:solidFill>
                  <a:schemeClr val="tx1"/>
                </a:solidFill>
                <a:effectLst/>
                <a:latin typeface="+mn-lt"/>
                <a:ea typeface="+mn-ea"/>
                <a:cs typeface="+mn-cs"/>
              </a:rPr>
              <a:t>能使用的資源，又因為</a:t>
            </a:r>
            <a:r>
              <a:rPr lang="en" altLang="zh-TW" sz="1200" b="0" i="0" kern="1200" dirty="0">
                <a:solidFill>
                  <a:schemeClr val="tx1"/>
                </a:solidFill>
                <a:effectLst/>
                <a:latin typeface="+mn-lt"/>
                <a:ea typeface="+mn-ea"/>
                <a:cs typeface="+mn-cs"/>
              </a:rPr>
              <a:t>Auto Scaling</a:t>
            </a:r>
            <a:r>
              <a:rPr lang="zh-TW" altLang="en-US" sz="1200" b="0" i="0" kern="1200" dirty="0">
                <a:solidFill>
                  <a:schemeClr val="tx1"/>
                </a:solidFill>
                <a:effectLst/>
                <a:latin typeface="+mn-lt"/>
                <a:ea typeface="+mn-ea"/>
                <a:cs typeface="+mn-cs"/>
              </a:rPr>
              <a:t>的關係，所以每台</a:t>
            </a:r>
            <a:r>
              <a:rPr lang="en" altLang="zh-TW" sz="1200" b="0" i="0" kern="1200" dirty="0">
                <a:solidFill>
                  <a:schemeClr val="tx1"/>
                </a:solidFill>
                <a:effectLst/>
                <a:latin typeface="+mn-lt"/>
                <a:ea typeface="+mn-ea"/>
                <a:cs typeface="+mn-cs"/>
              </a:rPr>
              <a:t>Cache</a:t>
            </a:r>
            <a:r>
              <a:rPr lang="zh-TW" altLang="en-US" sz="1200" b="0" i="0" kern="1200" dirty="0">
                <a:solidFill>
                  <a:schemeClr val="tx1"/>
                </a:solidFill>
                <a:effectLst/>
                <a:latin typeface="+mn-lt"/>
                <a:ea typeface="+mn-ea"/>
                <a:cs typeface="+mn-cs"/>
              </a:rPr>
              <a:t>都有可能會重複或是不完整。</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因此</a:t>
            </a:r>
            <a:r>
              <a:rPr lang="en-US" altLang="zh-TW" sz="1200" b="0" i="0" kern="1200" dirty="0">
                <a:solidFill>
                  <a:schemeClr val="tx1"/>
                </a:solidFill>
                <a:effectLst/>
                <a:latin typeface="+mn-lt"/>
                <a:ea typeface="+mn-ea"/>
                <a:cs typeface="+mn-cs"/>
              </a:rPr>
              <a:t>AWS</a:t>
            </a:r>
            <a:r>
              <a:rPr lang="zh-TW" altLang="en-US" sz="1200" b="0" i="0" kern="1200" dirty="0">
                <a:solidFill>
                  <a:schemeClr val="tx1"/>
                </a:solidFill>
                <a:effectLst/>
                <a:latin typeface="+mn-lt"/>
                <a:ea typeface="+mn-ea"/>
                <a:cs typeface="+mn-cs"/>
              </a:rPr>
              <a:t>會將它拉出來成為獨立的服務是一個很自然的解法。</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如果使用</a:t>
            </a:r>
            <a:r>
              <a:rPr lang="en" altLang="zh-TW" sz="1200" b="0" i="0" kern="1200" dirty="0">
                <a:solidFill>
                  <a:schemeClr val="tx1"/>
                </a:solidFill>
                <a:effectLst/>
                <a:latin typeface="+mn-lt"/>
                <a:ea typeface="+mn-ea"/>
                <a:cs typeface="+mn-cs"/>
              </a:rPr>
              <a:t>AWS ElasticCache</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就等於是讓</a:t>
            </a:r>
            <a:r>
              <a:rPr lang="en" altLang="zh-TW" sz="1200" b="0" i="0" kern="1200" dirty="0">
                <a:solidFill>
                  <a:schemeClr val="tx1"/>
                </a:solidFill>
                <a:effectLst/>
                <a:latin typeface="+mn-lt"/>
                <a:ea typeface="+mn-ea"/>
                <a:cs typeface="+mn-cs"/>
              </a:rPr>
              <a:t>Amazon</a:t>
            </a:r>
            <a:r>
              <a:rPr lang="zh-TW" altLang="en-US" sz="1200" b="0" i="0" kern="1200" dirty="0">
                <a:solidFill>
                  <a:schemeClr val="tx1"/>
                </a:solidFill>
                <a:effectLst/>
                <a:latin typeface="+mn-lt"/>
                <a:ea typeface="+mn-ea"/>
                <a:cs typeface="+mn-cs"/>
              </a:rPr>
              <a:t>幫你設定好了</a:t>
            </a:r>
            <a:r>
              <a:rPr lang="en" altLang="zh-TW" sz="1200" b="0" i="0" kern="1200" dirty="0">
                <a:solidFill>
                  <a:schemeClr val="tx1"/>
                </a:solidFill>
                <a:effectLst/>
                <a:latin typeface="+mn-lt"/>
                <a:ea typeface="+mn-ea"/>
                <a:cs typeface="+mn-cs"/>
              </a:rPr>
              <a:t>Redis</a:t>
            </a:r>
            <a:r>
              <a:rPr lang="zh-TW" altLang="en-US" sz="1200" b="0" i="0" kern="1200" dirty="0">
                <a:solidFill>
                  <a:schemeClr val="tx1"/>
                </a:solidFill>
                <a:effectLst/>
                <a:latin typeface="+mn-lt"/>
                <a:ea typeface="+mn-ea"/>
                <a:cs typeface="+mn-cs"/>
              </a:rPr>
              <a:t>或是</a:t>
            </a:r>
            <a:r>
              <a:rPr lang="en" altLang="zh-TW" sz="1200" b="0" i="0" kern="1200" dirty="0">
                <a:solidFill>
                  <a:schemeClr val="tx1"/>
                </a:solidFill>
                <a:effectLst/>
                <a:latin typeface="+mn-lt"/>
                <a:ea typeface="+mn-ea"/>
                <a:cs typeface="+mn-cs"/>
              </a:rPr>
              <a:t>Memcached(</a:t>
            </a:r>
            <a:r>
              <a:rPr lang="zh-TW" altLang="en-US" sz="1200" b="0" i="0" kern="1200" dirty="0">
                <a:solidFill>
                  <a:schemeClr val="tx1"/>
                </a:solidFill>
                <a:effectLst/>
                <a:latin typeface="+mn-lt"/>
                <a:ea typeface="+mn-ea"/>
                <a:cs typeface="+mn-cs"/>
              </a:rPr>
              <a:t>可以自己選</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，是個方便的隨開即用功能，只要</a:t>
            </a:r>
            <a:r>
              <a:rPr lang="en" altLang="zh-TW" sz="1200" b="0" i="0" kern="1200" dirty="0">
                <a:solidFill>
                  <a:schemeClr val="tx1"/>
                </a:solidFill>
                <a:effectLst/>
                <a:latin typeface="+mn-lt"/>
                <a:ea typeface="+mn-ea"/>
                <a:cs typeface="+mn-cs"/>
              </a:rPr>
              <a:t>VPC</a:t>
            </a:r>
            <a:r>
              <a:rPr lang="zh-TW" altLang="en-US" sz="1200" b="0" i="0" kern="1200" dirty="0">
                <a:solidFill>
                  <a:schemeClr val="tx1"/>
                </a:solidFill>
                <a:effectLst/>
                <a:latin typeface="+mn-lt"/>
                <a:ea typeface="+mn-ea"/>
                <a:cs typeface="+mn-cs"/>
              </a:rPr>
              <a:t>設定沒有問題，速度也是相當的快的。</a:t>
            </a:r>
          </a:p>
          <a:p>
            <a:endParaRPr kumimoji="1"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16</a:t>
            </a:fld>
            <a:endParaRPr lang="zh-TW" altLang="en-US"/>
          </a:p>
        </p:txBody>
      </p:sp>
    </p:spTree>
    <p:extLst>
      <p:ext uri="{BB962C8B-B14F-4D97-AF65-F5344CB8AC3E}">
        <p14:creationId xmlns:p14="http://schemas.microsoft.com/office/powerpoint/2010/main" val="47796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這個功能的話</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為了安全著想，一般網站都推薦使用</a:t>
            </a:r>
            <a:r>
              <a:rPr lang="en" altLang="zh-TW" sz="1200" b="0" i="0" kern="1200" dirty="0">
                <a:solidFill>
                  <a:schemeClr val="tx1"/>
                </a:solidFill>
                <a:effectLst/>
                <a:latin typeface="+mn-lt"/>
                <a:ea typeface="+mn-ea"/>
                <a:cs typeface="+mn-cs"/>
              </a:rPr>
              <a:t>HTTPS</a:t>
            </a:r>
            <a:r>
              <a:rPr lang="zh-TW" altLang="en-US" sz="1200" b="0" i="0" kern="1200" dirty="0">
                <a:solidFill>
                  <a:schemeClr val="tx1"/>
                </a:solidFill>
                <a:effectLst/>
                <a:latin typeface="+mn-lt"/>
                <a:ea typeface="+mn-ea"/>
                <a:cs typeface="+mn-cs"/>
              </a:rPr>
              <a:t>的協定</a:t>
            </a:r>
            <a:r>
              <a:rPr lang="en-US" altLang="zh-TW" sz="1200" b="0" i="0" kern="1200" dirty="0">
                <a:solidFill>
                  <a:schemeClr val="tx1"/>
                </a:solidFill>
                <a:effectLst/>
                <a:latin typeface="+mn-lt"/>
                <a:ea typeface="+mn-ea"/>
                <a:cs typeface="+mn-cs"/>
              </a:rPr>
              <a:t>(</a:t>
            </a:r>
            <a:r>
              <a:rPr lang="en" altLang="zh-TW" sz="1200" b="0" i="0" kern="1200" dirty="0">
                <a:solidFill>
                  <a:schemeClr val="tx1"/>
                </a:solidFill>
                <a:effectLst/>
                <a:latin typeface="+mn-lt"/>
                <a:ea typeface="+mn-ea"/>
                <a:cs typeface="+mn-cs"/>
              </a:rPr>
              <a:t>Protocol)</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而非單純的</a:t>
            </a:r>
            <a:r>
              <a:rPr lang="en" altLang="zh-TW" sz="1200" b="0" i="0" kern="1200" dirty="0">
                <a:solidFill>
                  <a:schemeClr val="tx1"/>
                </a:solidFill>
                <a:effectLst/>
                <a:latin typeface="+mn-lt"/>
                <a:ea typeface="+mn-ea"/>
                <a:cs typeface="+mn-cs"/>
              </a:rPr>
              <a:t>HTTP</a:t>
            </a:r>
            <a:r>
              <a:rPr lang="zh-TW" altLang="en-US" sz="1200" b="0" i="0" kern="1200" dirty="0">
                <a:solidFill>
                  <a:schemeClr val="tx1"/>
                </a:solidFill>
                <a:effectLst/>
                <a:latin typeface="+mn-lt"/>
                <a:ea typeface="+mn-ea"/>
                <a:cs typeface="+mn-cs"/>
              </a:rPr>
              <a:t>而已。但是</a:t>
            </a:r>
            <a:r>
              <a:rPr lang="en" altLang="zh-TW" sz="1200" b="0" i="0" kern="1200" dirty="0">
                <a:solidFill>
                  <a:schemeClr val="tx1"/>
                </a:solidFill>
                <a:effectLst/>
                <a:latin typeface="+mn-lt"/>
                <a:ea typeface="+mn-ea"/>
                <a:cs typeface="+mn-cs"/>
              </a:rPr>
              <a:t>HTTPS</a:t>
            </a:r>
            <a:r>
              <a:rPr lang="zh-TW" altLang="en-US" sz="1200" b="0" i="0" kern="1200" dirty="0">
                <a:solidFill>
                  <a:schemeClr val="tx1"/>
                </a:solidFill>
                <a:effectLst/>
                <a:latin typeface="+mn-lt"/>
                <a:ea typeface="+mn-ea"/>
                <a:cs typeface="+mn-cs"/>
              </a:rPr>
              <a:t>需要</a:t>
            </a:r>
            <a:r>
              <a:rPr lang="en" altLang="zh-TW" sz="1200" b="0" i="0" kern="1200" dirty="0">
                <a:solidFill>
                  <a:schemeClr val="tx1"/>
                </a:solidFill>
                <a:effectLst/>
                <a:latin typeface="+mn-lt"/>
                <a:ea typeface="+mn-ea"/>
                <a:cs typeface="+mn-cs"/>
              </a:rPr>
              <a:t>SSL</a:t>
            </a:r>
            <a:r>
              <a:rPr lang="zh-TW" altLang="en-US" sz="1200" b="0" i="0" kern="1200" dirty="0">
                <a:solidFill>
                  <a:schemeClr val="tx1"/>
                </a:solidFill>
                <a:effectLst/>
                <a:latin typeface="+mn-lt"/>
                <a:ea typeface="+mn-ea"/>
                <a:cs typeface="+mn-cs"/>
              </a:rPr>
              <a:t>憑證，市面上很多都需要付費。</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當然也有不用付費的軟體</a:t>
            </a:r>
            <a:r>
              <a:rPr lang="en-US" altLang="zh-TW" sz="1200" b="0" i="0" kern="1200" dirty="0">
                <a:solidFill>
                  <a:schemeClr val="tx1"/>
                </a:solidFill>
                <a:effectLst/>
                <a:latin typeface="+mn-lt"/>
                <a:ea typeface="+mn-ea"/>
                <a:cs typeface="+mn-cs"/>
              </a:rPr>
              <a:t>(</a:t>
            </a:r>
            <a:r>
              <a:rPr lang="en" altLang="zh-TW" sz="1200" b="0" i="0" kern="1200" dirty="0">
                <a:solidFill>
                  <a:schemeClr val="tx1"/>
                </a:solidFill>
                <a:effectLst/>
                <a:latin typeface="+mn-lt"/>
                <a:ea typeface="+mn-ea"/>
                <a:cs typeface="+mn-cs"/>
              </a:rPr>
              <a:t>Let's Encrypt</a:t>
            </a:r>
            <a:r>
              <a:rPr lang="zh-TW" altLang="en-US" sz="1200" b="0" i="0" kern="1200" dirty="0">
                <a:solidFill>
                  <a:schemeClr val="tx1"/>
                </a:solidFill>
                <a:effectLst/>
                <a:latin typeface="+mn-lt"/>
                <a:ea typeface="+mn-ea"/>
                <a:cs typeface="+mn-cs"/>
              </a:rPr>
              <a:t>或是</a:t>
            </a:r>
            <a:r>
              <a:rPr lang="en" altLang="zh-TW" sz="1200" b="0" i="0" kern="1200" dirty="0">
                <a:solidFill>
                  <a:schemeClr val="tx1"/>
                </a:solidFill>
                <a:effectLst/>
                <a:latin typeface="+mn-lt"/>
                <a:ea typeface="+mn-ea"/>
                <a:cs typeface="+mn-cs"/>
              </a:rPr>
              <a:t>CloudFlare</a:t>
            </a:r>
            <a:r>
              <a:rPr lang="en-US" altLang="zh-TW" sz="1200" b="0" i="0" kern="1200" dirty="0">
                <a:solidFill>
                  <a:schemeClr val="tx1"/>
                </a:solidFill>
                <a:effectLst/>
                <a:latin typeface="+mn-lt"/>
                <a:ea typeface="+mn-ea"/>
                <a:cs typeface="+mn-cs"/>
              </a:rPr>
              <a:t>)</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他們彼此都有使用上的優缺點與設定上的麻煩度。</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而</a:t>
            </a:r>
            <a:r>
              <a:rPr lang="en" altLang="zh-TW" sz="1200" b="0" i="0" kern="1200" dirty="0">
                <a:solidFill>
                  <a:schemeClr val="tx1"/>
                </a:solidFill>
                <a:effectLst/>
                <a:latin typeface="+mn-lt"/>
                <a:ea typeface="+mn-ea"/>
                <a:cs typeface="+mn-cs"/>
              </a:rPr>
              <a:t>AWS Certificate Manager </a:t>
            </a:r>
            <a:r>
              <a:rPr lang="zh-TW" altLang="en-US" sz="1200" b="0" i="0" kern="1200" dirty="0">
                <a:solidFill>
                  <a:schemeClr val="tx1"/>
                </a:solidFill>
                <a:effectLst/>
                <a:latin typeface="+mn-lt"/>
                <a:ea typeface="+mn-ea"/>
                <a:cs typeface="+mn-cs"/>
              </a:rPr>
              <a:t>就是</a:t>
            </a:r>
            <a:r>
              <a:rPr lang="en" altLang="zh-TW" sz="1200" b="0" i="0" kern="1200" dirty="0">
                <a:solidFill>
                  <a:schemeClr val="tx1"/>
                </a:solidFill>
                <a:effectLst/>
                <a:latin typeface="+mn-lt"/>
                <a:ea typeface="+mn-ea"/>
                <a:cs typeface="+mn-cs"/>
              </a:rPr>
              <a:t>AWS</a:t>
            </a:r>
            <a:r>
              <a:rPr lang="zh-TW" altLang="en-US" sz="1200" b="0" i="0" kern="1200" dirty="0">
                <a:solidFill>
                  <a:schemeClr val="tx1"/>
                </a:solidFill>
                <a:effectLst/>
                <a:latin typeface="+mn-lt"/>
                <a:ea typeface="+mn-ea"/>
                <a:cs typeface="+mn-cs"/>
              </a:rPr>
              <a:t>提出來的解決方案。</a:t>
            </a:r>
          </a:p>
          <a:p>
            <a:r>
              <a:rPr lang="zh-TW" altLang="en-US" sz="1200" b="0" i="0" kern="1200" dirty="0">
                <a:solidFill>
                  <a:schemeClr val="tx1"/>
                </a:solidFill>
                <a:effectLst/>
                <a:latin typeface="+mn-lt"/>
                <a:ea typeface="+mn-ea"/>
                <a:cs typeface="+mn-cs"/>
              </a:rPr>
              <a:t> </a:t>
            </a:r>
          </a:p>
          <a:p>
            <a:r>
              <a:rPr lang="zh-TW" altLang="en-US" sz="1200" b="0" i="0" kern="1200" dirty="0">
                <a:solidFill>
                  <a:schemeClr val="tx1"/>
                </a:solidFill>
                <a:effectLst/>
                <a:latin typeface="+mn-lt"/>
                <a:ea typeface="+mn-ea"/>
                <a:cs typeface="+mn-cs"/>
              </a:rPr>
              <a:t>只要你使用的服務是</a:t>
            </a:r>
            <a:r>
              <a:rPr lang="en" altLang="zh-TW" sz="1200" b="0" i="0" kern="1200" dirty="0">
                <a:solidFill>
                  <a:schemeClr val="tx1"/>
                </a:solidFill>
                <a:effectLst/>
                <a:latin typeface="+mn-lt"/>
                <a:ea typeface="+mn-ea"/>
                <a:cs typeface="+mn-cs"/>
              </a:rPr>
              <a:t>Elastic Load Balancing</a:t>
            </a:r>
            <a:r>
              <a:rPr lang="zh-TW" altLang="en" sz="1200" b="0" i="0" kern="1200" dirty="0">
                <a:solidFill>
                  <a:schemeClr val="tx1"/>
                </a:solidFill>
                <a:effectLst/>
                <a:latin typeface="+mn-lt"/>
                <a:ea typeface="+mn-ea"/>
                <a:cs typeface="+mn-cs"/>
              </a:rPr>
              <a:t>、</a:t>
            </a:r>
            <a:r>
              <a:rPr lang="en" altLang="zh-TW" sz="1200" b="0" i="0" kern="1200" dirty="0">
                <a:solidFill>
                  <a:schemeClr val="tx1"/>
                </a:solidFill>
                <a:effectLst/>
                <a:latin typeface="+mn-lt"/>
                <a:ea typeface="+mn-ea"/>
                <a:cs typeface="+mn-cs"/>
              </a:rPr>
              <a:t>Amazon CloudFront </a:t>
            </a:r>
            <a:r>
              <a:rPr lang="zh-TW" altLang="en-US" sz="1200" b="0" i="0" kern="1200" dirty="0">
                <a:solidFill>
                  <a:schemeClr val="tx1"/>
                </a:solidFill>
                <a:effectLst/>
                <a:latin typeface="+mn-lt"/>
                <a:ea typeface="+mn-ea"/>
                <a:cs typeface="+mn-cs"/>
              </a:rPr>
              <a:t>及 </a:t>
            </a:r>
            <a:r>
              <a:rPr lang="en" altLang="zh-TW" sz="1200" b="0" i="0" kern="1200" dirty="0">
                <a:solidFill>
                  <a:schemeClr val="tx1"/>
                </a:solidFill>
                <a:effectLst/>
                <a:latin typeface="+mn-lt"/>
                <a:ea typeface="+mn-ea"/>
                <a:cs typeface="+mn-cs"/>
              </a:rPr>
              <a:t>Amazon API Gateway</a:t>
            </a:r>
            <a:r>
              <a:rPr lang="zh-TW" altLang="en-US" sz="1200" b="0" i="0" kern="1200" dirty="0">
                <a:solidFill>
                  <a:schemeClr val="tx1"/>
                </a:solidFill>
                <a:effectLst/>
                <a:latin typeface="+mn-lt"/>
                <a:ea typeface="+mn-ea"/>
                <a:cs typeface="+mn-cs"/>
              </a:rPr>
              <a:t>這些整合型的服務，你都可以免費使用</a:t>
            </a:r>
            <a:r>
              <a:rPr lang="en" altLang="zh-TW" sz="1200" b="0" i="0" kern="1200" dirty="0">
                <a:solidFill>
                  <a:schemeClr val="tx1"/>
                </a:solidFill>
                <a:effectLst/>
                <a:latin typeface="+mn-lt"/>
                <a:ea typeface="+mn-ea"/>
                <a:cs typeface="+mn-cs"/>
              </a:rPr>
              <a:t>AWS </a:t>
            </a:r>
            <a:r>
              <a:rPr lang="zh-TW" altLang="en-US" sz="1200" b="0" i="0" kern="1200" dirty="0">
                <a:solidFill>
                  <a:schemeClr val="tx1"/>
                </a:solidFill>
                <a:effectLst/>
                <a:latin typeface="+mn-lt"/>
                <a:ea typeface="+mn-ea"/>
                <a:cs typeface="+mn-cs"/>
              </a:rPr>
              <a:t>提供的</a:t>
            </a:r>
            <a:r>
              <a:rPr lang="en" altLang="zh-TW" sz="1200" b="0" i="0" kern="1200" dirty="0">
                <a:solidFill>
                  <a:schemeClr val="tx1"/>
                </a:solidFill>
                <a:effectLst/>
                <a:latin typeface="+mn-lt"/>
                <a:ea typeface="+mn-ea"/>
                <a:cs typeface="+mn-cs"/>
              </a:rPr>
              <a:t>SSL </a:t>
            </a:r>
            <a:r>
              <a:rPr lang="zh-TW" altLang="en-US" sz="1200" b="0" i="0" kern="1200" dirty="0">
                <a:solidFill>
                  <a:schemeClr val="tx1"/>
                </a:solidFill>
                <a:effectLst/>
                <a:latin typeface="+mn-lt"/>
                <a:ea typeface="+mn-ea"/>
                <a:cs typeface="+mn-cs"/>
              </a:rPr>
              <a:t>憑證，而且還是類似</a:t>
            </a:r>
            <a:r>
              <a:rPr lang="en" altLang="zh-TW" sz="1200" b="0" i="0" kern="1200" dirty="0">
                <a:solidFill>
                  <a:schemeClr val="tx1"/>
                </a:solidFill>
                <a:effectLst/>
                <a:latin typeface="+mn-lt"/>
                <a:ea typeface="+mn-ea"/>
                <a:cs typeface="+mn-cs"/>
              </a:rPr>
              <a:t>Wildcard</a:t>
            </a:r>
            <a:r>
              <a:rPr lang="zh-TW" altLang="en-US" sz="1200" b="0" i="0" kern="1200" dirty="0">
                <a:solidFill>
                  <a:schemeClr val="tx1"/>
                </a:solidFill>
                <a:effectLst/>
                <a:latin typeface="+mn-lt"/>
                <a:ea typeface="+mn-ea"/>
                <a:cs typeface="+mn-cs"/>
              </a:rPr>
              <a:t>形式的，連子網域都包含進去。</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不過其他的</a:t>
            </a:r>
            <a:r>
              <a:rPr lang="en" altLang="zh-TW" sz="1200" b="0" i="0" kern="1200" dirty="0">
                <a:solidFill>
                  <a:schemeClr val="tx1"/>
                </a:solidFill>
                <a:effectLst/>
                <a:latin typeface="+mn-lt"/>
                <a:ea typeface="+mn-ea"/>
                <a:cs typeface="+mn-cs"/>
              </a:rPr>
              <a:t>AWS</a:t>
            </a:r>
            <a:r>
              <a:rPr lang="zh-TW" altLang="en-US" sz="1200" b="0" i="0" kern="1200" dirty="0">
                <a:solidFill>
                  <a:schemeClr val="tx1"/>
                </a:solidFill>
                <a:effectLst/>
                <a:latin typeface="+mn-lt"/>
                <a:ea typeface="+mn-ea"/>
                <a:cs typeface="+mn-cs"/>
              </a:rPr>
              <a:t>服務或是外部的服務就無法使用了，比較麻煩的是你想付錢使用它也沒有這個選項。</a:t>
            </a:r>
          </a:p>
          <a:p>
            <a:r>
              <a:rPr lang="zh-TW" altLang="en-US" sz="1200" b="0" i="0" kern="1200" dirty="0">
                <a:solidFill>
                  <a:schemeClr val="tx1"/>
                </a:solidFill>
                <a:effectLst/>
                <a:latin typeface="+mn-lt"/>
                <a:ea typeface="+mn-ea"/>
                <a:cs typeface="+mn-cs"/>
              </a:rPr>
              <a:t> </a:t>
            </a:r>
          </a:p>
          <a:p>
            <a:r>
              <a:rPr lang="zh-TW" altLang="en-US" sz="1200" b="0" i="0" kern="1200" dirty="0">
                <a:solidFill>
                  <a:schemeClr val="tx1"/>
                </a:solidFill>
                <a:effectLst/>
                <a:latin typeface="+mn-lt"/>
                <a:ea typeface="+mn-ea"/>
                <a:cs typeface="+mn-cs"/>
              </a:rPr>
              <a:t>所以如果你單純使用</a:t>
            </a:r>
            <a:r>
              <a:rPr lang="en" altLang="zh-TW" sz="1200" b="0" i="0" kern="1200" dirty="0">
                <a:solidFill>
                  <a:schemeClr val="tx1"/>
                </a:solidFill>
                <a:effectLst/>
                <a:latin typeface="+mn-lt"/>
                <a:ea typeface="+mn-ea"/>
                <a:cs typeface="+mn-cs"/>
              </a:rPr>
              <a:t>EC2</a:t>
            </a:r>
            <a:r>
              <a:rPr lang="zh-TW" altLang="en-US" sz="1200" b="0" i="0" kern="1200" dirty="0">
                <a:solidFill>
                  <a:schemeClr val="tx1"/>
                </a:solidFill>
                <a:effectLst/>
                <a:latin typeface="+mn-lt"/>
                <a:ea typeface="+mn-ea"/>
                <a:cs typeface="+mn-cs"/>
              </a:rPr>
              <a:t>而沒有</a:t>
            </a:r>
            <a:r>
              <a:rPr lang="en" altLang="zh-TW" sz="1200" b="0" i="0" kern="1200" dirty="0">
                <a:solidFill>
                  <a:schemeClr val="tx1"/>
                </a:solidFill>
                <a:effectLst/>
                <a:latin typeface="+mn-lt"/>
                <a:ea typeface="+mn-ea"/>
                <a:cs typeface="+mn-cs"/>
              </a:rPr>
              <a:t>Elastic Load Balancing</a:t>
            </a:r>
            <a:r>
              <a:rPr lang="zh-TW" altLang="en-US" sz="1200" b="0" i="0" kern="1200" dirty="0">
                <a:solidFill>
                  <a:schemeClr val="tx1"/>
                </a:solidFill>
                <a:effectLst/>
                <a:latin typeface="+mn-lt"/>
                <a:ea typeface="+mn-ea"/>
                <a:cs typeface="+mn-cs"/>
              </a:rPr>
              <a:t>的話，那還是只能用其他的非</a:t>
            </a:r>
            <a:r>
              <a:rPr lang="en" altLang="zh-TW" sz="1200" b="0" i="0" kern="1200" dirty="0">
                <a:solidFill>
                  <a:schemeClr val="tx1"/>
                </a:solidFill>
                <a:effectLst/>
                <a:latin typeface="+mn-lt"/>
                <a:ea typeface="+mn-ea"/>
                <a:cs typeface="+mn-cs"/>
              </a:rPr>
              <a:t>AWS</a:t>
            </a:r>
            <a:r>
              <a:rPr lang="zh-TW" altLang="en-US" sz="1200" b="0" i="0" kern="1200" dirty="0">
                <a:solidFill>
                  <a:schemeClr val="tx1"/>
                </a:solidFill>
                <a:effectLst/>
                <a:latin typeface="+mn-lt"/>
                <a:ea typeface="+mn-ea"/>
                <a:cs typeface="+mn-cs"/>
              </a:rPr>
              <a:t>服務來解決</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例如</a:t>
            </a:r>
            <a:r>
              <a:rPr lang="en" altLang="zh-TW" sz="1200" b="0" i="0" kern="1200" dirty="0">
                <a:solidFill>
                  <a:schemeClr val="tx1"/>
                </a:solidFill>
                <a:effectLst/>
                <a:latin typeface="+mn-lt"/>
                <a:ea typeface="+mn-ea"/>
                <a:cs typeface="+mn-cs"/>
              </a:rPr>
              <a:t>Let's Encrypt)</a:t>
            </a:r>
            <a:r>
              <a:rPr lang="zh-TW" altLang="en" sz="1200" b="0" i="0" kern="1200" dirty="0">
                <a:solidFill>
                  <a:schemeClr val="tx1"/>
                </a:solidFill>
                <a:effectLst/>
                <a:latin typeface="+mn-lt"/>
                <a:ea typeface="+mn-ea"/>
                <a:cs typeface="+mn-cs"/>
              </a:rPr>
              <a:t>。</a:t>
            </a:r>
          </a:p>
          <a:p>
            <a:endParaRPr kumimoji="1"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17</a:t>
            </a:fld>
            <a:endParaRPr lang="zh-TW" altLang="en-US"/>
          </a:p>
        </p:txBody>
      </p:sp>
    </p:spTree>
    <p:extLst>
      <p:ext uri="{BB962C8B-B14F-4D97-AF65-F5344CB8AC3E}">
        <p14:creationId xmlns:p14="http://schemas.microsoft.com/office/powerpoint/2010/main" val="535729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大眾比較常用的外部服務就是上述這些，原則上還是要提醒一下</a:t>
            </a:r>
            <a:endParaRPr lang="en-US" altLang="zh-TW" dirty="0"/>
          </a:p>
          <a:p>
            <a:endParaRPr lang="en-US" altLang="zh-TW" dirty="0"/>
          </a:p>
          <a:p>
            <a:r>
              <a:rPr kumimoji="1" lang="zh-TW" altLang="en-US" dirty="0"/>
              <a:t>以上提供的免費方案多數都以新註冊第一年為限，超過第一年後就不再免費，因此，若做完實驗沒有要再使該功能，請記得將運行的</a:t>
            </a:r>
            <a:r>
              <a:rPr kumimoji="1" lang="en-US" altLang="zh-TW" dirty="0"/>
              <a:t>instance</a:t>
            </a:r>
            <a:r>
              <a:rPr kumimoji="1" lang="zh-TW" altLang="en-US" dirty="0"/>
              <a:t>關閉乾淨，否則費用將持續累積</a:t>
            </a:r>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18</a:t>
            </a:fld>
            <a:endParaRPr lang="zh-TW" altLang="en-US"/>
          </a:p>
        </p:txBody>
      </p:sp>
    </p:spTree>
    <p:extLst>
      <p:ext uri="{BB962C8B-B14F-4D97-AF65-F5344CB8AC3E}">
        <p14:creationId xmlns:p14="http://schemas.microsoft.com/office/powerpoint/2010/main" val="2319379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還有些地方可以看有沒有被扣錢，像是張單、發票、</a:t>
            </a:r>
            <a:r>
              <a:rPr lang="en-US" altLang="zh-TW" dirty="0"/>
              <a:t>Console home</a:t>
            </a:r>
            <a:r>
              <a:rPr lang="zh-TW" altLang="en-US" dirty="0"/>
              <a:t>那些都可以查</a:t>
            </a:r>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19</a:t>
            </a:fld>
            <a:endParaRPr lang="zh-TW" altLang="en-US"/>
          </a:p>
        </p:txBody>
      </p:sp>
    </p:spTree>
    <p:extLst>
      <p:ext uri="{BB962C8B-B14F-4D97-AF65-F5344CB8AC3E}">
        <p14:creationId xmlns:p14="http://schemas.microsoft.com/office/powerpoint/2010/main" val="1943716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參考來源</a:t>
            </a: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https://docs.aws.amazon.com/iot/latest/developerguide/aws-iot-how-it-works.html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kern="1200" dirty="0">
                <a:solidFill>
                  <a:schemeClr val="tx1"/>
                </a:solidFill>
                <a:effectLst/>
                <a:latin typeface="+mn-lt"/>
                <a:ea typeface="+mn-ea"/>
                <a:cs typeface="+mn-cs"/>
              </a:rPr>
              <a:t>https://oranwind.org/-linkit-smart-7688-chuan-song-sensing-data-dao-aws-iot-new-version/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23</a:t>
            </a:fld>
            <a:endParaRPr lang="zh-TW" altLang="en-US"/>
          </a:p>
        </p:txBody>
      </p:sp>
    </p:spTree>
    <p:extLst>
      <p:ext uri="{BB962C8B-B14F-4D97-AF65-F5344CB8AC3E}">
        <p14:creationId xmlns:p14="http://schemas.microsoft.com/office/powerpoint/2010/main" val="1171257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那因為這堂課是針對</a:t>
            </a:r>
            <a:r>
              <a:rPr lang="en-US" altLang="zh-TW" dirty="0"/>
              <a:t>IoT</a:t>
            </a:r>
            <a:r>
              <a:rPr lang="zh-TW" altLang="en-US" dirty="0"/>
              <a:t>，所以會對</a:t>
            </a:r>
            <a:r>
              <a:rPr lang="en-US" altLang="zh-TW" dirty="0"/>
              <a:t>AWS IoT</a:t>
            </a:r>
            <a:r>
              <a:rPr lang="zh-TW" altLang="en-US" dirty="0"/>
              <a:t>進一步介紹</a:t>
            </a:r>
            <a:endParaRPr lang="en-US" altLang="zh-TW" dirty="0"/>
          </a:p>
          <a:p>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AWS IoT</a:t>
            </a:r>
            <a:r>
              <a:rPr lang="zh-TW" altLang="en-US" sz="1200" b="0" i="0" kern="1200" dirty="0">
                <a:solidFill>
                  <a:schemeClr val="tx1"/>
                </a:solidFill>
                <a:effectLst/>
                <a:latin typeface="+mn-lt"/>
                <a:ea typeface="+mn-ea"/>
                <a:cs typeface="+mn-cs"/>
              </a:rPr>
              <a:t>是</a:t>
            </a:r>
            <a:r>
              <a:rPr lang="en-US" altLang="zh-TW" sz="1200" b="0" i="0" kern="1200" dirty="0">
                <a:solidFill>
                  <a:schemeClr val="tx1"/>
                </a:solidFill>
                <a:effectLst/>
                <a:latin typeface="+mn-lt"/>
                <a:ea typeface="+mn-ea"/>
                <a:cs typeface="+mn-cs"/>
              </a:rPr>
              <a:t>AWS</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cloud service</a:t>
            </a:r>
            <a:r>
              <a:rPr lang="zh-TW" altLang="en-US" sz="1200" b="0" i="0" kern="1200" dirty="0">
                <a:solidFill>
                  <a:schemeClr val="tx1"/>
                </a:solidFill>
                <a:effectLst/>
                <a:latin typeface="+mn-lt"/>
                <a:ea typeface="+mn-ea"/>
                <a:cs typeface="+mn-cs"/>
              </a:rPr>
              <a:t>上提供的一項服務</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就是你可以將你的</a:t>
            </a:r>
            <a:r>
              <a:rPr lang="en-US" altLang="zh-TW" dirty="0"/>
              <a:t>IoT</a:t>
            </a:r>
            <a:r>
              <a:rPr lang="zh-TW" altLang="en-US" sz="1200" b="0" i="0" kern="1200" dirty="0">
                <a:solidFill>
                  <a:schemeClr val="tx1"/>
                </a:solidFill>
                <a:effectLst/>
                <a:latin typeface="+mn-lt"/>
                <a:ea typeface="+mn-ea"/>
                <a:cs typeface="+mn-cs"/>
              </a:rPr>
              <a:t>設備與</a:t>
            </a:r>
            <a:r>
              <a:rPr lang="en-US" altLang="zh-TW" sz="1200" b="0" i="0" kern="1200" dirty="0">
                <a:solidFill>
                  <a:schemeClr val="tx1"/>
                </a:solidFill>
                <a:effectLst/>
                <a:latin typeface="+mn-lt"/>
                <a:ea typeface="+mn-ea"/>
                <a:cs typeface="+mn-cs"/>
              </a:rPr>
              <a:t>AWS</a:t>
            </a:r>
            <a:r>
              <a:rPr lang="zh-TW" altLang="en-US" sz="1200" b="0" i="0" kern="1200" dirty="0">
                <a:solidFill>
                  <a:schemeClr val="tx1"/>
                </a:solidFill>
                <a:effectLst/>
                <a:latin typeface="+mn-lt"/>
                <a:ea typeface="+mn-ea"/>
                <a:cs typeface="+mn-cs"/>
              </a:rPr>
              <a:t>雲端服務串接</a:t>
            </a:r>
            <a:r>
              <a:rPr lang="zh-TW" altLang="en-US" dirty="0"/>
              <a:t>，串接後就依自己想做的事情做後續處理，那它的通信方式支持</a:t>
            </a:r>
            <a:r>
              <a:rPr lang="en-US" altLang="zh-TW" dirty="0"/>
              <a:t>MQTT</a:t>
            </a:r>
            <a:r>
              <a:rPr lang="zh-TW" altLang="en-US" dirty="0"/>
              <a:t>和</a:t>
            </a:r>
            <a:r>
              <a:rPr lang="en-US" altLang="zh-TW" dirty="0"/>
              <a:t>HTTPS</a:t>
            </a:r>
            <a:r>
              <a:rPr lang="zh-TW" altLang="en-US" dirty="0"/>
              <a:t>，而我後面的教學是使用</a:t>
            </a:r>
            <a:r>
              <a:rPr lang="en-US" altLang="zh-TW" dirty="0"/>
              <a:t>MQTT</a:t>
            </a:r>
            <a:r>
              <a:rPr lang="zh-TW" altLang="en-US" dirty="0"/>
              <a:t>。</a:t>
            </a:r>
            <a:endParaRPr lang="en-US" altLang="zh-TW" dirty="0"/>
          </a:p>
          <a:p>
            <a:endParaRPr lang="en-US" altLang="zh-TW" dirty="0"/>
          </a:p>
          <a:p>
            <a:r>
              <a:rPr lang="zh-TW" altLang="en-US" dirty="0"/>
              <a:t>參考資料</a:t>
            </a:r>
            <a:r>
              <a:rPr lang="en-US" altLang="zh-TW" dirty="0"/>
              <a:t>:</a:t>
            </a:r>
            <a:r>
              <a:rPr lang="zh-TW" altLang="en-US" dirty="0"/>
              <a:t> </a:t>
            </a:r>
            <a:r>
              <a:rPr lang="en-US" altLang="zh-TW" dirty="0"/>
              <a:t>https://docs.aws.amazon.com/zh_tw/iot/latest/developerguide/aws-iot-how-it-works.html</a:t>
            </a:r>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24</a:t>
            </a:fld>
            <a:endParaRPr lang="zh-TW" altLang="en-US"/>
          </a:p>
        </p:txBody>
      </p:sp>
    </p:spTree>
    <p:extLst>
      <p:ext uri="{BB962C8B-B14F-4D97-AF65-F5344CB8AC3E}">
        <p14:creationId xmlns:p14="http://schemas.microsoft.com/office/powerpoint/2010/main" val="1980622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這張圖是</a:t>
            </a:r>
            <a:r>
              <a:rPr lang="en-US" altLang="zh-TW" dirty="0"/>
              <a:t>AWS IoT</a:t>
            </a:r>
            <a:r>
              <a:rPr lang="zh-TW" altLang="en-US" dirty="0"/>
              <a:t>服務概述</a:t>
            </a:r>
            <a:endParaRPr lang="en-US" altLang="zh-TW" dirty="0"/>
          </a:p>
          <a:p>
            <a:r>
              <a:rPr lang="zh-TW" altLang="en-US" dirty="0"/>
              <a:t>主要分為</a:t>
            </a:r>
            <a:r>
              <a:rPr lang="en-US" altLang="zh-TW" dirty="0"/>
              <a:t>data services</a:t>
            </a:r>
            <a:r>
              <a:rPr lang="zh-TW" altLang="en-US" dirty="0"/>
              <a:t>和</a:t>
            </a:r>
            <a:r>
              <a:rPr lang="en-US" altLang="zh-TW" dirty="0"/>
              <a:t>control services</a:t>
            </a:r>
            <a:r>
              <a:rPr lang="zh-TW" altLang="en-US" dirty="0"/>
              <a:t>及</a:t>
            </a:r>
            <a:r>
              <a:rPr lang="en-US" altLang="zh-TW" dirty="0"/>
              <a:t>device software</a:t>
            </a:r>
            <a:r>
              <a:rPr lang="zh-TW" altLang="en-US" dirty="0"/>
              <a:t>，那因為</a:t>
            </a:r>
            <a:r>
              <a:rPr lang="en-US" altLang="zh-TW" dirty="0"/>
              <a:t>AWS</a:t>
            </a:r>
            <a:r>
              <a:rPr lang="zh-TW" altLang="en-US" dirty="0"/>
              <a:t>的服務一直在新增，所以在這裡，我會挑幾個重點出來講。</a:t>
            </a:r>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25</a:t>
            </a:fld>
            <a:endParaRPr lang="zh-TW" altLang="en-US"/>
          </a:p>
        </p:txBody>
      </p:sp>
    </p:spTree>
    <p:extLst>
      <p:ext uri="{BB962C8B-B14F-4D97-AF65-F5344CB8AC3E}">
        <p14:creationId xmlns:p14="http://schemas.microsoft.com/office/powerpoint/2010/main" val="2760781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首先先看</a:t>
            </a:r>
            <a:r>
              <a:rPr lang="en-US" altLang="zh-TW" dirty="0"/>
              <a:t>AWS IoT</a:t>
            </a:r>
            <a:r>
              <a:rPr lang="zh-TW" altLang="en-US" dirty="0"/>
              <a:t> </a:t>
            </a:r>
            <a:r>
              <a:rPr lang="en-US" altLang="zh-TW" dirty="0"/>
              <a:t>device software</a:t>
            </a:r>
            <a:r>
              <a:rPr lang="zh-TW" altLang="en-US" dirty="0"/>
              <a:t>，在這裡面會有這四項：</a:t>
            </a:r>
            <a:endParaRPr lang="en-US" altLang="zh-TW" dirty="0"/>
          </a:p>
          <a:p>
            <a:endParaRPr lang="zh-TW" alt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dirty="0"/>
              <a:t>AWS IoT Greengrass:</a:t>
            </a:r>
            <a:r>
              <a:rPr lang="zh-TW" altLang="en-US" dirty="0"/>
              <a:t> 將</a:t>
            </a:r>
            <a:r>
              <a:rPr lang="en-US" altLang="zh-TW" dirty="0"/>
              <a:t>AWS</a:t>
            </a:r>
            <a:r>
              <a:rPr lang="zh-TW" altLang="en-US" dirty="0"/>
              <a:t>擴展到了邊緣設備，因此它們可以對生成的數據在</a:t>
            </a:r>
            <a:r>
              <a:rPr lang="en-US" altLang="zh-TW" dirty="0"/>
              <a:t>local</a:t>
            </a:r>
            <a:r>
              <a:rPr lang="zh-TW" altLang="en-US" dirty="0"/>
              <a:t>端進行處理，將</a:t>
            </a:r>
            <a:r>
              <a:rPr lang="en-US" altLang="zh-TW" dirty="0"/>
              <a:t>cloud</a:t>
            </a:r>
            <a:r>
              <a:rPr lang="zh-TW" altLang="en-US" dirty="0"/>
              <a:t>端用於管理、分析和儲存。（連接的設備可以運行</a:t>
            </a:r>
            <a:r>
              <a:rPr lang="en-US" altLang="zh-TW" dirty="0"/>
              <a:t>AWS Lambda</a:t>
            </a:r>
            <a:r>
              <a:rPr lang="zh-TW" altLang="en-US" dirty="0"/>
              <a:t>函數，</a:t>
            </a:r>
            <a:r>
              <a:rPr lang="en-US" altLang="zh-TW" dirty="0"/>
              <a:t>Docker</a:t>
            </a:r>
            <a:r>
              <a:rPr lang="zh-TW" altLang="en-US" dirty="0"/>
              <a:t>容器）</a:t>
            </a:r>
            <a:endParaRPr lang="en-US" altLang="zh-TW"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TW"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dirty="0"/>
              <a:t>AWS IoT Device Tester:</a:t>
            </a:r>
            <a:r>
              <a:rPr lang="zh-TW" altLang="en-US" dirty="0"/>
              <a:t> 主要是適用於</a:t>
            </a:r>
            <a:r>
              <a:rPr lang="en-US" altLang="zh-TW" dirty="0" err="1"/>
              <a:t>FreeRTOS</a:t>
            </a:r>
            <a:r>
              <a:rPr lang="zh-TW" altLang="en-US" dirty="0"/>
              <a:t>和</a:t>
            </a:r>
            <a:r>
              <a:rPr lang="en-US" altLang="zh-TW" dirty="0"/>
              <a:t>AWS IoT Greengrass</a:t>
            </a:r>
            <a:r>
              <a:rPr lang="zh-TW" altLang="en-US" dirty="0"/>
              <a:t>的</a:t>
            </a:r>
            <a:r>
              <a:rPr lang="en-US" altLang="zh-TW" dirty="0"/>
              <a:t>AWS IoT Device Tester</a:t>
            </a:r>
            <a:r>
              <a:rPr lang="zh-TW" altLang="en-US" dirty="0"/>
              <a:t>，它是用於微控制器的測試自動化工具。（就是說你可以透過它測試您的設備，以確定它是否將運行</a:t>
            </a:r>
            <a:r>
              <a:rPr lang="en-US" altLang="zh-TW" dirty="0" err="1"/>
              <a:t>FreeRTOS</a:t>
            </a:r>
            <a:r>
              <a:rPr lang="zh-TW" altLang="en-US" dirty="0"/>
              <a:t>或</a:t>
            </a:r>
            <a:r>
              <a:rPr lang="en-US" altLang="zh-TW" dirty="0"/>
              <a:t>AWS IoT Greengrass</a:t>
            </a:r>
            <a:r>
              <a:rPr lang="zh-TW" altLang="en-US" dirty="0"/>
              <a:t>並與</a:t>
            </a:r>
            <a:r>
              <a:rPr lang="en-US" altLang="zh-TW" dirty="0"/>
              <a:t>AWS IoT</a:t>
            </a:r>
            <a:r>
              <a:rPr lang="zh-TW" altLang="en-US" dirty="0"/>
              <a:t>服務相互操作）</a:t>
            </a:r>
            <a:endParaRPr lang="en-US" altLang="zh-TW"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TW"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dirty="0"/>
              <a:t>AWS IoT Device SDKs:</a:t>
            </a:r>
            <a:r>
              <a:rPr lang="zh-TW" altLang="en-US" dirty="0"/>
              <a:t> 可以</a:t>
            </a:r>
            <a:r>
              <a:rPr lang="zh-TW" altLang="en-US" sz="1200" b="0" i="0" kern="1200" dirty="0">
                <a:solidFill>
                  <a:schemeClr val="tx1"/>
                </a:solidFill>
                <a:effectLst/>
                <a:latin typeface="+mn-lt"/>
                <a:ea typeface="+mn-ea"/>
                <a:cs typeface="+mn-cs"/>
              </a:rPr>
              <a:t>幫助您將設備連接至 </a:t>
            </a:r>
            <a:r>
              <a:rPr lang="en-US" altLang="zh-TW" sz="1200" b="0" i="0" kern="1200" dirty="0">
                <a:solidFill>
                  <a:schemeClr val="tx1"/>
                </a:solidFill>
                <a:effectLst/>
                <a:latin typeface="+mn-lt"/>
                <a:ea typeface="+mn-ea"/>
                <a:cs typeface="+mn-cs"/>
              </a:rPr>
              <a:t>AWS IoT</a:t>
            </a:r>
            <a:r>
              <a:rPr lang="zh-TW" altLang="en-US" sz="1200" b="0" i="0" kern="1200" dirty="0">
                <a:solidFill>
                  <a:schemeClr val="tx1"/>
                </a:solidFill>
                <a:effectLst/>
                <a:latin typeface="+mn-lt"/>
                <a:ea typeface="+mn-ea"/>
                <a:cs typeface="+mn-cs"/>
              </a:rPr>
              <a:t>，而</a:t>
            </a:r>
            <a:r>
              <a:rPr lang="en-US" altLang="zh-TW" sz="1200" b="0" i="0" kern="1200" dirty="0">
                <a:solidFill>
                  <a:schemeClr val="tx1"/>
                </a:solidFill>
                <a:effectLst/>
                <a:latin typeface="+mn-lt"/>
                <a:ea typeface="+mn-ea"/>
                <a:cs typeface="+mn-cs"/>
              </a:rPr>
              <a:t>AWS IoT</a:t>
            </a:r>
            <a:r>
              <a:rPr lang="zh-TW" altLang="en-US" sz="1200" b="0" i="0" kern="1200" dirty="0">
                <a:solidFill>
                  <a:schemeClr val="tx1"/>
                </a:solidFill>
                <a:effectLst/>
                <a:latin typeface="+mn-lt"/>
                <a:ea typeface="+mn-ea"/>
                <a:cs typeface="+mn-cs"/>
              </a:rPr>
              <a:t>上軟體開發套件包含開放原始碼程式庫、開發人員指南與範例以及移植指南，因此您能夠在自選硬體平台上建置創新的 </a:t>
            </a:r>
            <a:r>
              <a:rPr lang="en-US" altLang="zh-TW" sz="1200" b="0" i="0" kern="1200" dirty="0">
                <a:solidFill>
                  <a:schemeClr val="tx1"/>
                </a:solidFill>
                <a:effectLst/>
                <a:latin typeface="+mn-lt"/>
                <a:ea typeface="+mn-ea"/>
                <a:cs typeface="+mn-cs"/>
              </a:rPr>
              <a:t>IoT </a:t>
            </a:r>
            <a:r>
              <a:rPr lang="zh-TW" altLang="en-US" sz="1200" b="0" i="0" kern="1200" dirty="0">
                <a:solidFill>
                  <a:schemeClr val="tx1"/>
                </a:solidFill>
                <a:effectLst/>
                <a:latin typeface="+mn-lt"/>
                <a:ea typeface="+mn-ea"/>
                <a:cs typeface="+mn-cs"/>
              </a:rPr>
              <a:t>產品。</a:t>
            </a:r>
            <a:endParaRPr lang="en-US" altLang="zh-TW"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zh-TW"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dirty="0" err="1"/>
              <a:t>FreeRTOS</a:t>
            </a:r>
            <a:r>
              <a:rPr lang="en-US" altLang="zh-TW" dirty="0"/>
              <a:t>:</a:t>
            </a:r>
            <a:r>
              <a:rPr lang="zh-TW" altLang="en-US" dirty="0"/>
              <a:t> </a:t>
            </a:r>
            <a:r>
              <a:rPr lang="en-US" altLang="zh-TW" dirty="0" err="1"/>
              <a:t>FreeRTOS</a:t>
            </a:r>
            <a:r>
              <a:rPr lang="zh-TW" altLang="en-US" dirty="0"/>
              <a:t>系統可以將您的小型低功耗設備安全地連接到</a:t>
            </a:r>
            <a:r>
              <a:rPr lang="en-US" altLang="zh-TW" dirty="0"/>
              <a:t>AWS IoT</a:t>
            </a:r>
            <a:r>
              <a:rPr lang="zh-TW" altLang="en-US" dirty="0"/>
              <a:t>，並支持運行</a:t>
            </a:r>
            <a:r>
              <a:rPr lang="en-US" altLang="zh-TW" dirty="0"/>
              <a:t>AWS IoT Greengrass</a:t>
            </a:r>
            <a:r>
              <a:rPr lang="zh-TW" altLang="en-US" dirty="0"/>
              <a:t>的更強大的邊緣設備。（這部分是有</a:t>
            </a:r>
            <a:r>
              <a:rPr lang="en-US" altLang="zh-TW" dirty="0"/>
              <a:t>source code</a:t>
            </a:r>
            <a:r>
              <a:rPr lang="zh-TW" altLang="en-US" dirty="0"/>
              <a:t>的）</a:t>
            </a:r>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26</a:t>
            </a:fld>
            <a:endParaRPr lang="zh-TW" altLang="en-US"/>
          </a:p>
        </p:txBody>
      </p:sp>
    </p:spTree>
    <p:extLst>
      <p:ext uri="{BB962C8B-B14F-4D97-AF65-F5344CB8AC3E}">
        <p14:creationId xmlns:p14="http://schemas.microsoft.com/office/powerpoint/2010/main" val="37488597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在</a:t>
            </a:r>
            <a:r>
              <a:rPr lang="en-US" altLang="zh-TW" dirty="0"/>
              <a:t>AWS IoT</a:t>
            </a:r>
            <a:r>
              <a:rPr lang="zh-TW" altLang="en-US" dirty="0"/>
              <a:t> </a:t>
            </a:r>
            <a:r>
              <a:rPr lang="en-US" altLang="zh-TW" dirty="0"/>
              <a:t>control service</a:t>
            </a:r>
            <a:r>
              <a:rPr lang="zh-TW" altLang="en-US" dirty="0"/>
              <a:t>，也是分成以下四項：</a:t>
            </a:r>
            <a:endParaRPr lang="en-US" altLang="zh-TW" dirty="0"/>
          </a:p>
          <a:p>
            <a:endParaRPr lang="zh-TW" altLang="en-US" dirty="0"/>
          </a:p>
          <a:p>
            <a:pPr marL="171450" indent="-171450">
              <a:buFont typeface="Arial" panose="020B0604020202020204" pitchFamily="34" charset="0"/>
              <a:buChar char="•"/>
            </a:pPr>
            <a:r>
              <a:rPr lang="en-US" altLang="zh-TW" dirty="0"/>
              <a:t>AWS IoT</a:t>
            </a:r>
            <a:r>
              <a:rPr lang="zh-TW" altLang="en-US" dirty="0"/>
              <a:t> </a:t>
            </a:r>
            <a:r>
              <a:rPr lang="en-US" altLang="zh-TW" dirty="0"/>
              <a:t>Core:</a:t>
            </a:r>
            <a:r>
              <a:rPr lang="zh-TW" altLang="en-US" dirty="0"/>
              <a:t> 它是一項託管的</a:t>
            </a:r>
            <a:r>
              <a:rPr lang="en-US" altLang="zh-TW" dirty="0"/>
              <a:t>cloud service</a:t>
            </a:r>
            <a:r>
              <a:rPr lang="zh-TW" altLang="en-US" dirty="0"/>
              <a:t>，可以</a:t>
            </a:r>
            <a:r>
              <a:rPr lang="zh-TW" altLang="en-US" sz="1200" b="0" i="0" kern="1200" dirty="0">
                <a:solidFill>
                  <a:schemeClr val="tx1"/>
                </a:solidFill>
                <a:effectLst/>
                <a:latin typeface="+mn-lt"/>
                <a:ea typeface="+mn-ea"/>
                <a:cs typeface="+mn-cs"/>
              </a:rPr>
              <a:t>使連接設備能夠安全地與雲應用程式和其它設備進行交互的服務。</a:t>
            </a:r>
            <a:endParaRPr lang="en-US" altLang="zh-TW"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altLang="zh-TW"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altLang="zh-TW" dirty="0"/>
              <a:t>AWS IoT</a:t>
            </a:r>
            <a:r>
              <a:rPr lang="zh-TW" altLang="en-US" dirty="0"/>
              <a:t> </a:t>
            </a:r>
            <a:r>
              <a:rPr lang="en-US" altLang="zh-TW" dirty="0"/>
              <a:t>Device Management:</a:t>
            </a:r>
            <a:r>
              <a:rPr lang="zh-TW" altLang="en-US" dirty="0"/>
              <a:t> 設備管理服務可幫助您跟踪、監視和管理眾多連接設備，構成設備群，同時，它也</a:t>
            </a:r>
            <a:r>
              <a:rPr lang="zh-TW" altLang="en-US" sz="1200" b="0" i="0" kern="1200" dirty="0">
                <a:solidFill>
                  <a:schemeClr val="tx1"/>
                </a:solidFill>
                <a:effectLst/>
                <a:latin typeface="+mn-lt"/>
                <a:ea typeface="+mn-ea"/>
                <a:cs typeface="+mn-cs"/>
              </a:rPr>
              <a:t>可幫助您確保</a:t>
            </a:r>
            <a:r>
              <a:rPr lang="en-US" altLang="zh-TW" sz="1200" b="0" i="0" kern="1200" dirty="0">
                <a:solidFill>
                  <a:schemeClr val="tx1"/>
                </a:solidFill>
                <a:effectLst/>
                <a:latin typeface="+mn-lt"/>
                <a:ea typeface="+mn-ea"/>
                <a:cs typeface="+mn-cs"/>
              </a:rPr>
              <a:t>IOT</a:t>
            </a:r>
            <a:r>
              <a:rPr lang="zh-TW" altLang="en-US" sz="1200" b="0" i="0" kern="1200" dirty="0">
                <a:solidFill>
                  <a:schemeClr val="tx1"/>
                </a:solidFill>
                <a:effectLst/>
                <a:latin typeface="+mn-lt"/>
                <a:ea typeface="+mn-ea"/>
                <a:cs typeface="+mn-cs"/>
              </a:rPr>
              <a:t>設備在部署後能夠正常、安全地工作，除此之後還提供安全通道，以訪問你的設備，監控其健康狀況、檢測、遠程故障排除問題，以及管理設備軟體和</a:t>
            </a:r>
            <a:r>
              <a:rPr lang="en-US" altLang="zh-TW" sz="1200" b="0" i="0" kern="1200" dirty="0">
                <a:solidFill>
                  <a:schemeClr val="tx1"/>
                </a:solidFill>
                <a:effectLst/>
                <a:latin typeface="+mn-lt"/>
                <a:ea typeface="+mn-ea"/>
                <a:cs typeface="+mn-cs"/>
              </a:rPr>
              <a:t>Firmware</a:t>
            </a:r>
            <a:r>
              <a:rPr lang="zh-TW" altLang="en-US" sz="1200" b="0" i="0" kern="1200" dirty="0">
                <a:solidFill>
                  <a:schemeClr val="tx1"/>
                </a:solidFill>
                <a:effectLst/>
                <a:latin typeface="+mn-lt"/>
                <a:ea typeface="+mn-ea"/>
                <a:cs typeface="+mn-cs"/>
              </a:rPr>
              <a:t>更新之服務。</a:t>
            </a:r>
            <a:endParaRPr lang="en-US" altLang="zh-TW"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zh-TW" altLang="en-US" dirty="0"/>
          </a:p>
          <a:p>
            <a:pPr marL="171450" indent="-171450">
              <a:buFont typeface="Arial" panose="020B0604020202020204" pitchFamily="34" charset="0"/>
              <a:buChar char="•"/>
            </a:pPr>
            <a:r>
              <a:rPr lang="en-US" altLang="zh-TW" dirty="0"/>
              <a:t>AWS IoT</a:t>
            </a:r>
            <a:r>
              <a:rPr lang="zh-TW" altLang="en-US" dirty="0"/>
              <a:t> </a:t>
            </a:r>
            <a:r>
              <a:rPr lang="en-US" altLang="zh-TW" dirty="0"/>
              <a:t>Device Defender:</a:t>
            </a:r>
            <a:r>
              <a:rPr lang="zh-TW" altLang="en-US" dirty="0"/>
              <a:t> 可幫助你保護</a:t>
            </a:r>
            <a:r>
              <a:rPr lang="en-US" altLang="zh-TW" dirty="0"/>
              <a:t>IoT</a:t>
            </a:r>
            <a:r>
              <a:rPr lang="zh-TW" altLang="en-US" dirty="0"/>
              <a:t>設備群並持續審核你的</a:t>
            </a:r>
            <a:r>
              <a:rPr lang="en-US" altLang="zh-TW" dirty="0"/>
              <a:t>IoT</a:t>
            </a:r>
            <a:r>
              <a:rPr lang="zh-TW" altLang="en-US" dirty="0"/>
              <a:t>配置，</a:t>
            </a:r>
            <a:r>
              <a:rPr lang="zh-TW" altLang="en-US" sz="1200" b="0" i="0" kern="1200" dirty="0">
                <a:solidFill>
                  <a:schemeClr val="tx1"/>
                </a:solidFill>
                <a:effectLst/>
                <a:latin typeface="+mn-lt"/>
                <a:ea typeface="+mn-ea"/>
                <a:cs typeface="+mn-cs"/>
              </a:rPr>
              <a:t>以確保不會偏離安全且最佳的操作。在</a:t>
            </a:r>
            <a:r>
              <a:rPr lang="en-US" altLang="zh-TW" sz="1200" b="0" i="0" kern="1200" dirty="0">
                <a:solidFill>
                  <a:schemeClr val="tx1"/>
                </a:solidFill>
                <a:effectLst/>
                <a:latin typeface="+mn-lt"/>
                <a:ea typeface="+mn-ea"/>
                <a:cs typeface="+mn-cs"/>
              </a:rPr>
              <a:t>AWS IoT</a:t>
            </a:r>
            <a:r>
              <a:rPr lang="zh-TW" altLang="en-US" sz="1200" b="0" i="0" kern="1200" dirty="0">
                <a:solidFill>
                  <a:schemeClr val="tx1"/>
                </a:solidFill>
                <a:effectLst/>
                <a:latin typeface="+mn-lt"/>
                <a:ea typeface="+mn-ea"/>
                <a:cs typeface="+mn-cs"/>
              </a:rPr>
              <a:t>中，當設備保護人員檢測到您的</a:t>
            </a:r>
            <a:r>
              <a:rPr lang="en-US" altLang="zh-TW" sz="1200" b="0" i="0" kern="1200" dirty="0">
                <a:solidFill>
                  <a:schemeClr val="tx1"/>
                </a:solidFill>
                <a:effectLst/>
                <a:latin typeface="+mn-lt"/>
                <a:ea typeface="+mn-ea"/>
                <a:cs typeface="+mn-cs"/>
              </a:rPr>
              <a:t>IoT</a:t>
            </a:r>
            <a:r>
              <a:rPr lang="zh-TW" altLang="en-US" sz="1200" b="0" i="0" kern="1200" dirty="0">
                <a:solidFill>
                  <a:schemeClr val="tx1"/>
                </a:solidFill>
                <a:effectLst/>
                <a:latin typeface="+mn-lt"/>
                <a:ea typeface="+mn-ea"/>
                <a:cs typeface="+mn-cs"/>
              </a:rPr>
              <a:t>配置中可能產生安全風險的任何漏洞時，例如</a:t>
            </a:r>
            <a:r>
              <a:rPr lang="en-US" altLang="zh-TW" sz="1200" b="0" i="0" kern="1200" dirty="0">
                <a:solidFill>
                  <a:schemeClr val="tx1"/>
                </a:solidFill>
                <a:effectLst/>
                <a:latin typeface="+mn-lt"/>
                <a:ea typeface="+mn-ea"/>
                <a:cs typeface="+mn-cs"/>
              </a:rPr>
              <a:t>Certificate</a:t>
            </a:r>
            <a:r>
              <a:rPr lang="zh-TW" altLang="en-US" sz="1200" b="0" i="0" kern="1200" dirty="0">
                <a:solidFill>
                  <a:schemeClr val="tx1"/>
                </a:solidFill>
                <a:effectLst/>
                <a:latin typeface="+mn-lt"/>
                <a:ea typeface="+mn-ea"/>
                <a:cs typeface="+mn-cs"/>
              </a:rPr>
              <a:t>在多個設備之間共享，或具備被撤銷的身分證書時，設備保護人員會發送警報。</a:t>
            </a:r>
            <a:endParaRPr lang="en-US" altLang="zh-TW"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altLang="zh-TW" dirty="0"/>
          </a:p>
          <a:p>
            <a:pPr marL="171450" indent="-171450">
              <a:buFont typeface="Arial" panose="020B0604020202020204" pitchFamily="34" charset="0"/>
              <a:buChar char="•"/>
            </a:pPr>
            <a:r>
              <a:rPr lang="en-US" altLang="zh-TW" dirty="0"/>
              <a:t>AWS IoT</a:t>
            </a:r>
            <a:r>
              <a:rPr lang="zh-TW" altLang="en-US" dirty="0"/>
              <a:t> </a:t>
            </a:r>
            <a:r>
              <a:rPr lang="en-US" altLang="zh-TW" dirty="0"/>
              <a:t>Things Graph:</a:t>
            </a:r>
            <a:r>
              <a:rPr lang="zh-TW" altLang="en-US" dirty="0"/>
              <a:t> </a:t>
            </a:r>
            <a:r>
              <a:rPr lang="zh-TW" altLang="en-US" sz="1200" b="0" i="0" kern="1200" dirty="0">
                <a:solidFill>
                  <a:schemeClr val="tx1"/>
                </a:solidFill>
                <a:effectLst/>
                <a:latin typeface="+mn-lt"/>
                <a:ea typeface="+mn-ea"/>
                <a:cs typeface="+mn-cs"/>
              </a:rPr>
              <a:t>是一種</a:t>
            </a:r>
            <a:r>
              <a:rPr lang="zh-TW" altLang="en-US" dirty="0"/>
              <a:t>可讓你直觀地連接不同的設備和</a:t>
            </a:r>
            <a:r>
              <a:rPr lang="en-US" altLang="zh-TW" dirty="0"/>
              <a:t>Web</a:t>
            </a:r>
            <a:r>
              <a:rPr lang="zh-TW" altLang="en-US" dirty="0"/>
              <a:t>的服務</a:t>
            </a:r>
            <a:r>
              <a:rPr lang="zh-TW" altLang="en-US" sz="1200" b="0" i="0" kern="1200" dirty="0">
                <a:solidFill>
                  <a:schemeClr val="tx1"/>
                </a:solidFill>
                <a:effectLst/>
                <a:latin typeface="+mn-lt"/>
                <a:ea typeface="+mn-ea"/>
                <a:cs typeface="+mn-cs"/>
              </a:rPr>
              <a:t>，以構建</a:t>
            </a:r>
            <a:r>
              <a:rPr lang="en-US" altLang="zh-TW" sz="1200" b="0" i="0" kern="1200" dirty="0">
                <a:solidFill>
                  <a:schemeClr val="tx1"/>
                </a:solidFill>
                <a:effectLst/>
                <a:latin typeface="+mn-lt"/>
                <a:ea typeface="+mn-ea"/>
                <a:cs typeface="+mn-cs"/>
              </a:rPr>
              <a:t>IO</a:t>
            </a:r>
            <a:r>
              <a:rPr lang="zh-TW" altLang="en-US" sz="1200" b="0" i="0" kern="1200" dirty="0">
                <a:solidFill>
                  <a:schemeClr val="tx1"/>
                </a:solidFill>
                <a:effectLst/>
                <a:latin typeface="+mn-lt"/>
                <a:ea typeface="+mn-ea"/>
                <a:cs typeface="+mn-cs"/>
              </a:rPr>
              <a:t>應用程序，舉例來說它提供一個可視化的拖放界面 用於連接和協調設備和網路服務之間的交互時，以達到高效地構建</a:t>
            </a:r>
            <a:r>
              <a:rPr lang="en-US" altLang="zh-TW" sz="1200" b="0" i="0" kern="1200" dirty="0">
                <a:solidFill>
                  <a:schemeClr val="tx1"/>
                </a:solidFill>
                <a:effectLst/>
                <a:latin typeface="+mn-lt"/>
                <a:ea typeface="+mn-ea"/>
                <a:cs typeface="+mn-cs"/>
              </a:rPr>
              <a:t>IO</a:t>
            </a:r>
            <a:r>
              <a:rPr lang="zh-TW" altLang="en-US" sz="1200" b="0" i="0" kern="1200" dirty="0">
                <a:solidFill>
                  <a:schemeClr val="tx1"/>
                </a:solidFill>
                <a:effectLst/>
                <a:latin typeface="+mn-lt"/>
                <a:ea typeface="+mn-ea"/>
                <a:cs typeface="+mn-cs"/>
              </a:rPr>
              <a:t>應用。</a:t>
            </a:r>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27</a:t>
            </a:fld>
            <a:endParaRPr lang="zh-TW" altLang="en-US"/>
          </a:p>
        </p:txBody>
      </p:sp>
    </p:spTree>
    <p:extLst>
      <p:ext uri="{BB962C8B-B14F-4D97-AF65-F5344CB8AC3E}">
        <p14:creationId xmlns:p14="http://schemas.microsoft.com/office/powerpoint/2010/main" val="3762453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AWS IoT</a:t>
            </a:r>
            <a:r>
              <a:rPr lang="zh-TW" altLang="en-US" dirty="0"/>
              <a:t> </a:t>
            </a:r>
            <a:r>
              <a:rPr lang="en-US" altLang="zh-TW" dirty="0"/>
              <a:t>data service</a:t>
            </a:r>
            <a:r>
              <a:rPr lang="zh-TW" altLang="en-US" dirty="0"/>
              <a:t>有以下三大項：</a:t>
            </a:r>
            <a:endParaRPr lang="en-US" altLang="zh-TW" dirty="0"/>
          </a:p>
          <a:p>
            <a:endParaRPr lang="zh-TW" altLang="en-US" dirty="0"/>
          </a:p>
          <a:p>
            <a:pPr marL="171450" indent="-171450">
              <a:buFont typeface="Arial" panose="020B0604020202020204" pitchFamily="34" charset="0"/>
              <a:buChar char="•"/>
            </a:pPr>
            <a:r>
              <a:rPr lang="en-US" altLang="zh-TW" dirty="0"/>
              <a:t>AWS IoT</a:t>
            </a:r>
            <a:r>
              <a:rPr lang="zh-TW" altLang="en-US" dirty="0"/>
              <a:t> </a:t>
            </a:r>
            <a:r>
              <a:rPr lang="en-US" altLang="zh-TW" dirty="0"/>
              <a:t>Analytics: </a:t>
            </a:r>
            <a:r>
              <a:rPr lang="zh-TW" altLang="en-US" dirty="0"/>
              <a:t>通過</a:t>
            </a:r>
            <a:r>
              <a:rPr lang="en-US" altLang="zh-TW" dirty="0"/>
              <a:t>AWS IoT Analytics</a:t>
            </a:r>
            <a:r>
              <a:rPr lang="zh-TW" altLang="en-US" dirty="0"/>
              <a:t>可以有效地運行和操作大量非結構化</a:t>
            </a:r>
            <a:r>
              <a:rPr lang="en-US" altLang="zh-TW" dirty="0"/>
              <a:t>IoT</a:t>
            </a:r>
            <a:r>
              <a:rPr lang="zh-TW" altLang="en-US" dirty="0"/>
              <a:t>數據之複雜分析。它</a:t>
            </a:r>
            <a:r>
              <a:rPr lang="zh-TW" altLang="en-US" sz="1200" b="0" i="0" kern="1200" dirty="0">
                <a:solidFill>
                  <a:schemeClr val="tx1"/>
                </a:solidFill>
                <a:effectLst/>
                <a:latin typeface="+mn-lt"/>
                <a:ea typeface="+mn-ea"/>
                <a:cs typeface="+mn-cs"/>
              </a:rPr>
              <a:t>可自動完成分析來自</a:t>
            </a:r>
            <a:r>
              <a:rPr lang="en-US" altLang="zh-TW" sz="1200" b="0" i="0" kern="1200" dirty="0">
                <a:solidFill>
                  <a:schemeClr val="tx1"/>
                </a:solidFill>
                <a:effectLst/>
                <a:latin typeface="+mn-lt"/>
                <a:ea typeface="+mn-ea"/>
                <a:cs typeface="+mn-cs"/>
              </a:rPr>
              <a:t>IOT</a:t>
            </a:r>
            <a:r>
              <a:rPr lang="zh-TW" altLang="en-US" sz="1200" b="0" i="0" kern="1200" dirty="0">
                <a:solidFill>
                  <a:schemeClr val="tx1"/>
                </a:solidFill>
                <a:effectLst/>
                <a:latin typeface="+mn-lt"/>
                <a:ea typeface="+mn-ea"/>
                <a:cs typeface="+mn-cs"/>
              </a:rPr>
              <a:t>設備的數據所需的每個困難步驟，並且會先過濾、轉換和豐富</a:t>
            </a:r>
            <a:r>
              <a:rPr lang="en-US" altLang="zh-TW" sz="1200" b="0" i="0" kern="1200" dirty="0">
                <a:solidFill>
                  <a:schemeClr val="tx1"/>
                </a:solidFill>
                <a:effectLst/>
                <a:latin typeface="+mn-lt"/>
                <a:ea typeface="+mn-ea"/>
                <a:cs typeface="+mn-cs"/>
              </a:rPr>
              <a:t>IO</a:t>
            </a:r>
            <a:r>
              <a:rPr lang="zh-TW" altLang="en-US" sz="1200" b="0" i="0" kern="1200" dirty="0">
                <a:solidFill>
                  <a:schemeClr val="tx1"/>
                </a:solidFill>
                <a:effectLst/>
                <a:latin typeface="+mn-lt"/>
                <a:ea typeface="+mn-ea"/>
                <a:cs typeface="+mn-cs"/>
              </a:rPr>
              <a:t>數據，而後再時間序列數據存儲區進行分析，最後將結果儲存，當然，你也可以通過使用內建的搜尋引擎運行查詢來分析數據。</a:t>
            </a:r>
            <a:endParaRPr lang="en-US" altLang="zh-TW"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altLang="zh-TW" dirty="0"/>
          </a:p>
          <a:p>
            <a:pPr marL="171450" indent="-171450">
              <a:buFont typeface="Arial" panose="020B0604020202020204" pitchFamily="34" charset="0"/>
              <a:buChar char="•"/>
            </a:pPr>
            <a:r>
              <a:rPr lang="en-US" altLang="zh-TW" dirty="0"/>
              <a:t>AWS IoT </a:t>
            </a:r>
            <a:r>
              <a:rPr lang="en-US" altLang="zh-TW" dirty="0" err="1"/>
              <a:t>SiteWise</a:t>
            </a:r>
            <a:r>
              <a:rPr lang="en-US" altLang="zh-TW" dirty="0"/>
              <a:t>:</a:t>
            </a:r>
            <a:r>
              <a:rPr lang="zh-TW" altLang="en-US" dirty="0"/>
              <a:t> 通過提供在</a:t>
            </a:r>
            <a:r>
              <a:rPr lang="en-US" altLang="zh-TW" dirty="0"/>
              <a:t>device</a:t>
            </a:r>
            <a:r>
              <a:rPr lang="zh-TW" altLang="en-US" dirty="0"/>
              <a:t> </a:t>
            </a:r>
            <a:r>
              <a:rPr lang="en-US" altLang="zh-TW" dirty="0"/>
              <a:t>gateway</a:t>
            </a:r>
            <a:r>
              <a:rPr lang="zh-TW" altLang="en-US" dirty="0"/>
              <a:t>上運行的</a:t>
            </a:r>
            <a:r>
              <a:rPr lang="en-US" altLang="zh-TW" dirty="0"/>
              <a:t>software</a:t>
            </a:r>
            <a:r>
              <a:rPr lang="zh-TW" altLang="en-US" dirty="0"/>
              <a:t>，大規模的收集、儲存、整理和監控通過</a:t>
            </a:r>
            <a:r>
              <a:rPr lang="en-US" altLang="zh-TW" dirty="0"/>
              <a:t>MQTT</a:t>
            </a:r>
            <a:r>
              <a:rPr lang="zh-TW" altLang="en-US" dirty="0"/>
              <a:t> </a:t>
            </a:r>
            <a:r>
              <a:rPr lang="en-US" altLang="zh-TW" dirty="0"/>
              <a:t>message</a:t>
            </a:r>
            <a:r>
              <a:rPr lang="zh-TW" altLang="en-US" dirty="0"/>
              <a:t>或</a:t>
            </a:r>
            <a:r>
              <a:rPr lang="en-US" altLang="zh-TW" dirty="0"/>
              <a:t>API</a:t>
            </a:r>
            <a:r>
              <a:rPr lang="zh-TW" altLang="en-US" dirty="0"/>
              <a:t>從工業設備傳遞的數據，且</a:t>
            </a:r>
            <a:r>
              <a:rPr lang="zh-TW" altLang="en-US" sz="1200" b="0" i="0" kern="1200" dirty="0">
                <a:solidFill>
                  <a:schemeClr val="tx1"/>
                </a:solidFill>
                <a:effectLst/>
                <a:latin typeface="+mn-lt"/>
                <a:ea typeface="+mn-ea"/>
                <a:cs typeface="+mn-cs"/>
              </a:rPr>
              <a:t>該</a:t>
            </a:r>
            <a:r>
              <a:rPr lang="en-US" altLang="zh-TW" sz="1200" b="0" i="0" kern="1200" dirty="0">
                <a:solidFill>
                  <a:schemeClr val="tx1"/>
                </a:solidFill>
                <a:effectLst/>
                <a:latin typeface="+mn-lt"/>
                <a:ea typeface="+mn-ea"/>
                <a:cs typeface="+mn-cs"/>
              </a:rPr>
              <a:t>gateway</a:t>
            </a:r>
            <a:r>
              <a:rPr lang="zh-TW" altLang="en-US" sz="1200" b="0" i="0" kern="1200" dirty="0">
                <a:solidFill>
                  <a:schemeClr val="tx1"/>
                </a:solidFill>
                <a:effectLst/>
                <a:latin typeface="+mn-lt"/>
                <a:ea typeface="+mn-ea"/>
                <a:cs typeface="+mn-cs"/>
              </a:rPr>
              <a:t>可安全地連接至</a:t>
            </a:r>
            <a:r>
              <a:rPr lang="en-US" altLang="zh-TW" sz="1200" b="0" i="0" kern="1200" dirty="0">
                <a:solidFill>
                  <a:schemeClr val="tx1"/>
                </a:solidFill>
                <a:effectLst/>
                <a:latin typeface="+mn-lt"/>
                <a:ea typeface="+mn-ea"/>
                <a:cs typeface="+mn-cs"/>
              </a:rPr>
              <a:t>local data server</a:t>
            </a:r>
            <a:r>
              <a:rPr lang="zh-TW" altLang="en-US" sz="1200" b="0" i="0" kern="1200" dirty="0">
                <a:solidFill>
                  <a:schemeClr val="tx1"/>
                </a:solidFill>
                <a:effectLst/>
                <a:latin typeface="+mn-lt"/>
                <a:ea typeface="+mn-ea"/>
                <a:cs typeface="+mn-cs"/>
              </a:rPr>
              <a:t>，並自動收集、整理數據，將其發送到</a:t>
            </a:r>
            <a:r>
              <a:rPr lang="en-US" altLang="zh-TW" dirty="0"/>
              <a:t>AWS Cloud</a:t>
            </a:r>
            <a:r>
              <a:rPr lang="zh-TW" altLang="en-US" dirty="0"/>
              <a:t>，這一連串的過程就是由他執行。</a:t>
            </a:r>
            <a:endParaRPr lang="en-US" altLang="zh-TW" dirty="0"/>
          </a:p>
          <a:p>
            <a:pPr marL="171450" indent="-171450">
              <a:buFont typeface="Arial" panose="020B0604020202020204" pitchFamily="34" charset="0"/>
              <a:buChar char="•"/>
            </a:pPr>
            <a:endParaRPr lang="zh-TW" altLang="en-US" dirty="0"/>
          </a:p>
          <a:p>
            <a:pPr marL="171450" indent="-171450">
              <a:buFont typeface="Arial" panose="020B0604020202020204" pitchFamily="34" charset="0"/>
              <a:buChar char="•"/>
            </a:pPr>
            <a:r>
              <a:rPr lang="en-US" altLang="zh-TW" dirty="0"/>
              <a:t>AWS IoT</a:t>
            </a:r>
            <a:r>
              <a:rPr lang="zh-TW" altLang="en-US" dirty="0"/>
              <a:t> </a:t>
            </a:r>
            <a:r>
              <a:rPr lang="en-US" altLang="zh-TW" dirty="0"/>
              <a:t>Events:</a:t>
            </a:r>
            <a:r>
              <a:rPr lang="zh-TW" altLang="en-US" dirty="0"/>
              <a:t> </a:t>
            </a:r>
            <a:r>
              <a:rPr lang="en-US" altLang="zh-TW" dirty="0"/>
              <a:t>AWS IoT Events</a:t>
            </a:r>
            <a:r>
              <a:rPr lang="zh-TW" altLang="en-US" dirty="0"/>
              <a:t>用於檢測並回應來自</a:t>
            </a:r>
            <a:r>
              <a:rPr lang="en-US" altLang="zh-TW" dirty="0"/>
              <a:t>IoT</a:t>
            </a:r>
            <a:r>
              <a:rPr lang="zh-TW" altLang="en-US" dirty="0"/>
              <a:t> </a:t>
            </a:r>
            <a:r>
              <a:rPr lang="en-US" altLang="zh-TW" dirty="0"/>
              <a:t>sensors</a:t>
            </a:r>
            <a:r>
              <a:rPr lang="zh-TW" altLang="en-US" dirty="0"/>
              <a:t>和</a:t>
            </a:r>
            <a:r>
              <a:rPr lang="en-US" altLang="zh-TW" dirty="0"/>
              <a:t>applications</a:t>
            </a:r>
            <a:r>
              <a:rPr lang="zh-TW" altLang="en-US" dirty="0"/>
              <a:t>的</a:t>
            </a:r>
            <a:r>
              <a:rPr lang="en-US" altLang="zh-TW" dirty="0"/>
              <a:t>event</a:t>
            </a:r>
            <a:r>
              <a:rPr lang="zh-TW" altLang="en-US" dirty="0"/>
              <a:t>。而</a:t>
            </a:r>
            <a:r>
              <a:rPr lang="en-US" altLang="zh-TW" dirty="0"/>
              <a:t>event</a:t>
            </a:r>
            <a:r>
              <a:rPr lang="zh-TW" altLang="en-US" dirty="0"/>
              <a:t>是用於識別比預期更複雜情況的數據模式，例如使用運動信號啟動照明燈的運動探測器和安全攝像機。</a:t>
            </a:r>
            <a:endParaRPr lang="en-US" altLang="zh-TW"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28</a:t>
            </a:fld>
            <a:endParaRPr lang="zh-TW" altLang="en-US"/>
          </a:p>
        </p:txBody>
      </p:sp>
    </p:spTree>
    <p:extLst>
      <p:ext uri="{BB962C8B-B14F-4D97-AF65-F5344CB8AC3E}">
        <p14:creationId xmlns:p14="http://schemas.microsoft.com/office/powerpoint/2010/main" val="1307865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 altLang="zh-TW" sz="1200" b="0" i="0" kern="1200" dirty="0">
                <a:solidFill>
                  <a:schemeClr val="tx1"/>
                </a:solidFill>
                <a:effectLst/>
                <a:latin typeface="+mn-lt"/>
                <a:ea typeface="+mn-ea"/>
                <a:cs typeface="+mn-cs"/>
              </a:rPr>
              <a:t>Virtual Private Cloud</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這個比較少直接看到文章解釋該怎麼用。因為它多半會在使用其他服務的時候順便設定。直譯翻譯的話接近</a:t>
            </a:r>
            <a:r>
              <a:rPr lang="en" altLang="zh-TW" sz="1200" b="0" i="0" kern="1200" dirty="0">
                <a:solidFill>
                  <a:schemeClr val="tx1"/>
                </a:solidFill>
                <a:effectLst/>
                <a:latin typeface="+mn-lt"/>
                <a:ea typeface="+mn-ea"/>
                <a:cs typeface="+mn-cs"/>
              </a:rPr>
              <a:t>Virtual(</a:t>
            </a:r>
            <a:r>
              <a:rPr lang="zh-TW" altLang="en-US" sz="1200" b="0" i="0" kern="1200" dirty="0">
                <a:solidFill>
                  <a:schemeClr val="tx1"/>
                </a:solidFill>
                <a:effectLst/>
                <a:latin typeface="+mn-lt"/>
                <a:ea typeface="+mn-ea"/>
                <a:cs typeface="+mn-cs"/>
              </a:rPr>
              <a:t>虛擬</a:t>
            </a:r>
            <a:r>
              <a:rPr lang="en-US" altLang="zh-TW" sz="1200" b="0" i="0" kern="1200" dirty="0">
                <a:solidFill>
                  <a:schemeClr val="tx1"/>
                </a:solidFill>
                <a:effectLst/>
                <a:latin typeface="+mn-lt"/>
                <a:ea typeface="+mn-ea"/>
                <a:cs typeface="+mn-cs"/>
              </a:rPr>
              <a:t>) </a:t>
            </a:r>
            <a:r>
              <a:rPr lang="en" altLang="zh-TW" sz="1200" b="0" i="0" kern="1200" dirty="0">
                <a:solidFill>
                  <a:schemeClr val="tx1"/>
                </a:solidFill>
                <a:effectLst/>
                <a:latin typeface="+mn-lt"/>
                <a:ea typeface="+mn-ea"/>
                <a:cs typeface="+mn-cs"/>
              </a:rPr>
              <a:t>Private(</a:t>
            </a:r>
            <a:r>
              <a:rPr lang="zh-TW" altLang="en-US" sz="1200" b="0" i="0" kern="1200" dirty="0">
                <a:solidFill>
                  <a:schemeClr val="tx1"/>
                </a:solidFill>
                <a:effectLst/>
                <a:latin typeface="+mn-lt"/>
                <a:ea typeface="+mn-ea"/>
                <a:cs typeface="+mn-cs"/>
              </a:rPr>
              <a:t>私有</a:t>
            </a:r>
            <a:r>
              <a:rPr lang="en-US" altLang="zh-TW" sz="1200" b="0" i="0" kern="1200" dirty="0">
                <a:solidFill>
                  <a:schemeClr val="tx1"/>
                </a:solidFill>
                <a:effectLst/>
                <a:latin typeface="+mn-lt"/>
                <a:ea typeface="+mn-ea"/>
                <a:cs typeface="+mn-cs"/>
              </a:rPr>
              <a:t>) </a:t>
            </a:r>
            <a:r>
              <a:rPr lang="en" altLang="zh-TW" sz="1200" b="0" i="0" kern="1200" dirty="0">
                <a:solidFill>
                  <a:schemeClr val="tx1"/>
                </a:solidFill>
                <a:effectLst/>
                <a:latin typeface="+mn-lt"/>
                <a:ea typeface="+mn-ea"/>
                <a:cs typeface="+mn-cs"/>
              </a:rPr>
              <a:t>Cloud(</a:t>
            </a:r>
            <a:r>
              <a:rPr lang="zh-TW" altLang="en-US" sz="1200" b="0" i="0" kern="1200" dirty="0">
                <a:solidFill>
                  <a:schemeClr val="tx1"/>
                </a:solidFill>
                <a:effectLst/>
                <a:latin typeface="+mn-lt"/>
                <a:ea typeface="+mn-ea"/>
                <a:cs typeface="+mn-cs"/>
              </a:rPr>
              <a:t>雲</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a:t>
            </a:r>
          </a:p>
          <a:p>
            <a:r>
              <a:rPr lang="zh-TW" altLang="en-US" sz="1200" b="0" i="0" kern="1200" dirty="0">
                <a:solidFill>
                  <a:schemeClr val="tx1"/>
                </a:solidFill>
                <a:effectLst/>
                <a:latin typeface="+mn-lt"/>
                <a:ea typeface="+mn-ea"/>
                <a:cs typeface="+mn-cs"/>
              </a:rPr>
              <a:t> </a:t>
            </a:r>
          </a:p>
          <a:p>
            <a:r>
              <a:rPr lang="zh-TW" altLang="en-US" sz="1200" b="0" i="0" kern="1200" dirty="0">
                <a:solidFill>
                  <a:schemeClr val="tx1"/>
                </a:solidFill>
                <a:effectLst/>
                <a:latin typeface="+mn-lt"/>
                <a:ea typeface="+mn-ea"/>
                <a:cs typeface="+mn-cs"/>
              </a:rPr>
              <a:t>要瞭解「私有雲」這個服務必須對網路有一點概念。不曉得大家有沒有用過區域網路，例如公司或是學校宿舍。</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先不論無線傳輸</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雖然概念一樣，但是抽象上比較難理解</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，如果兩台電腦在「斷網」的情況下要互相連接，基本上就是要有實體線對連。</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網路的概念就是 </a:t>
            </a:r>
            <a:r>
              <a:rPr lang="en" altLang="zh-TW" sz="1200" b="0" i="0" kern="1200" dirty="0">
                <a:solidFill>
                  <a:schemeClr val="tx1"/>
                </a:solidFill>
                <a:effectLst/>
                <a:latin typeface="+mn-lt"/>
                <a:ea typeface="+mn-ea"/>
                <a:cs typeface="+mn-cs"/>
              </a:rPr>
              <a:t>A </a:t>
            </a:r>
            <a:r>
              <a:rPr lang="zh-TW" altLang="en-US" sz="1200" b="0" i="0" kern="1200" dirty="0">
                <a:solidFill>
                  <a:schemeClr val="tx1"/>
                </a:solidFill>
                <a:effectLst/>
                <a:latin typeface="+mn-lt"/>
                <a:ea typeface="+mn-ea"/>
                <a:cs typeface="+mn-cs"/>
              </a:rPr>
              <a:t>連到 </a:t>
            </a:r>
            <a:r>
              <a:rPr lang="en" altLang="zh-TW" sz="1200" b="0" i="0" kern="1200" dirty="0">
                <a:solidFill>
                  <a:schemeClr val="tx1"/>
                </a:solidFill>
                <a:effectLst/>
                <a:latin typeface="+mn-lt"/>
                <a:ea typeface="+mn-ea"/>
                <a:cs typeface="+mn-cs"/>
              </a:rPr>
              <a:t>B </a:t>
            </a:r>
            <a:r>
              <a:rPr lang="zh-TW" altLang="en-US" sz="1200" b="0" i="0" kern="1200" dirty="0">
                <a:solidFill>
                  <a:schemeClr val="tx1"/>
                </a:solidFill>
                <a:effectLst/>
                <a:latin typeface="+mn-lt"/>
                <a:ea typeface="+mn-ea"/>
                <a:cs typeface="+mn-cs"/>
              </a:rPr>
              <a:t>連到 </a:t>
            </a:r>
            <a:r>
              <a:rPr lang="en" altLang="zh-TW" sz="1200" b="0" i="0" kern="1200" dirty="0">
                <a:solidFill>
                  <a:schemeClr val="tx1"/>
                </a:solidFill>
                <a:effectLst/>
                <a:latin typeface="+mn-lt"/>
                <a:ea typeface="+mn-ea"/>
                <a:cs typeface="+mn-cs"/>
              </a:rPr>
              <a:t>C </a:t>
            </a:r>
            <a:r>
              <a:rPr lang="zh-TW" altLang="en-US" sz="1200" b="0" i="0" kern="1200" dirty="0">
                <a:solidFill>
                  <a:schemeClr val="tx1"/>
                </a:solidFill>
                <a:effectLst/>
                <a:latin typeface="+mn-lt"/>
                <a:ea typeface="+mn-ea"/>
                <a:cs typeface="+mn-cs"/>
              </a:rPr>
              <a:t>連到 </a:t>
            </a:r>
            <a:r>
              <a:rPr lang="en" altLang="zh-TW" sz="1200" b="0" i="0" kern="1200" dirty="0">
                <a:solidFill>
                  <a:schemeClr val="tx1"/>
                </a:solidFill>
                <a:effectLst/>
                <a:latin typeface="+mn-lt"/>
                <a:ea typeface="+mn-ea"/>
                <a:cs typeface="+mn-cs"/>
              </a:rPr>
              <a:t>D</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然後</a:t>
            </a:r>
            <a:r>
              <a:rPr lang="en" altLang="zh-TW" sz="1200" b="0" i="0" kern="1200" dirty="0">
                <a:solidFill>
                  <a:schemeClr val="tx1"/>
                </a:solidFill>
                <a:effectLst/>
                <a:latin typeface="+mn-lt"/>
                <a:ea typeface="+mn-ea"/>
                <a:cs typeface="+mn-cs"/>
              </a:rPr>
              <a:t>ABCD</a:t>
            </a:r>
            <a:r>
              <a:rPr lang="zh-TW" altLang="en-US" sz="1200" b="0" i="0" kern="1200" dirty="0">
                <a:solidFill>
                  <a:schemeClr val="tx1"/>
                </a:solidFill>
                <a:effectLst/>
                <a:latin typeface="+mn-lt"/>
                <a:ea typeface="+mn-ea"/>
                <a:cs typeface="+mn-cs"/>
              </a:rPr>
              <a:t>電腦透過這些線路彼此之間可以互相看得到。</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前面提到的「斷網」在台灣其實就是指</a:t>
            </a:r>
            <a:r>
              <a:rPr lang="en" altLang="zh-TW" sz="1200" b="0" i="0" kern="1200" dirty="0">
                <a:solidFill>
                  <a:schemeClr val="tx1"/>
                </a:solidFill>
                <a:effectLst/>
                <a:latin typeface="+mn-lt"/>
                <a:ea typeface="+mn-ea"/>
                <a:cs typeface="+mn-cs"/>
              </a:rPr>
              <a:t>ABCD</a:t>
            </a:r>
            <a:r>
              <a:rPr lang="zh-TW" altLang="en-US" sz="1200" b="0" i="0" kern="1200" dirty="0">
                <a:solidFill>
                  <a:schemeClr val="tx1"/>
                </a:solidFill>
                <a:effectLst/>
                <a:latin typeface="+mn-lt"/>
                <a:ea typeface="+mn-ea"/>
                <a:cs typeface="+mn-cs"/>
              </a:rPr>
              <a:t>電腦彼此之間雖然看得到彼此，卻看不到中華電信的主機，因為沒有實體線路連接過去。</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那我們就可以稱這個</a:t>
            </a:r>
            <a:r>
              <a:rPr lang="en" altLang="zh-TW" sz="1200" b="0" i="0" kern="1200" dirty="0">
                <a:solidFill>
                  <a:schemeClr val="tx1"/>
                </a:solidFill>
                <a:effectLst/>
                <a:latin typeface="+mn-lt"/>
                <a:ea typeface="+mn-ea"/>
                <a:cs typeface="+mn-cs"/>
              </a:rPr>
              <a:t>ABCD</a:t>
            </a:r>
            <a:r>
              <a:rPr lang="zh-TW" altLang="en-US" sz="1200" b="0" i="0" kern="1200" dirty="0">
                <a:solidFill>
                  <a:schemeClr val="tx1"/>
                </a:solidFill>
                <a:effectLst/>
                <a:latin typeface="+mn-lt"/>
                <a:ea typeface="+mn-ea"/>
                <a:cs typeface="+mn-cs"/>
              </a:rPr>
              <a:t>網路為區域網路，是這幾台電腦私自擁用的網路。</a:t>
            </a:r>
          </a:p>
          <a:p>
            <a:r>
              <a:rPr lang="zh-TW" altLang="en-US" sz="1200" b="0" i="0" kern="1200" dirty="0">
                <a:solidFill>
                  <a:schemeClr val="tx1"/>
                </a:solidFill>
                <a:effectLst/>
                <a:latin typeface="+mn-lt"/>
                <a:ea typeface="+mn-ea"/>
                <a:cs typeface="+mn-cs"/>
              </a:rPr>
              <a:t> </a:t>
            </a:r>
          </a:p>
          <a:p>
            <a:r>
              <a:rPr lang="zh-TW" altLang="en-US" sz="1200" b="0" i="0" kern="1200" dirty="0">
                <a:solidFill>
                  <a:schemeClr val="tx1"/>
                </a:solidFill>
                <a:effectLst/>
                <a:latin typeface="+mn-lt"/>
                <a:ea typeface="+mn-ea"/>
                <a:cs typeface="+mn-cs"/>
              </a:rPr>
              <a:t>那私有網路好處是可以防範被攻擊，外部電腦要攻擊你首先第一件事情就是要找的到你的電腦，如果他根本就無法連線，那也無從攻擊。</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所以即使是現在，也常常聽到</a:t>
            </a:r>
            <a:r>
              <a:rPr lang="en" altLang="zh-TW" sz="1200" b="0" i="0" kern="1200" dirty="0">
                <a:solidFill>
                  <a:schemeClr val="tx1"/>
                </a:solidFill>
                <a:effectLst/>
                <a:latin typeface="+mn-lt"/>
                <a:ea typeface="+mn-ea"/>
                <a:cs typeface="+mn-cs"/>
              </a:rPr>
              <a:t>MySQL</a:t>
            </a:r>
            <a:r>
              <a:rPr lang="zh-TW" altLang="en-US" sz="1200" b="0" i="0" kern="1200" dirty="0">
                <a:solidFill>
                  <a:schemeClr val="tx1"/>
                </a:solidFill>
                <a:effectLst/>
                <a:latin typeface="+mn-lt"/>
                <a:ea typeface="+mn-ea"/>
                <a:cs typeface="+mn-cs"/>
              </a:rPr>
              <a:t>的</a:t>
            </a:r>
            <a:r>
              <a:rPr lang="en-US" altLang="zh-TW" sz="1200" b="0" i="0" kern="1200" dirty="0">
                <a:solidFill>
                  <a:schemeClr val="tx1"/>
                </a:solidFill>
                <a:effectLst/>
                <a:latin typeface="+mn-lt"/>
                <a:ea typeface="+mn-ea"/>
                <a:cs typeface="+mn-cs"/>
              </a:rPr>
              <a:t>3306 </a:t>
            </a:r>
            <a:r>
              <a:rPr lang="en" altLang="zh-TW" sz="1200" b="0" i="0" kern="1200" dirty="0">
                <a:solidFill>
                  <a:schemeClr val="tx1"/>
                </a:solidFill>
                <a:effectLst/>
                <a:latin typeface="+mn-lt"/>
                <a:ea typeface="+mn-ea"/>
                <a:cs typeface="+mn-cs"/>
              </a:rPr>
              <a:t>port </a:t>
            </a:r>
            <a:r>
              <a:rPr lang="zh-TW" altLang="en-US" sz="1200" b="0" i="0" kern="1200" dirty="0">
                <a:solidFill>
                  <a:schemeClr val="tx1"/>
                </a:solidFill>
                <a:effectLst/>
                <a:latin typeface="+mn-lt"/>
                <a:ea typeface="+mn-ea"/>
                <a:cs typeface="+mn-cs"/>
              </a:rPr>
              <a:t>有</a:t>
            </a:r>
            <a:r>
              <a:rPr lang="en-US" altLang="zh-TW" sz="1200" b="0" i="0" kern="1200" dirty="0">
                <a:solidFill>
                  <a:schemeClr val="tx1"/>
                </a:solidFill>
                <a:effectLst/>
                <a:latin typeface="+mn-lt"/>
                <a:ea typeface="+mn-ea"/>
                <a:cs typeface="+mn-cs"/>
              </a:rPr>
              <a:t>zero-day vulnerability(</a:t>
            </a:r>
            <a:r>
              <a:rPr lang="zh-TW" altLang="en-US" sz="1200" b="0" i="0" kern="1200" dirty="0">
                <a:solidFill>
                  <a:schemeClr val="tx1"/>
                </a:solidFill>
                <a:effectLst/>
                <a:latin typeface="+mn-lt"/>
                <a:ea typeface="+mn-ea"/>
                <a:cs typeface="+mn-cs"/>
              </a:rPr>
              <a:t>零時漏洞</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被掃瞄，但是如果這個</a:t>
            </a:r>
            <a:r>
              <a:rPr lang="en" altLang="zh-TW" sz="1200" b="0" i="0" kern="1200" dirty="0">
                <a:solidFill>
                  <a:schemeClr val="tx1"/>
                </a:solidFill>
                <a:effectLst/>
                <a:latin typeface="+mn-lt"/>
                <a:ea typeface="+mn-ea"/>
                <a:cs typeface="+mn-cs"/>
              </a:rPr>
              <a:t>port</a:t>
            </a:r>
            <a:r>
              <a:rPr lang="zh-TW" altLang="en-US" sz="1200" b="0" i="0" kern="1200" dirty="0">
                <a:solidFill>
                  <a:schemeClr val="tx1"/>
                </a:solidFill>
                <a:effectLst/>
                <a:latin typeface="+mn-lt"/>
                <a:ea typeface="+mn-ea"/>
                <a:cs typeface="+mn-cs"/>
              </a:rPr>
              <a:t>如果只有在私有雲上面的主機才看得到的話，即使它有天大的漏洞也是相對安全。</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就像是你把錢包放在你家的沒上鎖的你的房間裡，小偷還是要通過你家大門才有可能觸碰到這個房間。</a:t>
            </a:r>
          </a:p>
          <a:p>
            <a:r>
              <a:rPr lang="zh-TW" altLang="en-US" sz="1200" b="0" i="0" kern="1200" dirty="0">
                <a:solidFill>
                  <a:schemeClr val="tx1"/>
                </a:solidFill>
                <a:effectLst/>
                <a:latin typeface="+mn-lt"/>
                <a:ea typeface="+mn-ea"/>
                <a:cs typeface="+mn-cs"/>
              </a:rPr>
              <a:t> </a:t>
            </a:r>
          </a:p>
          <a:p>
            <a:r>
              <a:rPr lang="zh-TW" altLang="en-US" sz="1200" b="0" i="0" kern="1200" dirty="0">
                <a:solidFill>
                  <a:schemeClr val="tx1"/>
                </a:solidFill>
                <a:effectLst/>
                <a:latin typeface="+mn-lt"/>
                <a:ea typeface="+mn-ea"/>
                <a:cs typeface="+mn-cs"/>
              </a:rPr>
              <a:t>那你可能會說不能連網怎麼服務客戶？</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答案當然是至少某一台主機必須要開啟對外的功能，然後在一開始只要針對這個門口進行防護就好了</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例如大樓一樓可以安插個管理員的概念</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所以如果你只有一台</a:t>
            </a:r>
            <a:r>
              <a:rPr lang="en" altLang="zh-TW" sz="1200" b="0" i="0" kern="1200" dirty="0">
                <a:solidFill>
                  <a:schemeClr val="tx1"/>
                </a:solidFill>
                <a:effectLst/>
                <a:latin typeface="+mn-lt"/>
                <a:ea typeface="+mn-ea"/>
                <a:cs typeface="+mn-cs"/>
              </a:rPr>
              <a:t>EC2</a:t>
            </a:r>
            <a:r>
              <a:rPr lang="zh-TW" altLang="en-US" sz="1200" b="0" i="0" kern="1200" dirty="0">
                <a:solidFill>
                  <a:schemeClr val="tx1"/>
                </a:solidFill>
                <a:effectLst/>
                <a:latin typeface="+mn-lt"/>
                <a:ea typeface="+mn-ea"/>
                <a:cs typeface="+mn-cs"/>
              </a:rPr>
              <a:t>沒有使用其它的服務的話，就會感覺不出來這個功能有何用處，但如果分散式架構架設出來的話，就可以很明顯地感覺到了。</a:t>
            </a:r>
          </a:p>
          <a:p>
            <a:r>
              <a:rPr lang="zh-TW" altLang="en-US" sz="1200" b="0" i="0" kern="1200" dirty="0">
                <a:solidFill>
                  <a:schemeClr val="tx1"/>
                </a:solidFill>
                <a:effectLst/>
                <a:latin typeface="+mn-lt"/>
                <a:ea typeface="+mn-ea"/>
                <a:cs typeface="+mn-cs"/>
              </a:rPr>
              <a:t> </a:t>
            </a:r>
          </a:p>
          <a:p>
            <a:r>
              <a:rPr lang="en" altLang="zh-TW" sz="1200" b="0" i="0" kern="1200" dirty="0">
                <a:solidFill>
                  <a:schemeClr val="tx1"/>
                </a:solidFill>
                <a:effectLst/>
                <a:latin typeface="+mn-lt"/>
                <a:ea typeface="+mn-ea"/>
                <a:cs typeface="+mn-cs"/>
              </a:rPr>
              <a:t>Private Network</a:t>
            </a:r>
            <a:r>
              <a:rPr lang="zh-TW" altLang="en-US" sz="1200" b="0" i="0" kern="1200" dirty="0">
                <a:solidFill>
                  <a:schemeClr val="tx1"/>
                </a:solidFill>
                <a:effectLst/>
                <a:latin typeface="+mn-lt"/>
                <a:ea typeface="+mn-ea"/>
                <a:cs typeface="+mn-cs"/>
              </a:rPr>
              <a:t>這個概念其實另一家虛擬伺服器提供商</a:t>
            </a:r>
            <a:r>
              <a:rPr lang="en" altLang="zh-TW" sz="1200" b="0" i="0" kern="1200" dirty="0">
                <a:solidFill>
                  <a:schemeClr val="tx1"/>
                </a:solidFill>
                <a:effectLst/>
                <a:latin typeface="+mn-lt"/>
                <a:ea typeface="+mn-ea"/>
                <a:cs typeface="+mn-cs"/>
              </a:rPr>
              <a:t>Linode</a:t>
            </a:r>
            <a:r>
              <a:rPr lang="zh-TW" altLang="en-US" sz="1200" b="0" i="0" kern="1200" dirty="0">
                <a:solidFill>
                  <a:schemeClr val="tx1"/>
                </a:solidFill>
                <a:effectLst/>
                <a:latin typeface="+mn-lt"/>
                <a:ea typeface="+mn-ea"/>
                <a:cs typeface="+mn-cs"/>
              </a:rPr>
              <a:t>也有推出，只是</a:t>
            </a:r>
            <a:r>
              <a:rPr lang="en" altLang="zh-TW" sz="1200" b="0" i="0" kern="1200" dirty="0">
                <a:solidFill>
                  <a:schemeClr val="tx1"/>
                </a:solidFill>
                <a:effectLst/>
                <a:latin typeface="+mn-lt"/>
                <a:ea typeface="+mn-ea"/>
                <a:cs typeface="+mn-cs"/>
              </a:rPr>
              <a:t>AWS</a:t>
            </a:r>
            <a:r>
              <a:rPr lang="zh-TW" altLang="en-US" sz="1200" b="0" i="0" kern="1200" dirty="0">
                <a:solidFill>
                  <a:schemeClr val="tx1"/>
                </a:solidFill>
                <a:effectLst/>
                <a:latin typeface="+mn-lt"/>
                <a:ea typeface="+mn-ea"/>
                <a:cs typeface="+mn-cs"/>
              </a:rPr>
              <a:t>很厲害的可以讓你同時設定擁有很多組虛擬雲，並且訪問的權限是可以個別設定的。</a:t>
            </a:r>
          </a:p>
          <a:p>
            <a:br>
              <a:rPr lang="zh-TW" altLang="en-US" dirty="0"/>
            </a:br>
            <a:endParaRPr kumimoji="1"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8</a:t>
            </a:fld>
            <a:endParaRPr lang="zh-TW" altLang="en-US"/>
          </a:p>
        </p:txBody>
      </p:sp>
    </p:spTree>
    <p:extLst>
      <p:ext uri="{BB962C8B-B14F-4D97-AF65-F5344CB8AC3E}">
        <p14:creationId xmlns:p14="http://schemas.microsoft.com/office/powerpoint/2010/main" val="3264154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那接下來是</a:t>
            </a:r>
            <a:r>
              <a:rPr lang="en-US" altLang="zh-TW" dirty="0"/>
              <a:t>IoT Core</a:t>
            </a:r>
            <a:r>
              <a:rPr lang="zh-TW" altLang="en-US" dirty="0"/>
              <a:t> </a:t>
            </a:r>
            <a:r>
              <a:rPr lang="en-US" altLang="zh-TW" dirty="0"/>
              <a:t>service</a:t>
            </a:r>
            <a:r>
              <a:rPr lang="zh-TW" altLang="en-US" dirty="0"/>
              <a:t>的部分</a:t>
            </a:r>
            <a:endParaRPr lang="en-US" altLang="zh-TW" dirty="0"/>
          </a:p>
          <a:p>
            <a:r>
              <a:rPr lang="zh-TW" altLang="en-US" dirty="0"/>
              <a:t>從這張圖來看，</a:t>
            </a:r>
            <a:r>
              <a:rPr lang="en-US" altLang="zh-TW" dirty="0"/>
              <a:t>IoT Core</a:t>
            </a:r>
            <a:r>
              <a:rPr lang="zh-TW" altLang="en-US" dirty="0"/>
              <a:t>提供了將您的</a:t>
            </a:r>
            <a:r>
              <a:rPr lang="en-US" altLang="zh-TW" dirty="0"/>
              <a:t>IoT</a:t>
            </a:r>
            <a:r>
              <a:rPr lang="zh-TW" altLang="en-US" dirty="0"/>
              <a:t>設備連接到</a:t>
            </a:r>
            <a:r>
              <a:rPr lang="en-US" altLang="zh-TW" dirty="0"/>
              <a:t>AWS Cloud</a:t>
            </a:r>
            <a:r>
              <a:rPr lang="zh-TW" altLang="en-US" dirty="0"/>
              <a:t>的服務</a:t>
            </a:r>
            <a:r>
              <a:rPr lang="zh-TW" altLang="en-US" sz="1200" b="0" i="0" kern="1200" dirty="0">
                <a:solidFill>
                  <a:schemeClr val="tx1"/>
                </a:solidFill>
                <a:effectLst/>
                <a:latin typeface="+mn-lt"/>
                <a:ea typeface="+mn-ea"/>
                <a:cs typeface="+mn-cs"/>
              </a:rPr>
              <a:t>，以便其它雲端服務和應用程序式能夠與你的物聯網設備交互，那我會一敘講中間綠色的區塊。</a:t>
            </a:r>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29</a:t>
            </a:fld>
            <a:endParaRPr lang="zh-TW" altLang="en-US"/>
          </a:p>
        </p:txBody>
      </p:sp>
    </p:spTree>
    <p:extLst>
      <p:ext uri="{BB962C8B-B14F-4D97-AF65-F5344CB8AC3E}">
        <p14:creationId xmlns:p14="http://schemas.microsoft.com/office/powerpoint/2010/main" val="428770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從上圖我們可以看到有一個叫</a:t>
            </a:r>
            <a:r>
              <a:rPr lang="en-US" altLang="zh-TW" dirty="0"/>
              <a:t>message broker(</a:t>
            </a:r>
            <a:r>
              <a:rPr lang="zh-TW" altLang="en-US" sz="1200" b="0" i="0" u="none" strike="noStrike" kern="1200" dirty="0">
                <a:solidFill>
                  <a:schemeClr val="tx1"/>
                </a:solidFill>
                <a:effectLst/>
                <a:latin typeface="+mn-lt"/>
                <a:ea typeface="+mn-ea"/>
                <a:cs typeface="+mn-cs"/>
              </a:rPr>
              <a:t>消息代理</a:t>
            </a:r>
            <a:r>
              <a:rPr lang="en-US" altLang="zh-TW" sz="1200" b="0" i="0" u="none" strike="noStrike" kern="1200" dirty="0">
                <a:solidFill>
                  <a:schemeClr val="tx1"/>
                </a:solidFill>
                <a:effectLst/>
                <a:latin typeface="+mn-lt"/>
                <a:ea typeface="+mn-ea"/>
                <a:cs typeface="+mn-cs"/>
              </a:rPr>
              <a:t>)</a:t>
            </a:r>
            <a:r>
              <a:rPr lang="zh-TW" altLang="en-US" sz="1200" b="0" i="0" u="none" strike="noStrike" kern="1200" dirty="0">
                <a:solidFill>
                  <a:schemeClr val="tx1"/>
                </a:solidFill>
                <a:effectLst/>
                <a:latin typeface="+mn-lt"/>
                <a:ea typeface="+mn-ea"/>
                <a:cs typeface="+mn-cs"/>
              </a:rPr>
              <a:t>，它會處理你設備和 </a:t>
            </a:r>
            <a:r>
              <a:rPr lang="en-US" altLang="zh-TW" sz="1200" b="0" i="0" u="none" strike="noStrike" kern="1200" dirty="0">
                <a:solidFill>
                  <a:schemeClr val="tx1"/>
                </a:solidFill>
                <a:effectLst/>
                <a:latin typeface="+mn-lt"/>
                <a:ea typeface="+mn-ea"/>
                <a:cs typeface="+mn-cs"/>
              </a:rPr>
              <a:t>AWS IoT</a:t>
            </a:r>
            <a:r>
              <a:rPr lang="zh-TW" altLang="en-US" sz="1200" b="0" i="0" u="none" strike="noStrike" kern="1200" dirty="0">
                <a:solidFill>
                  <a:schemeClr val="tx1"/>
                </a:solidFill>
                <a:effectLst/>
                <a:latin typeface="+mn-lt"/>
                <a:ea typeface="+mn-ea"/>
                <a:cs typeface="+mn-cs"/>
              </a:rPr>
              <a:t>之間的通信。</a:t>
            </a:r>
            <a:endParaRPr lang="en-US" altLang="zh-TW" sz="1200" b="0" i="0" u="none" strike="noStrike" kern="1200" dirty="0">
              <a:solidFill>
                <a:schemeClr val="tx1"/>
              </a:solidFill>
              <a:effectLst/>
              <a:latin typeface="+mn-lt"/>
              <a:ea typeface="+mn-ea"/>
              <a:cs typeface="+mn-cs"/>
            </a:endParaRPr>
          </a:p>
          <a:p>
            <a:endParaRPr lang="en-US" altLang="zh-TW" sz="1200" b="0" i="0" u="none" strike="noStrike" kern="1200" dirty="0">
              <a:solidFill>
                <a:schemeClr val="tx1"/>
              </a:solidFill>
              <a:effectLst/>
              <a:latin typeface="+mn-lt"/>
              <a:ea typeface="+mn-ea"/>
              <a:cs typeface="+mn-cs"/>
            </a:endParaRPr>
          </a:p>
          <a:p>
            <a:r>
              <a:rPr lang="en-US" altLang="zh-TW" dirty="0"/>
              <a:t>message broker(</a:t>
            </a:r>
            <a:r>
              <a:rPr lang="zh-TW" altLang="en-US" sz="1200" b="0" i="0" u="none" strike="noStrike" kern="1200" dirty="0">
                <a:solidFill>
                  <a:schemeClr val="tx1"/>
                </a:solidFill>
                <a:effectLst/>
                <a:latin typeface="+mn-lt"/>
                <a:ea typeface="+mn-ea"/>
                <a:cs typeface="+mn-cs"/>
              </a:rPr>
              <a:t>消息代理</a:t>
            </a:r>
            <a:r>
              <a:rPr lang="en-US" altLang="zh-TW" sz="1200" b="0" i="0" u="none" strike="noStrike" kern="1200" dirty="0">
                <a:solidFill>
                  <a:schemeClr val="tx1"/>
                </a:solidFill>
                <a:effectLst/>
                <a:latin typeface="+mn-lt"/>
                <a:ea typeface="+mn-ea"/>
                <a:cs typeface="+mn-cs"/>
              </a:rPr>
              <a:t>)</a:t>
            </a:r>
            <a:r>
              <a:rPr lang="zh-TW" altLang="en-US" sz="1200" b="0" i="0" u="none" strike="noStrike" kern="1200" dirty="0">
                <a:solidFill>
                  <a:schemeClr val="tx1"/>
                </a:solidFill>
                <a:effectLst/>
                <a:latin typeface="+mn-lt"/>
                <a:ea typeface="+mn-ea"/>
                <a:cs typeface="+mn-cs"/>
              </a:rPr>
              <a:t>會將數據分發給已訂閱的設備和其他 </a:t>
            </a:r>
            <a:r>
              <a:rPr lang="en-US" altLang="zh-TW" sz="1200" b="0" i="0" u="none" strike="noStrike" kern="1200" dirty="0">
                <a:solidFill>
                  <a:schemeClr val="tx1"/>
                </a:solidFill>
                <a:effectLst/>
                <a:latin typeface="+mn-lt"/>
                <a:ea typeface="+mn-ea"/>
                <a:cs typeface="+mn-cs"/>
              </a:rPr>
              <a:t>AWS IoT Core </a:t>
            </a:r>
            <a:r>
              <a:rPr lang="zh-TW" altLang="en-US" sz="1200" b="0" i="0" u="none" strike="noStrike" kern="1200" dirty="0">
                <a:solidFill>
                  <a:schemeClr val="tx1"/>
                </a:solidFill>
                <a:effectLst/>
                <a:latin typeface="+mn-lt"/>
                <a:ea typeface="+mn-ea"/>
                <a:cs typeface="+mn-cs"/>
              </a:rPr>
              <a:t>服務</a:t>
            </a:r>
            <a:r>
              <a:rPr lang="en-US" altLang="zh-TW" sz="1200" b="0" i="0" u="none" strike="noStrike" kern="1200" dirty="0">
                <a:solidFill>
                  <a:schemeClr val="tx1"/>
                </a:solidFill>
                <a:effectLst/>
                <a:latin typeface="+mn-lt"/>
                <a:ea typeface="+mn-ea"/>
                <a:cs typeface="+mn-cs"/>
              </a:rPr>
              <a:t>,</a:t>
            </a:r>
            <a:r>
              <a:rPr lang="zh-TW" altLang="en-US" sz="1200" b="0" i="0" u="none" strike="noStrike" kern="1200" dirty="0">
                <a:solidFill>
                  <a:schemeClr val="tx1"/>
                </a:solidFill>
                <a:effectLst/>
                <a:latin typeface="+mn-lt"/>
                <a:ea typeface="+mn-ea"/>
                <a:cs typeface="+mn-cs"/>
              </a:rPr>
              <a:t>例如</a:t>
            </a:r>
            <a:r>
              <a:rPr lang="en-US" altLang="zh-TW" sz="1200" b="0" i="0" u="none" strike="noStrike" kern="1200" dirty="0">
                <a:solidFill>
                  <a:schemeClr val="tx1"/>
                </a:solidFill>
                <a:effectLst/>
                <a:latin typeface="+mn-lt"/>
                <a:ea typeface="+mn-ea"/>
                <a:cs typeface="+mn-cs"/>
              </a:rPr>
              <a:t>Device shadow service</a:t>
            </a:r>
            <a:r>
              <a:rPr lang="zh-TW" altLang="en-US" sz="1200" b="0" i="0" u="none" strike="noStrike" kern="1200" dirty="0">
                <a:solidFill>
                  <a:schemeClr val="tx1"/>
                </a:solidFill>
                <a:effectLst/>
                <a:latin typeface="+mn-lt"/>
                <a:ea typeface="+mn-ea"/>
                <a:cs typeface="+mn-cs"/>
              </a:rPr>
              <a:t>和</a:t>
            </a:r>
            <a:r>
              <a:rPr lang="en-US" altLang="zh-TW" sz="1200" b="0" i="0" u="none" strike="noStrike" kern="1200" dirty="0">
                <a:solidFill>
                  <a:schemeClr val="tx1"/>
                </a:solidFill>
                <a:effectLst/>
                <a:latin typeface="+mn-lt"/>
                <a:ea typeface="+mn-ea"/>
                <a:cs typeface="+mn-cs"/>
              </a:rPr>
              <a:t>rules </a:t>
            </a:r>
            <a:r>
              <a:rPr lang="en-US" altLang="zh-TW" sz="1200" b="0" i="0" u="none" strike="noStrike" kern="1200" dirty="0" err="1">
                <a:solidFill>
                  <a:schemeClr val="tx1"/>
                </a:solidFill>
                <a:effectLst/>
                <a:latin typeface="+mn-lt"/>
                <a:ea typeface="+mn-ea"/>
                <a:cs typeface="+mn-cs"/>
              </a:rPr>
              <a:t>enging</a:t>
            </a:r>
            <a:r>
              <a:rPr lang="zh-TW" altLang="en-US" sz="1200" b="0" i="0" u="none" strike="noStrike" kern="1200" dirty="0">
                <a:solidFill>
                  <a:schemeClr val="tx1"/>
                </a:solidFill>
                <a:effectLst/>
                <a:latin typeface="+mn-lt"/>
                <a:ea typeface="+mn-ea"/>
                <a:cs typeface="+mn-cs"/>
              </a:rPr>
              <a:t>。</a:t>
            </a:r>
            <a:endParaRPr lang="en-US" altLang="zh-TW" sz="1200" b="0" i="0" u="none" strike="noStrike" kern="1200" dirty="0">
              <a:solidFill>
                <a:schemeClr val="tx1"/>
              </a:solidFill>
              <a:effectLst/>
              <a:latin typeface="+mn-lt"/>
              <a:ea typeface="+mn-ea"/>
              <a:cs typeface="+mn-cs"/>
            </a:endParaRPr>
          </a:p>
          <a:p>
            <a:endParaRPr lang="zh-TW" altLang="en-US" sz="1200" b="0" i="0" u="none" strike="noStrike" kern="1200" dirty="0">
              <a:solidFill>
                <a:schemeClr val="tx1"/>
              </a:solidFill>
              <a:effectLst/>
              <a:latin typeface="+mn-lt"/>
              <a:ea typeface="+mn-ea"/>
              <a:cs typeface="+mn-cs"/>
            </a:endParaRPr>
          </a:p>
          <a:p>
            <a:r>
              <a:rPr lang="en-US" altLang="zh-TW" sz="1200" b="0" i="0" u="none" strike="noStrike" kern="1200" dirty="0">
                <a:solidFill>
                  <a:schemeClr val="tx1"/>
                </a:solidFill>
                <a:effectLst/>
                <a:latin typeface="+mn-lt"/>
                <a:ea typeface="+mn-ea"/>
                <a:cs typeface="+mn-cs"/>
              </a:rPr>
              <a:t>Device</a:t>
            </a:r>
            <a:r>
              <a:rPr lang="zh-TW" altLang="en-US" sz="1200" b="0" i="0" u="none" strike="noStrike" kern="1200" dirty="0">
                <a:solidFill>
                  <a:schemeClr val="tx1"/>
                </a:solidFill>
                <a:effectLst/>
                <a:latin typeface="+mn-lt"/>
                <a:ea typeface="+mn-ea"/>
                <a:cs typeface="+mn-cs"/>
              </a:rPr>
              <a:t> </a:t>
            </a:r>
            <a:r>
              <a:rPr lang="en-US" altLang="zh-TW" sz="1200" b="0" i="0" u="none" strike="noStrike" kern="1200" dirty="0">
                <a:solidFill>
                  <a:schemeClr val="tx1"/>
                </a:solidFill>
                <a:effectLst/>
                <a:latin typeface="+mn-lt"/>
                <a:ea typeface="+mn-ea"/>
                <a:cs typeface="+mn-cs"/>
              </a:rPr>
              <a:t>shadow</a:t>
            </a:r>
            <a:r>
              <a:rPr lang="zh-TW" altLang="en-US" sz="1200" b="0" i="0" u="none" strike="noStrike" kern="1200" dirty="0">
                <a:solidFill>
                  <a:schemeClr val="tx1"/>
                </a:solidFill>
                <a:effectLst/>
                <a:latin typeface="+mn-lt"/>
                <a:ea typeface="+mn-ea"/>
                <a:cs typeface="+mn-cs"/>
              </a:rPr>
              <a:t> </a:t>
            </a:r>
            <a:r>
              <a:rPr lang="en-US" altLang="zh-TW" sz="1200" b="0" i="0" u="none" strike="noStrike" kern="1200" dirty="0">
                <a:solidFill>
                  <a:schemeClr val="tx1"/>
                </a:solidFill>
                <a:effectLst/>
                <a:latin typeface="+mn-lt"/>
                <a:ea typeface="+mn-ea"/>
                <a:cs typeface="+mn-cs"/>
              </a:rPr>
              <a:t>service</a:t>
            </a:r>
            <a:r>
              <a:rPr lang="zh-TW" altLang="en-US" sz="1200" b="0" i="0" u="none" strike="noStrike" kern="1200" dirty="0">
                <a:solidFill>
                  <a:schemeClr val="tx1"/>
                </a:solidFill>
                <a:effectLst/>
                <a:latin typeface="+mn-lt"/>
                <a:ea typeface="+mn-ea"/>
                <a:cs typeface="+mn-cs"/>
              </a:rPr>
              <a:t>可維護設備的狀態，無論設備是否</a:t>
            </a:r>
            <a:r>
              <a:rPr lang="en-US" altLang="zh-TW" sz="1200" b="0" i="0" u="none" strike="noStrike" kern="1200" dirty="0">
                <a:solidFill>
                  <a:schemeClr val="tx1"/>
                </a:solidFill>
                <a:effectLst/>
                <a:latin typeface="+mn-lt"/>
                <a:ea typeface="+mn-ea"/>
                <a:cs typeface="+mn-cs"/>
              </a:rPr>
              <a:t>online</a:t>
            </a:r>
            <a:r>
              <a:rPr lang="zh-TW" altLang="en-US" sz="1200" b="0" i="0" u="none" strike="noStrike" kern="1200" dirty="0">
                <a:solidFill>
                  <a:schemeClr val="tx1"/>
                </a:solidFill>
                <a:effectLst/>
                <a:latin typeface="+mn-lt"/>
                <a:ea typeface="+mn-ea"/>
                <a:cs typeface="+mn-cs"/>
              </a:rPr>
              <a:t>，都維持著應用程式隨時可以與設備進行通信的狀態。</a:t>
            </a:r>
            <a:endParaRPr lang="en-US" altLang="zh-TW" sz="1200" b="0" i="0" u="none" strike="noStrike" kern="1200" dirty="0">
              <a:solidFill>
                <a:schemeClr val="tx1"/>
              </a:solidFill>
              <a:effectLst/>
              <a:latin typeface="+mn-lt"/>
              <a:ea typeface="+mn-ea"/>
              <a:cs typeface="+mn-cs"/>
            </a:endParaRPr>
          </a:p>
          <a:p>
            <a:r>
              <a:rPr lang="zh-TW" altLang="en-US" sz="1200" b="0" i="0" u="none" strike="noStrike" kern="1200" dirty="0">
                <a:solidFill>
                  <a:schemeClr val="tx1"/>
                </a:solidFill>
                <a:effectLst/>
                <a:latin typeface="+mn-lt"/>
                <a:ea typeface="+mn-ea"/>
                <a:cs typeface="+mn-cs"/>
              </a:rPr>
              <a:t>當設備關機時，</a:t>
            </a:r>
            <a:r>
              <a:rPr lang="en-US" altLang="zh-TW" sz="1200" b="0" i="0" u="none" strike="noStrike" kern="1200" dirty="0">
                <a:solidFill>
                  <a:schemeClr val="tx1"/>
                </a:solidFill>
                <a:effectLst/>
                <a:latin typeface="+mn-lt"/>
                <a:ea typeface="+mn-ea"/>
                <a:cs typeface="+mn-cs"/>
              </a:rPr>
              <a:t>Device</a:t>
            </a:r>
            <a:r>
              <a:rPr lang="zh-TW" altLang="en-US" sz="1200" b="0" i="0" u="none" strike="noStrike" kern="1200" dirty="0">
                <a:solidFill>
                  <a:schemeClr val="tx1"/>
                </a:solidFill>
                <a:effectLst/>
                <a:latin typeface="+mn-lt"/>
                <a:ea typeface="+mn-ea"/>
                <a:cs typeface="+mn-cs"/>
              </a:rPr>
              <a:t> </a:t>
            </a:r>
            <a:r>
              <a:rPr lang="en-US" altLang="zh-TW" sz="1200" b="0" i="0" u="none" strike="noStrike" kern="1200" dirty="0">
                <a:solidFill>
                  <a:schemeClr val="tx1"/>
                </a:solidFill>
                <a:effectLst/>
                <a:latin typeface="+mn-lt"/>
                <a:ea typeface="+mn-ea"/>
                <a:cs typeface="+mn-cs"/>
              </a:rPr>
              <a:t>shadow</a:t>
            </a:r>
            <a:r>
              <a:rPr lang="zh-TW" altLang="en-US" sz="1200" b="0" i="0" u="none" strike="noStrike" kern="1200" dirty="0">
                <a:solidFill>
                  <a:schemeClr val="tx1"/>
                </a:solidFill>
                <a:effectLst/>
                <a:latin typeface="+mn-lt"/>
                <a:ea typeface="+mn-ea"/>
                <a:cs typeface="+mn-cs"/>
              </a:rPr>
              <a:t> </a:t>
            </a:r>
            <a:r>
              <a:rPr lang="en-US" altLang="zh-TW" sz="1200" b="0" i="0" u="none" strike="noStrike" kern="1200" dirty="0">
                <a:solidFill>
                  <a:schemeClr val="tx1"/>
                </a:solidFill>
                <a:effectLst/>
                <a:latin typeface="+mn-lt"/>
                <a:ea typeface="+mn-ea"/>
                <a:cs typeface="+mn-cs"/>
              </a:rPr>
              <a:t>service</a:t>
            </a:r>
            <a:r>
              <a:rPr lang="zh-TW" altLang="en-US" sz="1200" b="0" i="0" u="none" strike="noStrike" kern="1200" dirty="0">
                <a:solidFill>
                  <a:schemeClr val="tx1"/>
                </a:solidFill>
                <a:effectLst/>
                <a:latin typeface="+mn-lt"/>
                <a:ea typeface="+mn-ea"/>
                <a:cs typeface="+mn-cs"/>
              </a:rPr>
              <a:t>會管理設備所連接應用程式的數據，當設備重新連接時，並將其在</a:t>
            </a:r>
            <a:r>
              <a:rPr lang="en-US" altLang="zh-TW" sz="1200" b="0" i="0" u="none" strike="noStrike" kern="1200" dirty="0">
                <a:solidFill>
                  <a:schemeClr val="tx1"/>
                </a:solidFill>
                <a:effectLst/>
                <a:latin typeface="+mn-lt"/>
                <a:ea typeface="+mn-ea"/>
                <a:cs typeface="+mn-cs"/>
              </a:rPr>
              <a:t>Device shadow service</a:t>
            </a:r>
            <a:r>
              <a:rPr lang="zh-TW" altLang="en-US" sz="1200" b="0" i="0" u="none" strike="noStrike" kern="1200" dirty="0">
                <a:solidFill>
                  <a:schemeClr val="tx1"/>
                </a:solidFill>
                <a:effectLst/>
                <a:latin typeface="+mn-lt"/>
                <a:ea typeface="+mn-ea"/>
                <a:cs typeface="+mn-cs"/>
              </a:rPr>
              <a:t>中的</a:t>
            </a:r>
            <a:r>
              <a:rPr lang="en-US" altLang="zh-TW" sz="1200" b="0" i="0" u="none" strike="noStrike" kern="1200" dirty="0">
                <a:solidFill>
                  <a:schemeClr val="tx1"/>
                </a:solidFill>
                <a:effectLst/>
                <a:latin typeface="+mn-lt"/>
                <a:ea typeface="+mn-ea"/>
                <a:cs typeface="+mn-cs"/>
              </a:rPr>
              <a:t>shadow state</a:t>
            </a:r>
            <a:r>
              <a:rPr lang="zh-TW" altLang="en-US" sz="1200" b="0" i="0" u="none" strike="noStrike" kern="1200" dirty="0">
                <a:solidFill>
                  <a:schemeClr val="tx1"/>
                </a:solidFill>
                <a:effectLst/>
                <a:latin typeface="+mn-lt"/>
                <a:ea typeface="+mn-ea"/>
                <a:cs typeface="+mn-cs"/>
              </a:rPr>
              <a:t>進行同步。</a:t>
            </a:r>
          </a:p>
          <a:p>
            <a:endParaRPr lang="en-US" altLang="zh-TW"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olidFill>
                  <a:srgbClr val="FF0000"/>
                </a:solidFill>
              </a:rPr>
              <a:t>而</a:t>
            </a:r>
            <a:r>
              <a:rPr lang="en-US" altLang="zh-TW" dirty="0">
                <a:solidFill>
                  <a:srgbClr val="FF0000"/>
                </a:solidFill>
              </a:rPr>
              <a:t>Rules engine</a:t>
            </a:r>
            <a:r>
              <a:rPr lang="zh-TW" altLang="en-US" dirty="0">
                <a:solidFill>
                  <a:srgbClr val="FF0000"/>
                </a:solidFill>
              </a:rPr>
              <a:t>則是</a:t>
            </a:r>
            <a:r>
              <a:rPr lang="zh-TW" altLang="en-US" sz="1200" b="0" i="0" u="none" strike="noStrike" kern="1200" dirty="0">
                <a:solidFill>
                  <a:schemeClr val="tx1"/>
                </a:solidFill>
                <a:effectLst/>
                <a:latin typeface="+mn-lt"/>
                <a:ea typeface="+mn-ea"/>
                <a:cs typeface="+mn-cs"/>
              </a:rPr>
              <a:t>將來自</a:t>
            </a:r>
            <a:r>
              <a:rPr lang="en-US" altLang="zh-TW" dirty="0"/>
              <a:t>message broker(</a:t>
            </a:r>
            <a:r>
              <a:rPr lang="zh-TW" altLang="en-US" sz="1200" b="0" i="0" u="none" strike="noStrike" kern="1200" dirty="0">
                <a:solidFill>
                  <a:schemeClr val="tx1"/>
                </a:solidFill>
                <a:effectLst/>
                <a:latin typeface="+mn-lt"/>
                <a:ea typeface="+mn-ea"/>
                <a:cs typeface="+mn-cs"/>
              </a:rPr>
              <a:t>消息代理</a:t>
            </a:r>
            <a:r>
              <a:rPr lang="en-US" altLang="zh-TW" sz="1200" b="0" i="0" u="none" strike="noStrike" kern="1200" dirty="0">
                <a:solidFill>
                  <a:schemeClr val="tx1"/>
                </a:solidFill>
                <a:effectLst/>
                <a:latin typeface="+mn-lt"/>
                <a:ea typeface="+mn-ea"/>
                <a:cs typeface="+mn-cs"/>
              </a:rPr>
              <a:t>)</a:t>
            </a:r>
            <a:r>
              <a:rPr lang="zh-TW" altLang="en-US" sz="1200" b="0" i="0" u="none" strike="noStrike" kern="1200" dirty="0">
                <a:solidFill>
                  <a:schemeClr val="tx1"/>
                </a:solidFill>
                <a:effectLst/>
                <a:latin typeface="+mn-lt"/>
                <a:ea typeface="+mn-ea"/>
                <a:cs typeface="+mn-cs"/>
              </a:rPr>
              <a:t>的數據連接至其它用於儲存和額外處理的</a:t>
            </a:r>
            <a:r>
              <a:rPr lang="en-US" altLang="zh-TW" sz="1200" b="0" i="0" u="none" strike="noStrike" kern="1200" dirty="0">
                <a:solidFill>
                  <a:schemeClr val="tx1"/>
                </a:solidFill>
                <a:effectLst/>
                <a:latin typeface="+mn-lt"/>
                <a:ea typeface="+mn-ea"/>
                <a:cs typeface="+mn-cs"/>
              </a:rPr>
              <a:t>ASM</a:t>
            </a:r>
            <a:r>
              <a:rPr lang="zh-TW" altLang="en-US" sz="1200" b="0" i="0" u="none" strike="noStrike" kern="1200" dirty="0">
                <a:solidFill>
                  <a:schemeClr val="tx1"/>
                </a:solidFill>
                <a:effectLst/>
                <a:latin typeface="+mn-lt"/>
                <a:ea typeface="+mn-ea"/>
                <a:cs typeface="+mn-cs"/>
              </a:rPr>
              <a:t>服務。例如</a:t>
            </a:r>
            <a:r>
              <a:rPr lang="en-US" altLang="zh-TW" sz="1200" b="0" i="0" u="none" strike="noStrike" kern="1200" dirty="0">
                <a:solidFill>
                  <a:schemeClr val="tx1"/>
                </a:solidFill>
                <a:effectLst/>
                <a:latin typeface="+mn-lt"/>
                <a:ea typeface="+mn-ea"/>
                <a:cs typeface="+mn-cs"/>
              </a:rPr>
              <a:t>:</a:t>
            </a:r>
            <a:r>
              <a:rPr lang="zh-TW" altLang="en-US" sz="1200" b="0" i="0" u="none" strike="noStrike" kern="1200" dirty="0">
                <a:solidFill>
                  <a:schemeClr val="tx1"/>
                </a:solidFill>
                <a:effectLst/>
                <a:latin typeface="+mn-lt"/>
                <a:ea typeface="+mn-ea"/>
                <a:cs typeface="+mn-cs"/>
              </a:rPr>
              <a:t> 當你要插入、更新或查詢 </a:t>
            </a:r>
            <a:r>
              <a:rPr lang="en-US" altLang="zh-TW" sz="1200" b="0" i="0" u="none" strike="noStrike" kern="1200" dirty="0">
                <a:solidFill>
                  <a:schemeClr val="tx1"/>
                </a:solidFill>
                <a:effectLst/>
                <a:latin typeface="+mn-lt"/>
                <a:ea typeface="+mn-ea"/>
                <a:cs typeface="+mn-cs"/>
              </a:rPr>
              <a:t>DynamoDB </a:t>
            </a:r>
            <a:r>
              <a:rPr lang="zh-TW" altLang="en-US" sz="1200" b="0" i="0" u="none" strike="noStrike" kern="1200" dirty="0">
                <a:solidFill>
                  <a:schemeClr val="tx1"/>
                </a:solidFill>
                <a:effectLst/>
                <a:latin typeface="+mn-lt"/>
                <a:ea typeface="+mn-ea"/>
                <a:cs typeface="+mn-cs"/>
              </a:rPr>
              <a:t>或調用 </a:t>
            </a:r>
            <a:r>
              <a:rPr lang="en-US" altLang="zh-TW" sz="1200" b="0" i="0" u="none" strike="noStrike" kern="1200" dirty="0">
                <a:solidFill>
                  <a:schemeClr val="tx1"/>
                </a:solidFill>
                <a:effectLst/>
                <a:latin typeface="+mn-lt"/>
                <a:ea typeface="+mn-ea"/>
                <a:cs typeface="+mn-cs"/>
              </a:rPr>
              <a:t>Lambda </a:t>
            </a:r>
            <a:r>
              <a:rPr lang="zh-TW" altLang="en-US" sz="1200" b="0" i="0" u="none" strike="noStrike" kern="1200" dirty="0">
                <a:solidFill>
                  <a:schemeClr val="tx1"/>
                </a:solidFill>
                <a:effectLst/>
                <a:latin typeface="+mn-lt"/>
                <a:ea typeface="+mn-ea"/>
                <a:cs typeface="+mn-cs"/>
              </a:rPr>
              <a:t>函數時，你可以在</a:t>
            </a:r>
            <a:r>
              <a:rPr lang="en-US" altLang="zh-TW" dirty="0">
                <a:solidFill>
                  <a:srgbClr val="FF0000"/>
                </a:solidFill>
              </a:rPr>
              <a:t>Rules engine</a:t>
            </a:r>
            <a:r>
              <a:rPr lang="zh-TW" altLang="en-US" sz="1200" b="0" i="0" u="none" strike="noStrike" kern="1200" dirty="0">
                <a:solidFill>
                  <a:schemeClr val="tx1"/>
                </a:solidFill>
                <a:effectLst/>
                <a:latin typeface="+mn-lt"/>
                <a:ea typeface="+mn-ea"/>
                <a:cs typeface="+mn-cs"/>
              </a:rPr>
              <a:t>中定義表達式，而</a:t>
            </a:r>
            <a:r>
              <a:rPr lang="en-US" altLang="zh-TW" dirty="0">
                <a:solidFill>
                  <a:srgbClr val="FF0000"/>
                </a:solidFill>
              </a:rPr>
              <a:t>Rules engine</a:t>
            </a:r>
            <a:r>
              <a:rPr lang="zh-TW" altLang="en-US" dirty="0"/>
              <a:t>會依照你訂的</a:t>
            </a:r>
            <a:r>
              <a:rPr lang="en-US" altLang="zh-TW" dirty="0">
                <a:solidFill>
                  <a:srgbClr val="FF0000"/>
                </a:solidFill>
              </a:rPr>
              <a:t>Rules</a:t>
            </a:r>
            <a:r>
              <a:rPr lang="zh-TW" altLang="en-US" dirty="0">
                <a:solidFill>
                  <a:srgbClr val="FF0000"/>
                </a:solidFill>
              </a:rPr>
              <a:t>進行動作</a:t>
            </a:r>
            <a:r>
              <a:rPr lang="zh-TW" altLang="en-US" sz="1200" b="0" i="0" u="none" strike="noStrike" kern="1200" dirty="0">
                <a:solidFill>
                  <a:schemeClr val="tx1"/>
                </a:solidFill>
                <a:effectLst/>
                <a:latin typeface="+mn-lt"/>
                <a:ea typeface="+mn-ea"/>
                <a:cs typeface="+mn-cs"/>
              </a:rPr>
              <a:t>。</a:t>
            </a:r>
          </a:p>
          <a:p>
            <a:endParaRPr lang="en-US" altLang="zh-TW" sz="1200" b="0" i="0" u="none" strike="noStrike" kern="1200" dirty="0">
              <a:solidFill>
                <a:schemeClr val="tx1"/>
              </a:solidFill>
              <a:effectLst/>
              <a:latin typeface="+mn-lt"/>
              <a:ea typeface="+mn-ea"/>
              <a:cs typeface="+mn-cs"/>
            </a:endParaRPr>
          </a:p>
          <a:p>
            <a:r>
              <a:rPr lang="zh-TW" altLang="en-US" sz="1200" b="0" i="0" u="none" strike="noStrike" kern="1200" dirty="0">
                <a:solidFill>
                  <a:schemeClr val="tx1"/>
                </a:solidFill>
                <a:effectLst/>
                <a:latin typeface="+mn-lt"/>
                <a:ea typeface="+mn-ea"/>
                <a:cs typeface="+mn-cs"/>
              </a:rPr>
              <a:t>接著</a:t>
            </a:r>
            <a:r>
              <a:rPr lang="en-US" altLang="zh-TW" sz="1200" b="0" i="0" u="none" strike="noStrike" kern="1200" dirty="0">
                <a:solidFill>
                  <a:schemeClr val="tx1"/>
                </a:solidFill>
                <a:effectLst/>
                <a:latin typeface="+mn-lt"/>
                <a:ea typeface="+mn-ea"/>
                <a:cs typeface="+mn-cs"/>
              </a:rPr>
              <a:t>AWS IoT Core</a:t>
            </a:r>
            <a:r>
              <a:rPr lang="zh-TW" altLang="en-US" sz="1200" b="0" i="0" u="none" strike="noStrike" kern="1200" dirty="0">
                <a:solidFill>
                  <a:schemeClr val="tx1"/>
                </a:solidFill>
                <a:effectLst/>
                <a:latin typeface="+mn-lt"/>
                <a:ea typeface="+mn-ea"/>
                <a:cs typeface="+mn-cs"/>
              </a:rPr>
              <a:t>是使用</a:t>
            </a:r>
            <a:r>
              <a:rPr lang="en-US" altLang="zh-TW" sz="1200" b="0" i="0" u="none" strike="noStrike" kern="1200" dirty="0">
                <a:solidFill>
                  <a:schemeClr val="tx1"/>
                </a:solidFill>
                <a:effectLst/>
                <a:latin typeface="+mn-lt"/>
                <a:ea typeface="+mn-ea"/>
                <a:cs typeface="+mn-cs"/>
              </a:rPr>
              <a:t>X.509</a:t>
            </a:r>
            <a:r>
              <a:rPr lang="zh-TW" altLang="en-US" sz="1200" b="0" i="0" u="none" strike="noStrike"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Certificate</a:t>
            </a:r>
            <a:r>
              <a:rPr lang="zh-TW" altLang="en-US" sz="1200" b="0" i="0" u="none" strike="noStrike" kern="1200" dirty="0">
                <a:solidFill>
                  <a:schemeClr val="tx1"/>
                </a:solidFill>
                <a:effectLst/>
                <a:latin typeface="+mn-lt"/>
                <a:ea typeface="+mn-ea"/>
                <a:cs typeface="+mn-cs"/>
              </a:rPr>
              <a:t>進行身份驗證並保護所有通信和活動的安全，使用策略進行授權。</a:t>
            </a:r>
          </a:p>
          <a:p>
            <a:endParaRPr lang="en-US" altLang="zh-TW" dirty="0"/>
          </a:p>
          <a:p>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30</a:t>
            </a:fld>
            <a:endParaRPr lang="zh-TW" altLang="en-US"/>
          </a:p>
        </p:txBody>
      </p:sp>
    </p:spTree>
    <p:extLst>
      <p:ext uri="{BB962C8B-B14F-4D97-AF65-F5344CB8AC3E}">
        <p14:creationId xmlns:p14="http://schemas.microsoft.com/office/powerpoint/2010/main" val="1140132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接下來式</a:t>
            </a:r>
            <a:r>
              <a:rPr lang="en-US" altLang="zh-TW" dirty="0"/>
              <a:t>Messaging services</a:t>
            </a:r>
            <a:r>
              <a:rPr lang="zh-TW" altLang="en-US" dirty="0"/>
              <a:t>，它有以下三項：</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Device gateway: </a:t>
            </a:r>
            <a:r>
              <a:rPr lang="zh-TW" altLang="en-US" dirty="0"/>
              <a:t>它主要是</a:t>
            </a:r>
            <a:r>
              <a:rPr lang="zh-TW" altLang="en-US" sz="1200" b="0" i="0" kern="1200" dirty="0">
                <a:solidFill>
                  <a:schemeClr val="tx1"/>
                </a:solidFill>
                <a:effectLst/>
                <a:latin typeface="+mn-lt"/>
                <a:ea typeface="+mn-ea"/>
                <a:cs typeface="+mn-cs"/>
              </a:rPr>
              <a:t>讓裝置以安全有效的方式與 </a:t>
            </a:r>
            <a:r>
              <a:rPr lang="en-US" altLang="zh-TW" sz="1200" b="0" i="0" kern="1200" dirty="0">
                <a:solidFill>
                  <a:schemeClr val="tx1"/>
                </a:solidFill>
                <a:effectLst/>
                <a:latin typeface="+mn-lt"/>
                <a:ea typeface="+mn-ea"/>
                <a:cs typeface="+mn-cs"/>
              </a:rPr>
              <a:t>AWS IoT </a:t>
            </a:r>
            <a:r>
              <a:rPr lang="zh-TW" altLang="en-US" sz="1200" b="0" i="0" kern="1200" dirty="0">
                <a:solidFill>
                  <a:schemeClr val="tx1"/>
                </a:solidFill>
                <a:effectLst/>
                <a:latin typeface="+mn-lt"/>
                <a:ea typeface="+mn-ea"/>
                <a:cs typeface="+mn-cs"/>
              </a:rPr>
              <a:t>通訊。</a:t>
            </a:r>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p>
            <a:r>
              <a:rPr lang="en-US" altLang="zh-TW" dirty="0"/>
              <a:t>Message broker(</a:t>
            </a:r>
            <a:r>
              <a:rPr lang="zh-TW" altLang="en-US" sz="1200" b="0" i="0" kern="1200" dirty="0">
                <a:solidFill>
                  <a:schemeClr val="tx1"/>
                </a:solidFill>
                <a:effectLst/>
                <a:latin typeface="+mn-lt"/>
                <a:ea typeface="+mn-ea"/>
                <a:cs typeface="+mn-cs"/>
              </a:rPr>
              <a:t>訊息中介裝置</a:t>
            </a:r>
            <a:r>
              <a:rPr lang="en-US" altLang="zh-TW" dirty="0"/>
              <a:t>): </a:t>
            </a:r>
            <a:r>
              <a:rPr lang="zh-TW" altLang="en-US" dirty="0"/>
              <a:t>主要</a:t>
            </a:r>
            <a:r>
              <a:rPr lang="zh-TW" altLang="en-US" sz="1200" b="0" i="0" kern="1200" dirty="0">
                <a:solidFill>
                  <a:schemeClr val="tx1"/>
                </a:solidFill>
                <a:effectLst/>
                <a:latin typeface="+mn-lt"/>
                <a:ea typeface="+mn-ea"/>
                <a:cs typeface="+mn-cs"/>
              </a:rPr>
              <a:t>提供安全的機制，讓裝置和 </a:t>
            </a:r>
            <a:r>
              <a:rPr lang="en-US" altLang="zh-TW" sz="1200" b="0" i="0" kern="1200" dirty="0">
                <a:solidFill>
                  <a:schemeClr val="tx1"/>
                </a:solidFill>
                <a:effectLst/>
                <a:latin typeface="+mn-lt"/>
                <a:ea typeface="+mn-ea"/>
                <a:cs typeface="+mn-cs"/>
              </a:rPr>
              <a:t>AWS IoT </a:t>
            </a:r>
            <a:r>
              <a:rPr lang="zh-TW" altLang="en-US" sz="1200" b="0" i="0" kern="1200" dirty="0">
                <a:solidFill>
                  <a:schemeClr val="tx1"/>
                </a:solidFill>
                <a:effectLst/>
                <a:latin typeface="+mn-lt"/>
                <a:ea typeface="+mn-ea"/>
                <a:cs typeface="+mn-cs"/>
              </a:rPr>
              <a:t>應用程式能夠互相發佈與接收訊息，因此你可以直接使用 </a:t>
            </a:r>
            <a:r>
              <a:rPr lang="en-US" altLang="zh-TW" sz="1200" b="0" i="0" kern="1200" dirty="0">
                <a:solidFill>
                  <a:schemeClr val="tx1"/>
                </a:solidFill>
                <a:effectLst/>
                <a:latin typeface="+mn-lt"/>
                <a:ea typeface="+mn-ea"/>
                <a:cs typeface="+mn-cs"/>
              </a:rPr>
              <a:t>MQTT </a:t>
            </a:r>
            <a:r>
              <a:rPr lang="zh-TW" altLang="en-US" sz="1200" b="0" i="0" kern="1200" dirty="0">
                <a:solidFill>
                  <a:schemeClr val="tx1"/>
                </a:solidFill>
                <a:effectLst/>
                <a:latin typeface="+mn-lt"/>
                <a:ea typeface="+mn-ea"/>
                <a:cs typeface="+mn-cs"/>
              </a:rPr>
              <a:t>通訊協定或是經 </a:t>
            </a:r>
            <a:r>
              <a:rPr lang="en-US" altLang="zh-TW" sz="1200" b="0" i="0" kern="1200" dirty="0">
                <a:solidFill>
                  <a:schemeClr val="tx1"/>
                </a:solidFill>
                <a:effectLst/>
                <a:latin typeface="+mn-lt"/>
                <a:ea typeface="+mn-ea"/>
                <a:cs typeface="+mn-cs"/>
              </a:rPr>
              <a:t>WebSocket </a:t>
            </a:r>
            <a:r>
              <a:rPr lang="zh-TW" altLang="en-US" sz="1200" b="0" i="0" kern="1200" dirty="0">
                <a:solidFill>
                  <a:schemeClr val="tx1"/>
                </a:solidFill>
                <a:effectLst/>
                <a:latin typeface="+mn-lt"/>
                <a:ea typeface="+mn-ea"/>
                <a:cs typeface="+mn-cs"/>
              </a:rPr>
              <a:t>的 </a:t>
            </a:r>
            <a:r>
              <a:rPr lang="en-US" altLang="zh-TW" sz="1200" b="0" i="0" kern="1200" dirty="0">
                <a:solidFill>
                  <a:schemeClr val="tx1"/>
                </a:solidFill>
                <a:effectLst/>
                <a:latin typeface="+mn-lt"/>
                <a:ea typeface="+mn-ea"/>
                <a:cs typeface="+mn-cs"/>
              </a:rPr>
              <a:t>MQTT </a:t>
            </a:r>
            <a:r>
              <a:rPr lang="zh-TW" altLang="en-US" sz="1200" b="0" i="0" kern="1200" dirty="0">
                <a:solidFill>
                  <a:schemeClr val="tx1"/>
                </a:solidFill>
                <a:effectLst/>
                <a:latin typeface="+mn-lt"/>
                <a:ea typeface="+mn-ea"/>
                <a:cs typeface="+mn-cs"/>
              </a:rPr>
              <a:t>來發佈和訂閱，也可以使用 </a:t>
            </a:r>
            <a:r>
              <a:rPr lang="en-US" altLang="zh-TW" sz="1200" b="0" i="0" kern="1200" dirty="0">
                <a:solidFill>
                  <a:schemeClr val="tx1"/>
                </a:solidFill>
                <a:effectLst/>
                <a:latin typeface="+mn-lt"/>
                <a:ea typeface="+mn-ea"/>
                <a:cs typeface="+mn-cs"/>
              </a:rPr>
              <a:t>HTTP REST </a:t>
            </a:r>
            <a:r>
              <a:rPr lang="zh-TW" altLang="en-US" sz="1200" b="0" i="0" kern="1200" dirty="0">
                <a:solidFill>
                  <a:schemeClr val="tx1"/>
                </a:solidFill>
                <a:effectLst/>
                <a:latin typeface="+mn-lt"/>
                <a:ea typeface="+mn-ea"/>
                <a:cs typeface="+mn-cs"/>
              </a:rPr>
              <a:t>介面發佈。如需更多詳細資訊，請參閱「</a:t>
            </a:r>
            <a:r>
              <a:rPr lang="zh-TW" altLang="en-US" sz="1200" b="0" i="0" u="none" strike="noStrike" kern="1200" dirty="0">
                <a:solidFill>
                  <a:schemeClr val="tx1"/>
                </a:solidFill>
                <a:effectLst/>
                <a:latin typeface="+mn-lt"/>
                <a:ea typeface="+mn-ea"/>
                <a:cs typeface="+mn-cs"/>
                <a:hlinkClick r:id="rId3"/>
              </a:rPr>
              <a:t>裝置通信協議</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Rules engine:</a:t>
            </a:r>
            <a:r>
              <a:rPr lang="zh-TW" altLang="en-US" dirty="0"/>
              <a:t> 這個就是剛剛提到的，是提供消息處理以及與其它</a:t>
            </a:r>
            <a:r>
              <a:rPr lang="en-US" altLang="zh-TW" dirty="0"/>
              <a:t>AWS</a:t>
            </a:r>
            <a:r>
              <a:rPr lang="zh-TW" altLang="en-US" dirty="0"/>
              <a:t>服務的集成。舉例來說就是您可以使用基於</a:t>
            </a:r>
            <a:r>
              <a:rPr lang="en-US" altLang="zh-TW" dirty="0"/>
              <a:t>SQL</a:t>
            </a:r>
            <a:r>
              <a:rPr lang="zh-TW" altLang="en-US" dirty="0"/>
              <a:t>的語言從</a:t>
            </a:r>
            <a:r>
              <a:rPr lang="en-US" altLang="zh-TW" dirty="0"/>
              <a:t>message payload</a:t>
            </a:r>
            <a:r>
              <a:rPr lang="zh-TW" altLang="en-US" dirty="0"/>
              <a:t>中選擇數據，然後處理數據並將其發送到其他服務，諸如</a:t>
            </a:r>
            <a:r>
              <a:rPr lang="en-US" altLang="zh-TW" dirty="0"/>
              <a:t>Amazon Simple Storage Service</a:t>
            </a:r>
            <a:r>
              <a:rPr lang="zh-TW" altLang="en-US" dirty="0"/>
              <a:t>（</a:t>
            </a:r>
            <a:r>
              <a:rPr lang="en-US" altLang="zh-TW" dirty="0"/>
              <a:t>Amazon S3</a:t>
            </a:r>
            <a:r>
              <a:rPr lang="zh-TW" altLang="en-US" dirty="0"/>
              <a:t>）或 </a:t>
            </a:r>
            <a:r>
              <a:rPr lang="en-US" altLang="zh-TW" dirty="0"/>
              <a:t>Amazon DynamoDB</a:t>
            </a:r>
            <a:r>
              <a:rPr lang="zh-TW" altLang="en-US" dirty="0"/>
              <a:t>和</a:t>
            </a:r>
            <a:r>
              <a:rPr lang="en-US" altLang="zh-TW" dirty="0"/>
              <a:t>AWS </a:t>
            </a:r>
            <a:r>
              <a:rPr lang="en-US" altLang="zh-TW" dirty="0" err="1"/>
              <a:t>Lambdam</a:t>
            </a:r>
            <a:r>
              <a:rPr lang="zh-TW" altLang="en-US" dirty="0"/>
              <a:t>。</a:t>
            </a:r>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31</a:t>
            </a:fld>
            <a:endParaRPr lang="zh-TW" altLang="en-US"/>
          </a:p>
        </p:txBody>
      </p:sp>
    </p:spTree>
    <p:extLst>
      <p:ext uri="{BB962C8B-B14F-4D97-AF65-F5344CB8AC3E}">
        <p14:creationId xmlns:p14="http://schemas.microsoft.com/office/powerpoint/2010/main" val="3961230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接下來是</a:t>
            </a:r>
            <a:r>
              <a:rPr lang="en-US" altLang="zh-TW" dirty="0"/>
              <a:t>control services</a:t>
            </a:r>
            <a:r>
              <a:rPr lang="zh-TW" altLang="en-US" dirty="0"/>
              <a:t>，這幾項就比較屬於管理使用者身分與安全部分，以及該如何控制它，一共分為以下六項：</a:t>
            </a:r>
            <a:endParaRPr lang="en-US" altLang="zh-TW" dirty="0"/>
          </a:p>
          <a:p>
            <a:endParaRPr lang="en-US" altLang="zh-TW" dirty="0"/>
          </a:p>
          <a:p>
            <a:r>
              <a:rPr lang="zh-TW" altLang="en-US" dirty="0"/>
              <a:t>自定義身份驗證服務</a:t>
            </a:r>
            <a:r>
              <a:rPr lang="en-US" altLang="zh-TW" dirty="0"/>
              <a:t>:</a:t>
            </a:r>
            <a:r>
              <a:rPr lang="zh-TW" altLang="en-US" dirty="0"/>
              <a:t> </a:t>
            </a:r>
            <a:r>
              <a:rPr lang="zh-TW" altLang="en-US" sz="1200" b="0" i="0" u="none" strike="noStrike" kern="1200" dirty="0">
                <a:solidFill>
                  <a:schemeClr val="tx1"/>
                </a:solidFill>
                <a:effectLst/>
                <a:latin typeface="+mn-lt"/>
                <a:ea typeface="+mn-ea"/>
                <a:cs typeface="+mn-cs"/>
              </a:rPr>
              <a:t>使用者可以定義自訂授權方，透過自訂身分驗證服務和 </a:t>
            </a:r>
            <a:r>
              <a:rPr lang="en-US" altLang="zh-TW" sz="1200" b="0" i="0" u="none" strike="noStrike" kern="1200" dirty="0">
                <a:solidFill>
                  <a:schemeClr val="tx1"/>
                </a:solidFill>
                <a:effectLst/>
                <a:latin typeface="+mn-lt"/>
                <a:ea typeface="+mn-ea"/>
                <a:cs typeface="+mn-cs"/>
              </a:rPr>
              <a:t>Lambda </a:t>
            </a:r>
            <a:r>
              <a:rPr lang="zh-TW" altLang="en-US" sz="1200" b="0" i="0" u="none" strike="noStrike" kern="1200" dirty="0">
                <a:solidFill>
                  <a:schemeClr val="tx1"/>
                </a:solidFill>
                <a:effectLst/>
                <a:latin typeface="+mn-lt"/>
                <a:ea typeface="+mn-ea"/>
                <a:cs typeface="+mn-cs"/>
              </a:rPr>
              <a:t>函數，藉以管理自己的身分驗證和授權策略。</a:t>
            </a:r>
            <a:endParaRPr lang="en-US" altLang="zh-TW" sz="1200" b="0" i="0" u="none" strike="noStrike" kern="1200" dirty="0">
              <a:solidFill>
                <a:schemeClr val="tx1"/>
              </a:solidFill>
              <a:effectLst/>
              <a:latin typeface="+mn-lt"/>
              <a:ea typeface="+mn-ea"/>
              <a:cs typeface="+mn-cs"/>
            </a:endParaRPr>
          </a:p>
          <a:p>
            <a:r>
              <a:rPr lang="en-US" altLang="zh-TW" sz="1200" b="0" i="0" u="none" strike="noStrike" kern="1200" dirty="0">
                <a:solidFill>
                  <a:schemeClr val="tx1"/>
                </a:solidFill>
                <a:effectLst/>
                <a:latin typeface="+mn-lt"/>
                <a:ea typeface="+mn-ea"/>
                <a:cs typeface="+mn-cs"/>
              </a:rPr>
              <a:t>	</a:t>
            </a:r>
            <a:r>
              <a:rPr lang="zh-TW" altLang="en-US" sz="1200" b="0" i="0" u="none" strike="noStrike" kern="1200" dirty="0">
                <a:solidFill>
                  <a:schemeClr val="tx1"/>
                </a:solidFill>
                <a:effectLst/>
                <a:latin typeface="+mn-lt"/>
                <a:ea typeface="+mn-ea"/>
                <a:cs typeface="+mn-cs"/>
              </a:rPr>
              <a:t>            自訂授權方可讓 </a:t>
            </a:r>
            <a:r>
              <a:rPr lang="en-US" altLang="zh-TW" sz="1200" b="0" i="0" u="none" strike="noStrike" kern="1200" dirty="0">
                <a:solidFill>
                  <a:schemeClr val="tx1"/>
                </a:solidFill>
                <a:effectLst/>
                <a:latin typeface="+mn-lt"/>
                <a:ea typeface="+mn-ea"/>
                <a:cs typeface="+mn-cs"/>
              </a:rPr>
              <a:t>AWS IoT </a:t>
            </a:r>
            <a:r>
              <a:rPr lang="zh-TW" altLang="en-US" sz="1200" b="0" i="0" u="none" strike="noStrike" kern="1200" dirty="0">
                <a:solidFill>
                  <a:schemeClr val="tx1"/>
                </a:solidFill>
                <a:effectLst/>
                <a:latin typeface="+mn-lt"/>
                <a:ea typeface="+mn-ea"/>
                <a:cs typeface="+mn-cs"/>
              </a:rPr>
              <a:t>使用</a:t>
            </a:r>
            <a:r>
              <a:rPr lang="en-US" altLang="zh-TW" sz="1200" b="0" i="0" u="none" strike="noStrike" kern="1200" dirty="0">
                <a:solidFill>
                  <a:schemeClr val="tx1"/>
                </a:solidFill>
                <a:effectLst/>
                <a:latin typeface="+mn-lt"/>
                <a:ea typeface="+mn-ea"/>
                <a:cs typeface="+mn-cs"/>
              </a:rPr>
              <a:t>bearer token authentication</a:t>
            </a:r>
            <a:r>
              <a:rPr lang="zh-TW" altLang="en-US" sz="1200" b="0" i="0" u="none" strike="noStrike" kern="1200" dirty="0">
                <a:solidFill>
                  <a:schemeClr val="tx1"/>
                </a:solidFill>
                <a:effectLst/>
                <a:latin typeface="+mn-lt"/>
                <a:ea typeface="+mn-ea"/>
                <a:cs typeface="+mn-cs"/>
              </a:rPr>
              <a:t>與身分驗證策略</a:t>
            </a:r>
            <a:r>
              <a:rPr lang="en-US" altLang="zh-TW" sz="1200" b="0" i="0" u="none" strike="noStrike" kern="1200" dirty="0">
                <a:solidFill>
                  <a:schemeClr val="tx1"/>
                </a:solidFill>
                <a:effectLst/>
                <a:latin typeface="+mn-lt"/>
                <a:ea typeface="+mn-ea"/>
                <a:cs typeface="+mn-cs"/>
              </a:rPr>
              <a:t>(authorization strategies)</a:t>
            </a:r>
            <a:r>
              <a:rPr lang="zh-TW" altLang="en-US" sz="1200" b="0" i="0" u="none" strike="noStrike" kern="1200" dirty="0">
                <a:solidFill>
                  <a:schemeClr val="tx1"/>
                </a:solidFill>
                <a:effectLst/>
                <a:latin typeface="+mn-lt"/>
                <a:ea typeface="+mn-ea"/>
                <a:cs typeface="+mn-cs"/>
              </a:rPr>
              <a:t>來驗證您的裝置並授權操作。</a:t>
            </a:r>
            <a:endParaRPr lang="en-US" altLang="zh-TW" sz="1200" b="0" i="0" u="none" strike="noStrike" kern="1200" dirty="0">
              <a:solidFill>
                <a:schemeClr val="tx1"/>
              </a:solidFill>
              <a:effectLst/>
              <a:latin typeface="+mn-lt"/>
              <a:ea typeface="+mn-ea"/>
              <a:cs typeface="+mn-cs"/>
            </a:endParaRPr>
          </a:p>
          <a:p>
            <a:r>
              <a:rPr lang="zh-TW" altLang="en-US" sz="1200" b="0" i="0" u="none" strike="noStrike" kern="1200" dirty="0">
                <a:solidFill>
                  <a:schemeClr val="tx1"/>
                </a:solidFill>
                <a:effectLst/>
                <a:latin typeface="+mn-lt"/>
                <a:ea typeface="+mn-ea"/>
                <a:cs typeface="+mn-cs"/>
              </a:rPr>
              <a:t>                                      自定義授權人員可以實施各種身份驗證策略，例如：</a:t>
            </a:r>
            <a:r>
              <a:rPr lang="en-US" altLang="zh-TW" sz="1200" b="0" i="0" u="none" strike="noStrike" kern="1200" dirty="0" err="1">
                <a:solidFill>
                  <a:schemeClr val="tx1"/>
                </a:solidFill>
                <a:effectLst/>
                <a:latin typeface="+mn-lt"/>
                <a:ea typeface="+mn-ea"/>
                <a:cs typeface="+mn-cs"/>
              </a:rPr>
              <a:t>JsonWebToken</a:t>
            </a:r>
            <a:r>
              <a:rPr lang="zh-TW" altLang="en-US" sz="1200" b="0" i="0" u="none" strike="noStrike" kern="1200" dirty="0">
                <a:solidFill>
                  <a:schemeClr val="tx1"/>
                </a:solidFill>
                <a:effectLst/>
                <a:latin typeface="+mn-lt"/>
                <a:ea typeface="+mn-ea"/>
                <a:cs typeface="+mn-cs"/>
              </a:rPr>
              <a:t>驗證或</a:t>
            </a:r>
            <a:r>
              <a:rPr lang="en-US" altLang="zh-TW" sz="1200" b="0" i="0" u="none" strike="noStrike" kern="1200" dirty="0">
                <a:solidFill>
                  <a:schemeClr val="tx1"/>
                </a:solidFill>
                <a:effectLst/>
                <a:latin typeface="+mn-lt"/>
                <a:ea typeface="+mn-ea"/>
                <a:cs typeface="+mn-cs"/>
              </a:rPr>
              <a:t>OAuth</a:t>
            </a:r>
            <a:r>
              <a:rPr lang="zh-TW" altLang="en-US" sz="1200" b="0" i="0" u="none" strike="noStrike" kern="1200" dirty="0">
                <a:solidFill>
                  <a:schemeClr val="tx1"/>
                </a:solidFill>
                <a:effectLst/>
                <a:latin typeface="+mn-lt"/>
                <a:ea typeface="+mn-ea"/>
                <a:cs typeface="+mn-cs"/>
              </a:rPr>
              <a:t>提供程序標註，但他們必須歸還設備網關用於授權</a:t>
            </a:r>
            <a:r>
              <a:rPr lang="en-US" altLang="zh-TW" sz="1200" b="0" i="0" u="none" strike="noStrike" kern="1200" dirty="0">
                <a:solidFill>
                  <a:schemeClr val="tx1"/>
                </a:solidFill>
                <a:effectLst/>
                <a:latin typeface="+mn-lt"/>
                <a:ea typeface="+mn-ea"/>
                <a:cs typeface="+mn-cs"/>
              </a:rPr>
              <a:t>MQTT</a:t>
            </a:r>
            <a:r>
              <a:rPr lang="zh-TW" altLang="en-US" sz="1200" b="0" i="0" u="none" strike="noStrike" kern="1200" dirty="0">
                <a:solidFill>
                  <a:schemeClr val="tx1"/>
                </a:solidFill>
                <a:effectLst/>
                <a:latin typeface="+mn-lt"/>
                <a:ea typeface="+mn-ea"/>
                <a:cs typeface="+mn-cs"/>
              </a:rPr>
              <a:t>操作的策略文件。如需更多詳細資訊，請參閱「</a:t>
            </a:r>
            <a:r>
              <a:rPr lang="zh-TW" altLang="en-US" sz="1200" b="0" i="0" u="none" strike="noStrike" kern="1200" dirty="0">
                <a:solidFill>
                  <a:schemeClr val="tx1"/>
                </a:solidFill>
                <a:effectLst/>
                <a:latin typeface="+mn-lt"/>
                <a:ea typeface="+mn-ea"/>
                <a:cs typeface="+mn-cs"/>
                <a:hlinkClick r:id="rId3"/>
              </a:rPr>
              <a:t>自訂身份驗證</a:t>
            </a:r>
            <a:r>
              <a:rPr lang="zh-TW" altLang="en-US" sz="1200" b="0" i="0" u="none" strike="noStrike" kern="1200" dirty="0">
                <a:solidFill>
                  <a:schemeClr val="tx1"/>
                </a:solidFill>
                <a:effectLst/>
                <a:latin typeface="+mn-lt"/>
                <a:ea typeface="+mn-ea"/>
                <a:cs typeface="+mn-cs"/>
              </a:rPr>
              <a:t>」。</a:t>
            </a:r>
            <a:endParaRPr lang="zh-TW" altLang="en-US" dirty="0"/>
          </a:p>
          <a:p>
            <a:endParaRPr lang="en-US" altLang="zh-TW" dirty="0"/>
          </a:p>
          <a:p>
            <a:r>
              <a:rPr lang="zh-TW" altLang="en-US" dirty="0"/>
              <a:t>裝置佈建服務</a:t>
            </a:r>
            <a:r>
              <a:rPr lang="en-US" altLang="zh-TW" dirty="0"/>
              <a:t>:</a:t>
            </a:r>
            <a:r>
              <a:rPr lang="zh-TW" altLang="en-US" dirty="0"/>
              <a:t> </a:t>
            </a:r>
            <a:r>
              <a:rPr lang="zh-TW" altLang="en-US" sz="1200" b="0" i="0" u="none" strike="noStrike" kern="1200" dirty="0">
                <a:solidFill>
                  <a:schemeClr val="tx1"/>
                </a:solidFill>
                <a:effectLst/>
                <a:latin typeface="+mn-lt"/>
                <a:ea typeface="+mn-ea"/>
                <a:cs typeface="+mn-cs"/>
              </a:rPr>
              <a:t>允許您使用描述設備所需資源的模板來配置設備：一個設備對象、一個證書和一個或多個策略</a:t>
            </a:r>
            <a:r>
              <a:rPr lang="en-US" altLang="zh-TW" sz="1200" b="0" i="0" u="none" strike="noStrike" kern="1200" dirty="0">
                <a:solidFill>
                  <a:schemeClr val="tx1"/>
                </a:solidFill>
                <a:effectLst/>
                <a:latin typeface="+mn-lt"/>
                <a:ea typeface="+mn-ea"/>
                <a:cs typeface="+mn-cs"/>
              </a:rPr>
              <a:t>(policies)</a:t>
            </a:r>
            <a:r>
              <a:rPr lang="zh-TW" altLang="en-US" sz="1200" b="0" i="0" u="none" strike="noStrike" kern="1200" dirty="0">
                <a:solidFill>
                  <a:schemeClr val="tx1"/>
                </a:solidFill>
                <a:effectLst/>
                <a:latin typeface="+mn-lt"/>
                <a:ea typeface="+mn-ea"/>
                <a:cs typeface="+mn-cs"/>
              </a:rPr>
              <a:t>。設備對象是註冊表中描述設備的屬性。裝置使用憑證向 </a:t>
            </a:r>
            <a:r>
              <a:rPr lang="en-US" altLang="zh-TW" sz="1200" b="0" i="0" u="none" strike="noStrike" kern="1200" dirty="0">
                <a:solidFill>
                  <a:schemeClr val="tx1"/>
                </a:solidFill>
                <a:effectLst/>
                <a:latin typeface="+mn-lt"/>
                <a:ea typeface="+mn-ea"/>
                <a:cs typeface="+mn-cs"/>
              </a:rPr>
              <a:t>AWS IoT </a:t>
            </a:r>
            <a:r>
              <a:rPr lang="zh-TW" altLang="en-US" sz="1200" b="0" i="0" u="none" strike="noStrike" kern="1200" dirty="0">
                <a:solidFill>
                  <a:schemeClr val="tx1"/>
                </a:solidFill>
                <a:effectLst/>
                <a:latin typeface="+mn-lt"/>
                <a:ea typeface="+mn-ea"/>
                <a:cs typeface="+mn-cs"/>
              </a:rPr>
              <a:t>進行驗證。政策決定裝置在 </a:t>
            </a:r>
            <a:r>
              <a:rPr lang="en-US" altLang="zh-TW" sz="1200" b="0" i="0" u="none" strike="noStrike" kern="1200" dirty="0">
                <a:solidFill>
                  <a:schemeClr val="tx1"/>
                </a:solidFill>
                <a:effectLst/>
                <a:latin typeface="+mn-lt"/>
                <a:ea typeface="+mn-ea"/>
                <a:cs typeface="+mn-cs"/>
              </a:rPr>
              <a:t>AWS IoT </a:t>
            </a:r>
            <a:r>
              <a:rPr lang="zh-TW" altLang="en-US" sz="1200" b="0" i="0" u="none" strike="noStrike" kern="1200" dirty="0">
                <a:solidFill>
                  <a:schemeClr val="tx1"/>
                </a:solidFill>
                <a:effectLst/>
                <a:latin typeface="+mn-lt"/>
                <a:ea typeface="+mn-ea"/>
                <a:cs typeface="+mn-cs"/>
              </a:rPr>
              <a:t>可執行的操作。</a:t>
            </a:r>
          </a:p>
          <a:p>
            <a:r>
              <a:rPr lang="zh-TW" altLang="en-US" sz="1200" b="0" i="0" u="none" strike="noStrike" kern="1200" dirty="0">
                <a:solidFill>
                  <a:schemeClr val="tx1"/>
                </a:solidFill>
                <a:effectLst/>
                <a:latin typeface="+mn-lt"/>
                <a:ea typeface="+mn-ea"/>
                <a:cs typeface="+mn-cs"/>
              </a:rPr>
              <a:t>                          範本包含了被字典 </a:t>
            </a:r>
            <a:r>
              <a:rPr lang="en-US" altLang="zh-TW" sz="1200" b="0" i="0" u="none" strike="noStrike" kern="1200" dirty="0">
                <a:solidFill>
                  <a:schemeClr val="tx1"/>
                </a:solidFill>
                <a:effectLst/>
                <a:latin typeface="+mn-lt"/>
                <a:ea typeface="+mn-ea"/>
                <a:cs typeface="+mn-cs"/>
              </a:rPr>
              <a:t>(</a:t>
            </a:r>
            <a:r>
              <a:rPr lang="zh-TW" altLang="en-US" sz="1200" b="0" i="0" u="none" strike="noStrike" kern="1200" dirty="0">
                <a:solidFill>
                  <a:schemeClr val="tx1"/>
                </a:solidFill>
                <a:effectLst/>
                <a:latin typeface="+mn-lt"/>
                <a:ea typeface="+mn-ea"/>
                <a:cs typeface="+mn-cs"/>
              </a:rPr>
              <a:t>對應</a:t>
            </a:r>
            <a:r>
              <a:rPr lang="en-US" altLang="zh-TW" sz="1200" b="0" i="0" u="none" strike="noStrike" kern="1200" dirty="0">
                <a:solidFill>
                  <a:schemeClr val="tx1"/>
                </a:solidFill>
                <a:effectLst/>
                <a:latin typeface="+mn-lt"/>
                <a:ea typeface="+mn-ea"/>
                <a:cs typeface="+mn-cs"/>
              </a:rPr>
              <a:t>) </a:t>
            </a:r>
            <a:r>
              <a:rPr lang="zh-TW" altLang="en-US" sz="1200" b="0" i="0" u="none" strike="noStrike" kern="1200" dirty="0">
                <a:solidFill>
                  <a:schemeClr val="tx1"/>
                </a:solidFill>
                <a:effectLst/>
                <a:latin typeface="+mn-lt"/>
                <a:ea typeface="+mn-ea"/>
                <a:cs typeface="+mn-cs"/>
              </a:rPr>
              <a:t>之值取代的變數。只要在字典中為範本的變數傳入不同的值，您就可以使用相同的範本來佈建多個裝置。如需更多詳細資訊，請參閱「</a:t>
            </a:r>
            <a:r>
              <a:rPr lang="zh-TW" altLang="en-US" sz="1200" b="0" i="0" u="none" strike="noStrike" kern="1200" dirty="0">
                <a:solidFill>
                  <a:schemeClr val="tx1"/>
                </a:solidFill>
                <a:effectLst/>
                <a:latin typeface="+mn-lt"/>
                <a:ea typeface="+mn-ea"/>
                <a:cs typeface="+mn-cs"/>
                <a:hlinkClick r:id="rId4"/>
              </a:rPr>
              <a:t>裝置佈建</a:t>
            </a:r>
            <a:r>
              <a:rPr lang="zh-TW" altLang="en-US" sz="1200" b="0" i="0" u="none" strike="noStrike" kern="1200" dirty="0">
                <a:solidFill>
                  <a:schemeClr val="tx1"/>
                </a:solidFill>
                <a:effectLst/>
                <a:latin typeface="+mn-lt"/>
                <a:ea typeface="+mn-ea"/>
                <a:cs typeface="+mn-cs"/>
              </a:rPr>
              <a:t>」。</a:t>
            </a:r>
            <a:endParaRPr lang="zh-TW" altLang="en-US" dirty="0"/>
          </a:p>
          <a:p>
            <a:endParaRPr lang="en-US" altLang="zh-TW" dirty="0"/>
          </a:p>
          <a:p>
            <a:r>
              <a:rPr lang="zh-TW" altLang="en-US" dirty="0"/>
              <a:t>群組登錄檔</a:t>
            </a:r>
            <a:r>
              <a:rPr lang="en-US" altLang="zh-TW" dirty="0"/>
              <a:t>:</a:t>
            </a:r>
            <a:r>
              <a:rPr lang="zh-TW" altLang="en-US" dirty="0"/>
              <a:t> </a:t>
            </a:r>
            <a:r>
              <a:rPr lang="zh-TW" altLang="en-US" sz="1200" b="0" i="0" kern="1200" dirty="0">
                <a:solidFill>
                  <a:schemeClr val="tx1"/>
                </a:solidFill>
                <a:effectLst/>
                <a:latin typeface="+mn-lt"/>
                <a:ea typeface="+mn-ea"/>
                <a:cs typeface="+mn-cs"/>
              </a:rPr>
              <a:t>您可利用群組，將多個裝置分類至群組來同時管理。您對母群組執行的任何操作都將應用於其子群組。相同的操作同樣適用於母群組中的所有設備以及子群組中的所有設備。授予群組的權限將應用於組中的所有設備和其所有子群組。如需更多詳細資訊，請參閱「</a:t>
            </a:r>
            <a:r>
              <a:rPr lang="zh-TW" altLang="en-US" sz="1200" b="0" i="0" u="none" strike="noStrike" kern="1200" dirty="0">
                <a:solidFill>
                  <a:schemeClr val="tx1"/>
                </a:solidFill>
                <a:effectLst/>
                <a:latin typeface="+mn-lt"/>
                <a:ea typeface="+mn-ea"/>
                <a:cs typeface="+mn-cs"/>
                <a:hlinkClick r:id="rId5"/>
              </a:rPr>
              <a:t>利用 </a:t>
            </a:r>
            <a:r>
              <a:rPr lang="en-US" altLang="zh-TW" sz="1200" b="0" i="0" u="none" strike="noStrike" kern="1200" dirty="0">
                <a:solidFill>
                  <a:schemeClr val="tx1"/>
                </a:solidFill>
                <a:effectLst/>
                <a:latin typeface="+mn-lt"/>
                <a:ea typeface="+mn-ea"/>
                <a:cs typeface="+mn-cs"/>
                <a:hlinkClick r:id="rId5"/>
              </a:rPr>
              <a:t>AWS IoT </a:t>
            </a:r>
            <a:r>
              <a:rPr lang="zh-TW" altLang="en-US" sz="1200" b="0" i="0" u="none" strike="noStrike" kern="1200" dirty="0">
                <a:solidFill>
                  <a:schemeClr val="tx1"/>
                </a:solidFill>
                <a:effectLst/>
                <a:latin typeface="+mn-lt"/>
                <a:ea typeface="+mn-ea"/>
                <a:cs typeface="+mn-cs"/>
                <a:hlinkClick r:id="rId5"/>
              </a:rPr>
              <a:t>管理裝置</a:t>
            </a:r>
            <a:r>
              <a:rPr lang="zh-TW" altLang="en-US" sz="1200" b="0" i="0" kern="1200" dirty="0">
                <a:solidFill>
                  <a:schemeClr val="tx1"/>
                </a:solidFill>
                <a:effectLst/>
                <a:latin typeface="+mn-lt"/>
                <a:ea typeface="+mn-ea"/>
                <a:cs typeface="+mn-cs"/>
              </a:rPr>
              <a:t>」。</a:t>
            </a:r>
            <a:endParaRPr lang="zh-TW" altLang="en-US" dirty="0"/>
          </a:p>
          <a:p>
            <a:endParaRPr lang="en-US" altLang="zh-TW" dirty="0"/>
          </a:p>
          <a:p>
            <a:r>
              <a:rPr lang="zh-TW" altLang="en-US" dirty="0"/>
              <a:t>任務服務</a:t>
            </a:r>
            <a:r>
              <a:rPr lang="en-US" altLang="zh-TW" dirty="0"/>
              <a:t>:</a:t>
            </a:r>
            <a:r>
              <a:rPr lang="zh-TW" altLang="en-US" dirty="0"/>
              <a:t> 也就是</a:t>
            </a:r>
            <a:r>
              <a:rPr lang="zh-TW" altLang="en-US" sz="1200" b="0" i="0" u="none" strike="noStrike" kern="1200" dirty="0">
                <a:solidFill>
                  <a:schemeClr val="tx1"/>
                </a:solidFill>
                <a:effectLst/>
                <a:latin typeface="+mn-lt"/>
                <a:ea typeface="+mn-ea"/>
                <a:cs typeface="+mn-cs"/>
              </a:rPr>
              <a:t>允許定義一組遠程操作</a:t>
            </a:r>
            <a:r>
              <a:rPr lang="en-US" altLang="zh-TW" sz="1200" b="0" i="0" u="none" strike="noStrike" kern="1200" dirty="0">
                <a:solidFill>
                  <a:schemeClr val="tx1"/>
                </a:solidFill>
                <a:effectLst/>
                <a:latin typeface="+mn-lt"/>
                <a:ea typeface="+mn-ea"/>
                <a:cs typeface="+mn-cs"/>
              </a:rPr>
              <a:t>,</a:t>
            </a:r>
            <a:r>
              <a:rPr lang="zh-TW" altLang="en-US" sz="1200" b="0" i="0" u="none" strike="noStrike" kern="1200" dirty="0">
                <a:solidFill>
                  <a:schemeClr val="tx1"/>
                </a:solidFill>
                <a:effectLst/>
                <a:latin typeface="+mn-lt"/>
                <a:ea typeface="+mn-ea"/>
                <a:cs typeface="+mn-cs"/>
              </a:rPr>
              <a:t>這些操作被發送並連接到一個或多個設備上運行 </a:t>
            </a:r>
            <a:r>
              <a:rPr lang="en-US" altLang="zh-TW" sz="1200" b="0" i="0" u="none" strike="noStrike" kern="1200" dirty="0">
                <a:solidFill>
                  <a:schemeClr val="tx1"/>
                </a:solidFill>
                <a:effectLst/>
                <a:latin typeface="+mn-lt"/>
                <a:ea typeface="+mn-ea"/>
                <a:cs typeface="+mn-cs"/>
              </a:rPr>
              <a:t>AWS IoT</a:t>
            </a:r>
            <a:r>
              <a:rPr lang="zh-TW" altLang="en-US" sz="1200" b="0" i="0" u="none" strike="noStrike" kern="1200" dirty="0">
                <a:solidFill>
                  <a:schemeClr val="tx1"/>
                </a:solidFill>
                <a:effectLst/>
                <a:latin typeface="+mn-lt"/>
                <a:ea typeface="+mn-ea"/>
                <a:cs typeface="+mn-cs"/>
              </a:rPr>
              <a:t>，舉例來說，您可以定義一個工作，指示一組裝置下載並安裝應用程式或韌體更新、重新啟動、更換憑證，或者執行遠端故障排除操作，而欲建立工作，您必須指定要執行的遠端操作之描述，以及應執行操作的目標清單，目標可以是個別裝置、群組或兩者。如需更多詳細資訊，請參閱「</a:t>
            </a:r>
            <a:r>
              <a:rPr lang="en-US" altLang="zh-TW" sz="1200" b="0" i="0" u="none" strike="noStrike" kern="1200" dirty="0">
                <a:solidFill>
                  <a:schemeClr val="tx1"/>
                </a:solidFill>
                <a:effectLst/>
                <a:latin typeface="+mn-lt"/>
                <a:ea typeface="+mn-ea"/>
                <a:cs typeface="+mn-cs"/>
                <a:hlinkClick r:id="rId6"/>
              </a:rPr>
              <a:t>Jobs</a:t>
            </a:r>
            <a:r>
              <a:rPr lang="zh-TW" altLang="en-US" sz="1200" b="0" i="0" u="none" strike="noStrike" kern="1200" dirty="0">
                <a:solidFill>
                  <a:schemeClr val="tx1"/>
                </a:solidFill>
                <a:effectLst/>
                <a:latin typeface="+mn-lt"/>
                <a:ea typeface="+mn-ea"/>
                <a:cs typeface="+mn-cs"/>
              </a:rPr>
              <a:t>」。</a:t>
            </a:r>
            <a:endParaRPr lang="zh-TW" altLang="en-US" dirty="0"/>
          </a:p>
          <a:p>
            <a:endParaRPr lang="en-US" altLang="zh-TW" dirty="0"/>
          </a:p>
          <a:p>
            <a:r>
              <a:rPr lang="zh-TW" altLang="en-US" dirty="0"/>
              <a:t>登錄</a:t>
            </a:r>
            <a:r>
              <a:rPr lang="en-US" altLang="zh-TW" dirty="0"/>
              <a:t>:</a:t>
            </a:r>
            <a:r>
              <a:rPr lang="zh-TW" altLang="en-US" dirty="0"/>
              <a:t> </a:t>
            </a:r>
            <a:r>
              <a:rPr lang="zh-TW" altLang="en-US" sz="1200" b="0" i="0" kern="1200" dirty="0">
                <a:solidFill>
                  <a:schemeClr val="tx1"/>
                </a:solidFill>
                <a:effectLst/>
                <a:latin typeface="+mn-lt"/>
                <a:ea typeface="+mn-ea"/>
                <a:cs typeface="+mn-cs"/>
              </a:rPr>
              <a:t>組織與每個設備相關的資源 </a:t>
            </a:r>
            <a:r>
              <a:rPr lang="en-US" altLang="zh-TW" sz="1200" b="0" i="0" kern="1200" dirty="0">
                <a:solidFill>
                  <a:schemeClr val="tx1"/>
                </a:solidFill>
                <a:effectLst/>
                <a:latin typeface="+mn-lt"/>
                <a:ea typeface="+mn-ea"/>
                <a:cs typeface="+mn-cs"/>
              </a:rPr>
              <a:t>AWS </a:t>
            </a:r>
            <a:r>
              <a:rPr lang="zh-TW" altLang="en-US" sz="1200" b="0" i="0" kern="1200" dirty="0">
                <a:solidFill>
                  <a:schemeClr val="tx1"/>
                </a:solidFill>
                <a:effectLst/>
                <a:latin typeface="+mn-lt"/>
                <a:ea typeface="+mn-ea"/>
                <a:cs typeface="+mn-cs"/>
              </a:rPr>
              <a:t>雲端。就是您可登錄您的裝置，且每項裝置最多可與三個自訂屬性相關聯，您也可以建立憑證和 </a:t>
            </a:r>
            <a:r>
              <a:rPr lang="en-US" altLang="zh-TW" sz="1200" b="0" i="0" kern="1200" dirty="0">
                <a:solidFill>
                  <a:schemeClr val="tx1"/>
                </a:solidFill>
                <a:effectLst/>
                <a:latin typeface="+mn-lt"/>
                <a:ea typeface="+mn-ea"/>
                <a:cs typeface="+mn-cs"/>
              </a:rPr>
              <a:t>MQTT </a:t>
            </a:r>
            <a:r>
              <a:rPr lang="zh-TW" altLang="en-US" sz="1200" b="0" i="0" kern="1200" dirty="0">
                <a:solidFill>
                  <a:schemeClr val="tx1"/>
                </a:solidFill>
                <a:effectLst/>
                <a:latin typeface="+mn-lt"/>
                <a:ea typeface="+mn-ea"/>
                <a:cs typeface="+mn-cs"/>
              </a:rPr>
              <a:t>用戶端 </a:t>
            </a:r>
            <a:r>
              <a:rPr lang="en-US" altLang="zh-TW" sz="1200" b="0" i="0" kern="1200" dirty="0">
                <a:solidFill>
                  <a:schemeClr val="tx1"/>
                </a:solidFill>
                <a:effectLst/>
                <a:latin typeface="+mn-lt"/>
                <a:ea typeface="+mn-ea"/>
                <a:cs typeface="+mn-cs"/>
              </a:rPr>
              <a:t>ID </a:t>
            </a:r>
            <a:r>
              <a:rPr lang="zh-TW" altLang="en-US" sz="1200" b="0" i="0" kern="1200" dirty="0">
                <a:solidFill>
                  <a:schemeClr val="tx1"/>
                </a:solidFill>
                <a:effectLst/>
                <a:latin typeface="+mn-lt"/>
                <a:ea typeface="+mn-ea"/>
                <a:cs typeface="+mn-cs"/>
              </a:rPr>
              <a:t>與每項裝置的關聯，提升您管理裝置及排解其問題的能力。如需更多詳細資訊，請參閱「</a:t>
            </a:r>
            <a:r>
              <a:rPr lang="zh-TW" altLang="en-US" sz="1200" b="0" i="0" u="none" strike="noStrike" kern="1200" dirty="0">
                <a:solidFill>
                  <a:schemeClr val="tx1"/>
                </a:solidFill>
                <a:effectLst/>
                <a:latin typeface="+mn-lt"/>
                <a:ea typeface="+mn-ea"/>
                <a:cs typeface="+mn-cs"/>
                <a:hlinkClick r:id="rId5"/>
              </a:rPr>
              <a:t>利用 </a:t>
            </a:r>
            <a:r>
              <a:rPr lang="en-US" altLang="zh-TW" sz="1200" b="0" i="0" u="none" strike="noStrike" kern="1200" dirty="0">
                <a:solidFill>
                  <a:schemeClr val="tx1"/>
                </a:solidFill>
                <a:effectLst/>
                <a:latin typeface="+mn-lt"/>
                <a:ea typeface="+mn-ea"/>
                <a:cs typeface="+mn-cs"/>
                <a:hlinkClick r:id="rId5"/>
              </a:rPr>
              <a:t>AWS IoT </a:t>
            </a:r>
            <a:r>
              <a:rPr lang="zh-TW" altLang="en-US" sz="1200" b="0" i="0" u="none" strike="noStrike" kern="1200" dirty="0">
                <a:solidFill>
                  <a:schemeClr val="tx1"/>
                </a:solidFill>
                <a:effectLst/>
                <a:latin typeface="+mn-lt"/>
                <a:ea typeface="+mn-ea"/>
                <a:cs typeface="+mn-cs"/>
                <a:hlinkClick r:id="rId5"/>
              </a:rPr>
              <a:t>管理裝置</a:t>
            </a:r>
            <a:r>
              <a:rPr lang="zh-TW" altLang="en-US" sz="1200" b="0" i="0" kern="1200" dirty="0">
                <a:solidFill>
                  <a:schemeClr val="tx1"/>
                </a:solidFill>
                <a:effectLst/>
                <a:latin typeface="+mn-lt"/>
                <a:ea typeface="+mn-ea"/>
                <a:cs typeface="+mn-cs"/>
              </a:rPr>
              <a:t>」。</a:t>
            </a:r>
            <a:endParaRPr lang="zh-TW" altLang="en-US" dirty="0"/>
          </a:p>
          <a:p>
            <a:endParaRPr lang="en-US" altLang="zh-TW" dirty="0"/>
          </a:p>
          <a:p>
            <a:r>
              <a:rPr lang="zh-TW" altLang="en-US" dirty="0"/>
              <a:t>安全與身份服務</a:t>
            </a:r>
            <a:r>
              <a:rPr lang="en-US" altLang="zh-TW" dirty="0"/>
              <a:t>:</a:t>
            </a:r>
            <a:r>
              <a:rPr lang="zh-TW" altLang="en-US" dirty="0"/>
              <a:t> 他是</a:t>
            </a:r>
            <a:r>
              <a:rPr lang="en-US" altLang="zh-TW" sz="1200" b="0" i="0" kern="1200" dirty="0">
                <a:solidFill>
                  <a:schemeClr val="tx1"/>
                </a:solidFill>
                <a:effectLst/>
                <a:latin typeface="+mn-lt"/>
                <a:ea typeface="+mn-ea"/>
                <a:cs typeface="+mn-cs"/>
              </a:rPr>
              <a:t>AWS</a:t>
            </a:r>
            <a:r>
              <a:rPr lang="zh-TW" altLang="en-US" sz="1200" b="0" i="0" kern="1200" dirty="0">
                <a:solidFill>
                  <a:schemeClr val="tx1"/>
                </a:solidFill>
                <a:effectLst/>
                <a:latin typeface="+mn-lt"/>
                <a:ea typeface="+mn-ea"/>
                <a:cs typeface="+mn-cs"/>
              </a:rPr>
              <a:t>雲端內的一種服務。簡單來說，您的設備必須保持憑證安全，才能安全地向消息代理髮送數據，而信息代理和規則引擎使用 </a:t>
            </a:r>
            <a:r>
              <a:rPr lang="en-US" altLang="zh-TW" sz="1200" b="0" i="0" kern="1200" dirty="0">
                <a:solidFill>
                  <a:schemeClr val="tx1"/>
                </a:solidFill>
                <a:effectLst/>
                <a:latin typeface="+mn-lt"/>
                <a:ea typeface="+mn-ea"/>
                <a:cs typeface="+mn-cs"/>
              </a:rPr>
              <a:t>AWS </a:t>
            </a:r>
            <a:r>
              <a:rPr lang="zh-TW" altLang="en-US" sz="1200" b="0" i="0" kern="1200" dirty="0">
                <a:solidFill>
                  <a:schemeClr val="tx1"/>
                </a:solidFill>
                <a:effectLst/>
                <a:latin typeface="+mn-lt"/>
                <a:ea typeface="+mn-ea"/>
                <a:cs typeface="+mn-cs"/>
              </a:rPr>
              <a:t>安全功能，可將數據安全地發送到設備或其他 </a:t>
            </a:r>
            <a:r>
              <a:rPr lang="en-US" altLang="zh-TW" sz="1200" b="0" i="0" kern="1200" dirty="0">
                <a:solidFill>
                  <a:schemeClr val="tx1"/>
                </a:solidFill>
                <a:effectLst/>
                <a:latin typeface="+mn-lt"/>
                <a:ea typeface="+mn-ea"/>
                <a:cs typeface="+mn-cs"/>
              </a:rPr>
              <a:t>AWS </a:t>
            </a:r>
            <a:r>
              <a:rPr lang="zh-TW" altLang="en-US" sz="1200" b="0" i="0" kern="1200" dirty="0">
                <a:solidFill>
                  <a:schemeClr val="tx1"/>
                </a:solidFill>
                <a:effectLst/>
                <a:latin typeface="+mn-lt"/>
                <a:ea typeface="+mn-ea"/>
                <a:cs typeface="+mn-cs"/>
              </a:rPr>
              <a:t>服務。如需更多詳細資訊，請參閱「</a:t>
            </a:r>
            <a:r>
              <a:rPr lang="en-US" altLang="zh-TW" sz="1200" b="0" i="0" u="none" strike="noStrike" kern="1200" dirty="0">
                <a:solidFill>
                  <a:schemeClr val="tx1"/>
                </a:solidFill>
                <a:effectLst/>
                <a:latin typeface="+mn-lt"/>
                <a:ea typeface="+mn-ea"/>
                <a:cs typeface="+mn-cs"/>
                <a:hlinkClick r:id="rId7"/>
              </a:rPr>
              <a:t>Authentication</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a:t>
            </a:r>
          </a:p>
          <a:p>
            <a:endParaRPr lang="en-US" altLang="zh-TW" sz="1200" b="0" i="0" kern="1200" dirty="0">
              <a:solidFill>
                <a:schemeClr val="tx1"/>
              </a:solidFill>
              <a:effectLst/>
              <a:latin typeface="+mn-lt"/>
              <a:ea typeface="+mn-ea"/>
              <a:cs typeface="+mn-cs"/>
            </a:endParaRPr>
          </a:p>
          <a:p>
            <a:r>
              <a:rPr lang="en-US" altLang="zh-TW" sz="1200" b="1" i="0" kern="1200" dirty="0">
                <a:solidFill>
                  <a:schemeClr val="tx1"/>
                </a:solidFill>
                <a:effectLst/>
                <a:latin typeface="+mn-lt"/>
                <a:ea typeface="+mn-ea"/>
                <a:cs typeface="+mn-cs"/>
              </a:rPr>
              <a:t>AWS IoT Core control services</a:t>
            </a:r>
          </a:p>
          <a:p>
            <a:r>
              <a:rPr lang="en-US" altLang="zh-TW" sz="1200" b="0" i="0" kern="1200" dirty="0">
                <a:solidFill>
                  <a:schemeClr val="tx1"/>
                </a:solidFill>
                <a:effectLst/>
                <a:latin typeface="+mn-lt"/>
                <a:ea typeface="+mn-ea"/>
                <a:cs typeface="+mn-cs"/>
              </a:rPr>
              <a:t>The AWS IoT Core control services provide device security, management, and registration features.</a:t>
            </a:r>
          </a:p>
          <a:p>
            <a:endParaRPr lang="en-US" altLang="zh-TW" sz="1200" b="0" i="0" kern="1200" dirty="0">
              <a:solidFill>
                <a:schemeClr val="tx1"/>
              </a:solidFill>
              <a:effectLst/>
              <a:latin typeface="+mn-lt"/>
              <a:ea typeface="+mn-ea"/>
              <a:cs typeface="+mn-cs"/>
            </a:endParaRPr>
          </a:p>
          <a:p>
            <a:r>
              <a:rPr lang="en-US" altLang="zh-TW" sz="1200" b="1" i="0" kern="1200" dirty="0">
                <a:solidFill>
                  <a:schemeClr val="tx1"/>
                </a:solidFill>
                <a:effectLst/>
                <a:latin typeface="+mn-lt"/>
                <a:ea typeface="+mn-ea"/>
                <a:cs typeface="+mn-cs"/>
              </a:rPr>
              <a:t>- Custom Authentication service</a:t>
            </a:r>
          </a:p>
          <a:p>
            <a:r>
              <a:rPr lang="en-US" altLang="zh-TW" sz="1200" b="0" i="0" kern="1200" dirty="0">
                <a:solidFill>
                  <a:schemeClr val="tx1"/>
                </a:solidFill>
                <a:effectLst/>
                <a:latin typeface="+mn-lt"/>
                <a:ea typeface="+mn-ea"/>
                <a:cs typeface="+mn-cs"/>
              </a:rPr>
              <a:t>   You can define custom authorizers that allow you to manage your own authentication and authorization strategy using a custom authentication service and a Lambda function. Custom authorizers allow AWS IoT to authenticate your devices and authorize operations using bearer token authentication and authorization strategies.</a:t>
            </a:r>
          </a:p>
          <a:p>
            <a:r>
              <a:rPr lang="en-US" altLang="zh-TW" sz="1200" b="0" i="0" kern="1200" dirty="0">
                <a:solidFill>
                  <a:schemeClr val="tx1"/>
                </a:solidFill>
                <a:effectLst/>
                <a:latin typeface="+mn-lt"/>
                <a:ea typeface="+mn-ea"/>
                <a:cs typeface="+mn-cs"/>
              </a:rPr>
              <a:t>Custom authorizers can implement various authentication strategies; for example, JSON Web Token verification or OAuth provider callout. They must return policy documents that are used by the device gateway to authorize MQTT operations. For more information, see </a:t>
            </a:r>
            <a:r>
              <a:rPr lang="en-US" altLang="zh-TW" sz="1200" b="0" i="0" u="none" strike="noStrike" kern="1200" dirty="0">
                <a:solidFill>
                  <a:schemeClr val="tx1"/>
                </a:solidFill>
                <a:effectLst/>
                <a:latin typeface="+mn-lt"/>
                <a:ea typeface="+mn-ea"/>
                <a:cs typeface="+mn-cs"/>
                <a:hlinkClick r:id="rId8"/>
              </a:rPr>
              <a:t>Custom authentication</a:t>
            </a:r>
            <a:r>
              <a:rPr lang="en-US" altLang="zh-TW" sz="1200" b="0" i="0" kern="1200" dirty="0">
                <a:solidFill>
                  <a:schemeClr val="tx1"/>
                </a:solidFill>
                <a:effectLst/>
                <a:latin typeface="+mn-lt"/>
                <a:ea typeface="+mn-ea"/>
                <a:cs typeface="+mn-cs"/>
              </a:rPr>
              <a:t>.</a:t>
            </a:r>
          </a:p>
          <a:p>
            <a:endParaRPr lang="en-US" altLang="zh-TW" sz="1200" b="1" i="0" kern="1200" dirty="0">
              <a:solidFill>
                <a:schemeClr val="tx1"/>
              </a:solidFill>
              <a:effectLst/>
              <a:latin typeface="+mn-lt"/>
              <a:ea typeface="+mn-ea"/>
              <a:cs typeface="+mn-cs"/>
            </a:endParaRPr>
          </a:p>
          <a:p>
            <a:r>
              <a:rPr lang="en-US" altLang="zh-TW" sz="1200" b="1" i="0" kern="1200" dirty="0">
                <a:solidFill>
                  <a:schemeClr val="tx1"/>
                </a:solidFill>
                <a:effectLst/>
                <a:latin typeface="+mn-lt"/>
                <a:ea typeface="+mn-ea"/>
                <a:cs typeface="+mn-cs"/>
              </a:rPr>
              <a:t>- Device Provisioning service</a:t>
            </a:r>
          </a:p>
          <a:p>
            <a:r>
              <a:rPr lang="en-US" altLang="zh-TW" sz="1200" b="0" i="0" kern="1200" dirty="0">
                <a:solidFill>
                  <a:schemeClr val="tx1"/>
                </a:solidFill>
                <a:effectLst/>
                <a:latin typeface="+mn-lt"/>
                <a:ea typeface="+mn-ea"/>
                <a:cs typeface="+mn-cs"/>
              </a:rPr>
              <a:t>   Allows you to provision devices using a template that describes the resources required for your device: a </a:t>
            </a:r>
            <a:r>
              <a:rPr lang="en-US" altLang="zh-TW" sz="1200" b="0" i="1" kern="1200" dirty="0">
                <a:solidFill>
                  <a:schemeClr val="tx1"/>
                </a:solidFill>
                <a:effectLst/>
                <a:latin typeface="+mn-lt"/>
                <a:ea typeface="+mn-ea"/>
                <a:cs typeface="+mn-cs"/>
              </a:rPr>
              <a:t>thing object</a:t>
            </a:r>
            <a:r>
              <a:rPr lang="en-US" altLang="zh-TW" sz="1200" b="0" i="0" kern="1200" dirty="0">
                <a:solidFill>
                  <a:schemeClr val="tx1"/>
                </a:solidFill>
                <a:effectLst/>
                <a:latin typeface="+mn-lt"/>
                <a:ea typeface="+mn-ea"/>
                <a:cs typeface="+mn-cs"/>
              </a:rPr>
              <a:t>, a certificate, and one or more policies. A thing object is an entry in the registry that contains attributes that describe a device. Devices use certificates to authenticate with AWS IoT. Policies determine which operations a device can perform in AWS IoT.</a:t>
            </a:r>
          </a:p>
          <a:p>
            <a:r>
              <a:rPr lang="en-US" altLang="zh-TW" sz="1200" b="0" i="0" kern="1200" dirty="0">
                <a:solidFill>
                  <a:schemeClr val="tx1"/>
                </a:solidFill>
                <a:effectLst/>
                <a:latin typeface="+mn-lt"/>
                <a:ea typeface="+mn-ea"/>
                <a:cs typeface="+mn-cs"/>
              </a:rPr>
              <a:t>The templates contain variables that are replaced by values in a dictionary (map). You can use the same template to provision multiple devices just by passing in different values for the template variables in the dictionary. For more information, see </a:t>
            </a:r>
            <a:r>
              <a:rPr lang="en-US" altLang="zh-TW" sz="1200" b="0" i="0" u="none" strike="noStrike" kern="1200" dirty="0">
                <a:solidFill>
                  <a:schemeClr val="tx1"/>
                </a:solidFill>
                <a:effectLst/>
                <a:latin typeface="+mn-lt"/>
                <a:ea typeface="+mn-ea"/>
                <a:cs typeface="+mn-cs"/>
                <a:hlinkClick r:id="rId9"/>
              </a:rPr>
              <a:t>Device provisioning</a:t>
            </a:r>
            <a:r>
              <a:rPr lang="en-US" altLang="zh-TW" sz="1200" b="0" i="0" kern="1200" dirty="0">
                <a:solidFill>
                  <a:schemeClr val="tx1"/>
                </a:solidFill>
                <a:effectLst/>
                <a:latin typeface="+mn-lt"/>
                <a:ea typeface="+mn-ea"/>
                <a:cs typeface="+mn-cs"/>
              </a:rPr>
              <a:t>.</a:t>
            </a:r>
          </a:p>
          <a:p>
            <a:endParaRPr lang="en-US" altLang="zh-TW" sz="1200" b="1" i="0" kern="1200" dirty="0">
              <a:solidFill>
                <a:schemeClr val="tx1"/>
              </a:solidFill>
              <a:effectLst/>
              <a:latin typeface="+mn-lt"/>
              <a:ea typeface="+mn-ea"/>
              <a:cs typeface="+mn-cs"/>
            </a:endParaRPr>
          </a:p>
          <a:p>
            <a:r>
              <a:rPr lang="en-US" altLang="zh-TW" sz="1200" b="1" i="0" kern="1200" dirty="0">
                <a:solidFill>
                  <a:schemeClr val="tx1"/>
                </a:solidFill>
                <a:effectLst/>
                <a:latin typeface="+mn-lt"/>
                <a:ea typeface="+mn-ea"/>
                <a:cs typeface="+mn-cs"/>
              </a:rPr>
              <a:t>- Group registry</a:t>
            </a:r>
          </a:p>
          <a:p>
            <a:r>
              <a:rPr lang="en-US" altLang="zh-TW" sz="1200" b="0" i="0" kern="1200" dirty="0">
                <a:solidFill>
                  <a:schemeClr val="tx1"/>
                </a:solidFill>
                <a:effectLst/>
                <a:latin typeface="+mn-lt"/>
                <a:ea typeface="+mn-ea"/>
                <a:cs typeface="+mn-cs"/>
              </a:rPr>
              <a:t>   Groups allow you to manage several devices at once by categorizing them into groups. Groups can also contain groups—you can build a hierarchy of groups. Any action that you perform on a parent group will apply to its child groups. The same action also applies to all the devices in the parent group and all devices in the child groups. Permissions granted to a group will apply to all devices in the group and in all of its child groups. For more information, see </a:t>
            </a:r>
            <a:r>
              <a:rPr lang="en-US" altLang="zh-TW" sz="1200" b="0" i="0" u="none" strike="noStrike" kern="1200" dirty="0">
                <a:solidFill>
                  <a:schemeClr val="tx1"/>
                </a:solidFill>
                <a:effectLst/>
                <a:latin typeface="+mn-lt"/>
                <a:ea typeface="+mn-ea"/>
                <a:cs typeface="+mn-cs"/>
                <a:hlinkClick r:id="rId10"/>
              </a:rPr>
              <a:t>Managing devices with AWS IoT</a:t>
            </a:r>
            <a:r>
              <a:rPr lang="en-US" altLang="zh-TW" sz="1200" b="0" i="0" kern="1200" dirty="0">
                <a:solidFill>
                  <a:schemeClr val="tx1"/>
                </a:solidFill>
                <a:effectLst/>
                <a:latin typeface="+mn-lt"/>
                <a:ea typeface="+mn-ea"/>
                <a:cs typeface="+mn-cs"/>
              </a:rPr>
              <a:t>.</a:t>
            </a:r>
          </a:p>
          <a:p>
            <a:endParaRPr lang="en-US" altLang="zh-TW" sz="1200" b="1" i="0" kern="1200" dirty="0">
              <a:solidFill>
                <a:schemeClr val="tx1"/>
              </a:solidFill>
              <a:effectLst/>
              <a:latin typeface="+mn-lt"/>
              <a:ea typeface="+mn-ea"/>
              <a:cs typeface="+mn-cs"/>
            </a:endParaRPr>
          </a:p>
          <a:p>
            <a:r>
              <a:rPr lang="en-US" altLang="zh-TW" sz="1200" b="1" i="0" kern="1200" dirty="0">
                <a:solidFill>
                  <a:schemeClr val="tx1"/>
                </a:solidFill>
                <a:effectLst/>
                <a:latin typeface="+mn-lt"/>
                <a:ea typeface="+mn-ea"/>
                <a:cs typeface="+mn-cs"/>
              </a:rPr>
              <a:t>- Jobs service</a:t>
            </a:r>
          </a:p>
          <a:p>
            <a:r>
              <a:rPr lang="en-US" altLang="zh-TW" sz="1200" b="0" i="0" kern="1200" dirty="0">
                <a:solidFill>
                  <a:schemeClr val="tx1"/>
                </a:solidFill>
                <a:effectLst/>
                <a:latin typeface="+mn-lt"/>
                <a:ea typeface="+mn-ea"/>
                <a:cs typeface="+mn-cs"/>
              </a:rPr>
              <a:t>   Allows you to define a set of remote operations that are sent to and run on one or more devices connected to AWS IoT. For example, you can define a job that instructs a set of devices to download and install application or firmware updates, reboot, rotate certificates, or perform remote troubleshooting operations.</a:t>
            </a:r>
          </a:p>
          <a:p>
            <a:r>
              <a:rPr lang="en-US" altLang="zh-TW" sz="1200" b="0" i="0" kern="1200" dirty="0">
                <a:solidFill>
                  <a:schemeClr val="tx1"/>
                </a:solidFill>
                <a:effectLst/>
                <a:latin typeface="+mn-lt"/>
                <a:ea typeface="+mn-ea"/>
                <a:cs typeface="+mn-cs"/>
              </a:rPr>
              <a:t>To create a job, you specify a description of the remote operations to be performed and a list of targets that should perform them. The targets can be individual devices, groups or both. For more information, see </a:t>
            </a:r>
            <a:r>
              <a:rPr lang="en-US" altLang="zh-TW" sz="1200" b="0" i="0" u="none" strike="noStrike" kern="1200" dirty="0">
                <a:solidFill>
                  <a:schemeClr val="tx1"/>
                </a:solidFill>
                <a:effectLst/>
                <a:latin typeface="+mn-lt"/>
                <a:ea typeface="+mn-ea"/>
                <a:cs typeface="+mn-cs"/>
                <a:hlinkClick r:id="rId11"/>
              </a:rPr>
              <a:t>Jobs</a:t>
            </a:r>
            <a:r>
              <a:rPr lang="en-US" altLang="zh-TW" sz="1200" b="0" i="0" kern="1200" dirty="0">
                <a:solidFill>
                  <a:schemeClr val="tx1"/>
                </a:solidFill>
                <a:effectLst/>
                <a:latin typeface="+mn-lt"/>
                <a:ea typeface="+mn-ea"/>
                <a:cs typeface="+mn-cs"/>
              </a:rPr>
              <a:t>.</a:t>
            </a:r>
          </a:p>
          <a:p>
            <a:endParaRPr lang="en-US" altLang="zh-TW" sz="1200" b="1" i="0" kern="1200" dirty="0">
              <a:solidFill>
                <a:schemeClr val="tx1"/>
              </a:solidFill>
              <a:effectLst/>
              <a:latin typeface="+mn-lt"/>
              <a:ea typeface="+mn-ea"/>
              <a:cs typeface="+mn-cs"/>
            </a:endParaRPr>
          </a:p>
          <a:p>
            <a:r>
              <a:rPr lang="en-US" altLang="zh-TW" sz="1200" b="1" i="0" kern="1200" dirty="0">
                <a:solidFill>
                  <a:schemeClr val="tx1"/>
                </a:solidFill>
                <a:effectLst/>
                <a:latin typeface="+mn-lt"/>
                <a:ea typeface="+mn-ea"/>
                <a:cs typeface="+mn-cs"/>
              </a:rPr>
              <a:t>- Registry</a:t>
            </a:r>
          </a:p>
          <a:p>
            <a:r>
              <a:rPr lang="en-US" altLang="zh-TW" sz="1200" b="0" i="0" kern="1200" dirty="0">
                <a:solidFill>
                  <a:schemeClr val="tx1"/>
                </a:solidFill>
                <a:effectLst/>
                <a:latin typeface="+mn-lt"/>
                <a:ea typeface="+mn-ea"/>
                <a:cs typeface="+mn-cs"/>
              </a:rPr>
              <a:t>   Organizes the resources associated with each device in the AWS Cloud. You register your devices and associate up to three custom attributes with each one. You can also associate certificates and MQTT client IDs with each device to improve your ability to manage and troubleshoot them. For more information, see </a:t>
            </a:r>
            <a:r>
              <a:rPr lang="en-US" altLang="zh-TW" sz="1200" b="0" i="0" u="none" strike="noStrike" kern="1200" dirty="0">
                <a:solidFill>
                  <a:schemeClr val="tx1"/>
                </a:solidFill>
                <a:effectLst/>
                <a:latin typeface="+mn-lt"/>
                <a:ea typeface="+mn-ea"/>
                <a:cs typeface="+mn-cs"/>
                <a:hlinkClick r:id="rId10"/>
              </a:rPr>
              <a:t>Managing devices with AWS IoT</a:t>
            </a:r>
            <a:r>
              <a:rPr lang="en-US" altLang="zh-TW" sz="1200" b="0" i="0" kern="1200" dirty="0">
                <a:solidFill>
                  <a:schemeClr val="tx1"/>
                </a:solidFill>
                <a:effectLst/>
                <a:latin typeface="+mn-lt"/>
                <a:ea typeface="+mn-ea"/>
                <a:cs typeface="+mn-cs"/>
              </a:rPr>
              <a:t>.</a:t>
            </a:r>
          </a:p>
          <a:p>
            <a:endParaRPr lang="en-US" altLang="zh-TW" sz="1200" b="1" i="0" kern="1200" dirty="0">
              <a:solidFill>
                <a:schemeClr val="tx1"/>
              </a:solidFill>
              <a:effectLst/>
              <a:latin typeface="+mn-lt"/>
              <a:ea typeface="+mn-ea"/>
              <a:cs typeface="+mn-cs"/>
            </a:endParaRPr>
          </a:p>
          <a:p>
            <a:r>
              <a:rPr lang="en-US" altLang="zh-TW" sz="1200" b="1" i="0" kern="1200" dirty="0">
                <a:solidFill>
                  <a:schemeClr val="tx1"/>
                </a:solidFill>
                <a:effectLst/>
                <a:latin typeface="+mn-lt"/>
                <a:ea typeface="+mn-ea"/>
                <a:cs typeface="+mn-cs"/>
              </a:rPr>
              <a:t>- Security and Identity service</a:t>
            </a:r>
          </a:p>
          <a:p>
            <a:r>
              <a:rPr lang="en-US" altLang="zh-TW" sz="1200" b="0" i="0" kern="1200" dirty="0">
                <a:solidFill>
                  <a:schemeClr val="tx1"/>
                </a:solidFill>
                <a:effectLst/>
                <a:latin typeface="+mn-lt"/>
                <a:ea typeface="+mn-ea"/>
                <a:cs typeface="+mn-cs"/>
              </a:rPr>
              <a:t>   Provides shared responsibility for security in the AWS Cloud. Your devices must keep their credentials safe to securely send data to the message broker. The message broker and rules engine use AWS security features to send data securely to devices or other AWS services. For more information, see </a:t>
            </a:r>
            <a:r>
              <a:rPr lang="en-US" altLang="zh-TW" sz="1200" b="0" i="0" u="none" strike="noStrike" kern="1200" dirty="0">
                <a:solidFill>
                  <a:schemeClr val="tx1"/>
                </a:solidFill>
                <a:effectLst/>
                <a:latin typeface="+mn-lt"/>
                <a:ea typeface="+mn-ea"/>
                <a:cs typeface="+mn-cs"/>
                <a:hlinkClick r:id="rId12"/>
              </a:rPr>
              <a:t>Authentication</a:t>
            </a:r>
            <a:r>
              <a:rPr lang="en-US" altLang="zh-TW" sz="1200" b="0" i="0" kern="1200" dirty="0">
                <a:solidFill>
                  <a:schemeClr val="tx1"/>
                </a:solidFill>
                <a:effectLst/>
                <a:latin typeface="+mn-lt"/>
                <a:ea typeface="+mn-ea"/>
                <a:cs typeface="+mn-cs"/>
              </a:rPr>
              <a:t>.</a:t>
            </a:r>
          </a:p>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32</a:t>
            </a:fld>
            <a:endParaRPr lang="zh-TW" altLang="en-US"/>
          </a:p>
        </p:txBody>
      </p:sp>
    </p:spTree>
    <p:extLst>
      <p:ext uri="{BB962C8B-B14F-4D97-AF65-F5344CB8AC3E}">
        <p14:creationId xmlns:p14="http://schemas.microsoft.com/office/powerpoint/2010/main" val="2752418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dirty="0">
                <a:effectLst/>
              </a:rPr>
              <a:t>那這頁其實前面有提到，它是</a:t>
            </a:r>
            <a:r>
              <a:rPr lang="en-US" altLang="zh-TW" b="0" dirty="0">
                <a:effectLst/>
              </a:rPr>
              <a:t>AWS IoT</a:t>
            </a:r>
            <a:r>
              <a:rPr lang="zh-TW" altLang="en-US" b="0" dirty="0">
                <a:effectLst/>
              </a:rPr>
              <a:t>的核心之一，也是讓設備與平台保持著數據接收的關鍵，主要為以下兩項：</a:t>
            </a:r>
            <a:endParaRPr lang="en-US" altLang="zh-TW" b="0" dirty="0">
              <a:effectLst/>
            </a:endParaRPr>
          </a:p>
          <a:p>
            <a:endParaRPr lang="en-US" altLang="zh-TW" b="0" dirty="0">
              <a:effectLst/>
            </a:endParaRPr>
          </a:p>
          <a:p>
            <a:r>
              <a:rPr lang="en-US" altLang="zh-TW" b="0" dirty="0">
                <a:effectLst/>
              </a:rPr>
              <a:t>Device shadow:</a:t>
            </a:r>
            <a:r>
              <a:rPr lang="zh-TW" altLang="en-US" b="0" dirty="0">
                <a:effectLst/>
              </a:rPr>
              <a:t> </a:t>
            </a:r>
            <a:r>
              <a:rPr lang="zh-TW" altLang="en-US" sz="1200" b="0" u="none" strike="noStrike" kern="1200" dirty="0">
                <a:solidFill>
                  <a:schemeClr val="tx1"/>
                </a:solidFill>
                <a:effectLst/>
                <a:latin typeface="+mn-lt"/>
                <a:ea typeface="+mn-ea"/>
                <a:cs typeface="+mn-cs"/>
              </a:rPr>
              <a:t>用於存放及擷取裝置目前狀態資訊的 </a:t>
            </a:r>
            <a:r>
              <a:rPr lang="en-US" altLang="zh-TW" sz="1200" b="0" u="none" strike="noStrike" kern="1200" dirty="0">
                <a:solidFill>
                  <a:schemeClr val="tx1"/>
                </a:solidFill>
                <a:effectLst/>
                <a:latin typeface="+mn-lt"/>
                <a:ea typeface="+mn-ea"/>
                <a:cs typeface="+mn-cs"/>
              </a:rPr>
              <a:t>JSON </a:t>
            </a:r>
            <a:r>
              <a:rPr lang="zh-TW" altLang="en-US" sz="1200" b="0" u="none" strike="noStrike" kern="1200" dirty="0">
                <a:solidFill>
                  <a:schemeClr val="tx1"/>
                </a:solidFill>
                <a:effectLst/>
                <a:latin typeface="+mn-lt"/>
                <a:ea typeface="+mn-ea"/>
                <a:cs typeface="+mn-cs"/>
              </a:rPr>
              <a:t>文件。</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b="0" dirty="0">
                <a:effectLst/>
              </a:rPr>
              <a:t>Device Shadow Service:</a:t>
            </a:r>
            <a:r>
              <a:rPr lang="zh-TW" altLang="en-US" b="0" dirty="0">
                <a:effectLst/>
              </a:rPr>
              <a:t> </a:t>
            </a:r>
            <a:r>
              <a:rPr lang="zh-TW" altLang="en-US" sz="1200" b="0" u="none" strike="noStrike" kern="1200" dirty="0">
                <a:solidFill>
                  <a:schemeClr val="tx1"/>
                </a:solidFill>
                <a:effectLst/>
                <a:latin typeface="+mn-lt"/>
                <a:ea typeface="+mn-ea"/>
                <a:cs typeface="+mn-cs"/>
              </a:rPr>
              <a:t>在 </a:t>
            </a:r>
            <a:r>
              <a:rPr lang="en-US" altLang="zh-TW" sz="1200" b="0" u="none" strike="noStrike" kern="1200" dirty="0">
                <a:solidFill>
                  <a:schemeClr val="tx1"/>
                </a:solidFill>
                <a:effectLst/>
                <a:latin typeface="+mn-lt"/>
                <a:ea typeface="+mn-ea"/>
                <a:cs typeface="+mn-cs"/>
              </a:rPr>
              <a:t>AWS </a:t>
            </a:r>
            <a:r>
              <a:rPr lang="zh-TW" altLang="en-US" sz="1200" b="0" u="none" strike="noStrike" kern="1200" dirty="0">
                <a:solidFill>
                  <a:schemeClr val="tx1"/>
                </a:solidFill>
                <a:effectLst/>
                <a:latin typeface="+mn-lt"/>
                <a:ea typeface="+mn-ea"/>
                <a:cs typeface="+mn-cs"/>
              </a:rPr>
              <a:t>雲端中，您可以對裝置影子發佈更新的狀態資訊，而您的裝置會在連線時同步狀態，您的裝置也可以對影子發佈其目前的狀態，供應用程式或其他裝置使用。如需更多詳細資訊，請參閱「</a:t>
            </a:r>
            <a:r>
              <a:rPr lang="en-US" altLang="zh-TW" sz="1200" b="0" u="none" strike="noStrike" kern="1200" dirty="0">
                <a:solidFill>
                  <a:schemeClr val="tx1"/>
                </a:solidFill>
                <a:effectLst/>
                <a:latin typeface="+mn-lt"/>
                <a:ea typeface="+mn-ea"/>
                <a:cs typeface="+mn-cs"/>
                <a:hlinkClick r:id="rId3"/>
              </a:rPr>
              <a:t>AWS IoT Device Shadow </a:t>
            </a:r>
            <a:r>
              <a:rPr lang="zh-TW" altLang="en-US" sz="1200" b="0" u="none" strike="noStrike" kern="1200" dirty="0">
                <a:solidFill>
                  <a:schemeClr val="tx1"/>
                </a:solidFill>
                <a:effectLst/>
                <a:latin typeface="+mn-lt"/>
                <a:ea typeface="+mn-ea"/>
                <a:cs typeface="+mn-cs"/>
                <a:hlinkClick r:id="rId3"/>
              </a:rPr>
              <a:t>服務</a:t>
            </a:r>
            <a:r>
              <a:rPr lang="zh-TW" altLang="en-US" sz="1200" b="0" u="none" strike="noStrike" kern="1200" dirty="0">
                <a:solidFill>
                  <a:schemeClr val="tx1"/>
                </a:solidFill>
                <a:effectLst/>
                <a:latin typeface="+mn-lt"/>
                <a:ea typeface="+mn-ea"/>
                <a:cs typeface="+mn-cs"/>
              </a:rPr>
              <a:t>」。</a:t>
            </a:r>
            <a:endParaRPr lang="en-US" altLang="zh-TW" sz="1200" b="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b="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u="none" strike="noStrik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b="0" u="none" strike="noStrike" kern="1200" dirty="0">
              <a:solidFill>
                <a:schemeClr val="tx1"/>
              </a:solidFill>
              <a:effectLst/>
              <a:latin typeface="+mn-lt"/>
              <a:ea typeface="+mn-ea"/>
              <a:cs typeface="+mn-cs"/>
            </a:endParaRPr>
          </a:p>
          <a:p>
            <a:r>
              <a:rPr lang="en-US" altLang="zh-TW" sz="1200" b="1" i="0" kern="1200" dirty="0">
                <a:solidFill>
                  <a:schemeClr val="tx1"/>
                </a:solidFill>
                <a:effectLst/>
                <a:latin typeface="+mn-lt"/>
                <a:ea typeface="+mn-ea"/>
                <a:cs typeface="+mn-cs"/>
              </a:rPr>
              <a:t>AWS IoT Core data services</a:t>
            </a:r>
          </a:p>
          <a:p>
            <a:r>
              <a:rPr lang="en-US" altLang="zh-TW" sz="1200" b="0" i="0" kern="1200" dirty="0">
                <a:solidFill>
                  <a:schemeClr val="tx1"/>
                </a:solidFill>
                <a:effectLst/>
                <a:latin typeface="+mn-lt"/>
                <a:ea typeface="+mn-ea"/>
                <a:cs typeface="+mn-cs"/>
              </a:rPr>
              <a:t>The AWS IoT Core data services help your IoT solutions provide a reliable application experience even with devices that are not always connected.</a:t>
            </a:r>
          </a:p>
          <a:p>
            <a:endParaRPr lang="en-US" altLang="zh-TW" sz="1200" b="1" i="0" kern="1200" dirty="0">
              <a:solidFill>
                <a:schemeClr val="tx1"/>
              </a:solidFill>
              <a:effectLst/>
              <a:latin typeface="+mn-lt"/>
              <a:ea typeface="+mn-ea"/>
              <a:cs typeface="+mn-cs"/>
            </a:endParaRPr>
          </a:p>
          <a:p>
            <a:r>
              <a:rPr lang="en-US" altLang="zh-TW" sz="1200" b="1" i="0" kern="1200" dirty="0">
                <a:solidFill>
                  <a:schemeClr val="tx1"/>
                </a:solidFill>
                <a:effectLst/>
                <a:latin typeface="+mn-lt"/>
                <a:ea typeface="+mn-ea"/>
                <a:cs typeface="+mn-cs"/>
              </a:rPr>
              <a:t>- Device shadow</a:t>
            </a:r>
          </a:p>
          <a:p>
            <a:r>
              <a:rPr lang="en-US" altLang="zh-TW" sz="1200" b="0" i="0" kern="1200" dirty="0">
                <a:solidFill>
                  <a:schemeClr val="tx1"/>
                </a:solidFill>
                <a:effectLst/>
                <a:latin typeface="+mn-lt"/>
                <a:ea typeface="+mn-ea"/>
                <a:cs typeface="+mn-cs"/>
              </a:rPr>
              <a:t>   A JSON document used to store and retrieve current state information for a device.</a:t>
            </a:r>
          </a:p>
          <a:p>
            <a:endParaRPr lang="en-US" altLang="zh-TW" sz="1200" b="0" i="0" kern="1200" dirty="0">
              <a:solidFill>
                <a:schemeClr val="tx1"/>
              </a:solidFill>
              <a:effectLst/>
              <a:latin typeface="+mn-lt"/>
              <a:ea typeface="+mn-ea"/>
              <a:cs typeface="+mn-cs"/>
            </a:endParaRPr>
          </a:p>
          <a:p>
            <a:r>
              <a:rPr lang="en-US" altLang="zh-TW" sz="1200" b="1" i="0" kern="1200" dirty="0">
                <a:solidFill>
                  <a:schemeClr val="tx1"/>
                </a:solidFill>
                <a:effectLst/>
                <a:latin typeface="+mn-lt"/>
                <a:ea typeface="+mn-ea"/>
                <a:cs typeface="+mn-cs"/>
              </a:rPr>
              <a:t>- Device Shadow service</a:t>
            </a:r>
          </a:p>
          <a:p>
            <a:r>
              <a:rPr lang="en-US" altLang="zh-TW" sz="1200" b="0" i="0" kern="1200" dirty="0">
                <a:solidFill>
                  <a:schemeClr val="tx1"/>
                </a:solidFill>
                <a:effectLst/>
                <a:latin typeface="+mn-lt"/>
                <a:ea typeface="+mn-ea"/>
                <a:cs typeface="+mn-cs"/>
              </a:rPr>
              <a:t>   The Device Shadow service maintains a device's state so that applications can communicate with a device whether the device is online or not. When a device is offline, the Device Shadow service manages its data for connected applications. When the device reconnects, it synchronizes its state with that of its shadow in the Device Shadow service. Your devices can also publish their current state to a shadow for use by applications or other devices that might not be connected all the time. For more information, see </a:t>
            </a:r>
            <a:r>
              <a:rPr lang="en-US" altLang="zh-TW" sz="1200" b="0" i="0" u="none" strike="noStrike" kern="1200" dirty="0">
                <a:solidFill>
                  <a:schemeClr val="tx1"/>
                </a:solidFill>
                <a:effectLst/>
                <a:latin typeface="+mn-lt"/>
                <a:ea typeface="+mn-ea"/>
                <a:cs typeface="+mn-cs"/>
                <a:hlinkClick r:id="rId4"/>
              </a:rPr>
              <a:t>AWS IoT Device Shadow service</a:t>
            </a:r>
            <a:r>
              <a:rPr lang="en-US" altLang="zh-TW" sz="1200" b="0" i="0" kern="1200" dirty="0">
                <a:solidFill>
                  <a:schemeClr val="tx1"/>
                </a:solidFill>
                <a:effectLst/>
                <a:latin typeface="+mn-lt"/>
                <a:ea typeface="+mn-ea"/>
                <a:cs typeface="+mn-cs"/>
              </a:rPr>
              <a:t>.</a:t>
            </a:r>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33</a:t>
            </a:fld>
            <a:endParaRPr lang="zh-TW" altLang="en-US"/>
          </a:p>
        </p:txBody>
      </p:sp>
    </p:spTree>
    <p:extLst>
      <p:ext uri="{BB962C8B-B14F-4D97-AF65-F5344CB8AC3E}">
        <p14:creationId xmlns:p14="http://schemas.microsoft.com/office/powerpoint/2010/main" val="3957862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dirty="0">
                <a:effectLst/>
              </a:rPr>
              <a:t>最後這個就是</a:t>
            </a:r>
            <a:r>
              <a:rPr lang="en-US" altLang="zh-TW" b="0" dirty="0">
                <a:effectLst/>
              </a:rPr>
              <a:t>AWS IoT</a:t>
            </a:r>
            <a:r>
              <a:rPr lang="zh-TW" altLang="en-US" b="0" dirty="0">
                <a:effectLst/>
              </a:rPr>
              <a:t>的一些整合服務：</a:t>
            </a:r>
            <a:endParaRPr lang="en-US" altLang="zh-TW" b="0" dirty="0">
              <a:effectLst/>
            </a:endParaRPr>
          </a:p>
          <a:p>
            <a:endParaRPr lang="en-US" altLang="zh-TW" b="0" dirty="0">
              <a:effectLst/>
            </a:endParaRPr>
          </a:p>
          <a:p>
            <a:r>
              <a:rPr lang="zh-TW" altLang="en-US" b="0" dirty="0">
                <a:effectLst/>
              </a:rPr>
              <a:t>它適用於 </a:t>
            </a:r>
            <a:r>
              <a:rPr lang="en-US" altLang="zh-TW" b="0" dirty="0">
                <a:effectLst/>
              </a:rPr>
              <a:t>AWS IoT </a:t>
            </a:r>
            <a:r>
              <a:rPr lang="zh-TW" altLang="en-US" b="0" dirty="0">
                <a:effectLst/>
              </a:rPr>
              <a:t>的 </a:t>
            </a:r>
            <a:r>
              <a:rPr lang="en-US" altLang="zh-TW" b="0" dirty="0">
                <a:effectLst/>
              </a:rPr>
              <a:t>Alexa Voice Service (AVS) </a:t>
            </a:r>
            <a:r>
              <a:rPr lang="zh-TW" altLang="en-US" b="0" dirty="0">
                <a:effectLst/>
              </a:rPr>
              <a:t>整合</a:t>
            </a:r>
            <a:r>
              <a:rPr lang="en-US" altLang="zh-TW" b="0" dirty="0">
                <a:effectLst/>
              </a:rPr>
              <a:t>:</a:t>
            </a:r>
          </a:p>
          <a:p>
            <a:r>
              <a:rPr lang="zh-TW" altLang="en-US" sz="1200" b="0" u="none" strike="noStrike" kern="1200" dirty="0">
                <a:solidFill>
                  <a:schemeClr val="tx1"/>
                </a:solidFill>
                <a:effectLst/>
                <a:latin typeface="+mn-lt"/>
                <a:ea typeface="+mn-ea"/>
                <a:cs typeface="+mn-cs"/>
              </a:rPr>
              <a:t>可以將 </a:t>
            </a:r>
            <a:r>
              <a:rPr lang="en-US" altLang="zh-TW" sz="1200" b="0" u="none" strike="noStrike" kern="1200" dirty="0">
                <a:solidFill>
                  <a:schemeClr val="tx1"/>
                </a:solidFill>
                <a:effectLst/>
                <a:latin typeface="+mn-lt"/>
                <a:ea typeface="+mn-ea"/>
                <a:cs typeface="+mn-cs"/>
              </a:rPr>
              <a:t>Alexa Voice </a:t>
            </a:r>
            <a:r>
              <a:rPr lang="zh-TW" altLang="en-US" sz="1200" b="0" u="none" strike="noStrike" kern="1200" dirty="0">
                <a:solidFill>
                  <a:schemeClr val="tx1"/>
                </a:solidFill>
                <a:effectLst/>
                <a:latin typeface="+mn-lt"/>
                <a:ea typeface="+mn-ea"/>
                <a:cs typeface="+mn-cs"/>
              </a:rPr>
              <a:t>帶至任何已連線裝置。</a:t>
            </a:r>
            <a:endParaRPr lang="en-US" altLang="zh-TW" sz="1200" b="0" u="none" strike="noStrike" kern="1200" dirty="0">
              <a:solidFill>
                <a:schemeClr val="tx1"/>
              </a:solidFill>
              <a:effectLst/>
              <a:latin typeface="+mn-lt"/>
              <a:ea typeface="+mn-ea"/>
              <a:cs typeface="+mn-cs"/>
            </a:endParaRPr>
          </a:p>
          <a:p>
            <a:r>
              <a:rPr lang="zh-TW" altLang="en-US" dirty="0"/>
              <a:t>適用於</a:t>
            </a:r>
            <a:r>
              <a:rPr lang="en-US" altLang="zh-TW" dirty="0"/>
              <a:t>AWS IoT</a:t>
            </a:r>
            <a:r>
              <a:rPr lang="zh-TW" altLang="en-US" dirty="0"/>
              <a:t>的</a:t>
            </a:r>
            <a:r>
              <a:rPr lang="en-US" altLang="zh-TW" dirty="0"/>
              <a:t>AVS</a:t>
            </a:r>
            <a:r>
              <a:rPr lang="zh-TW" altLang="en-US" dirty="0"/>
              <a:t>啟用了</a:t>
            </a:r>
            <a:r>
              <a:rPr lang="en-US" altLang="zh-TW" dirty="0"/>
              <a:t>MCU</a:t>
            </a:r>
            <a:r>
              <a:rPr lang="zh-TW" altLang="en-US" dirty="0"/>
              <a:t>上的</a:t>
            </a:r>
            <a:r>
              <a:rPr lang="en-US" altLang="zh-TW" dirty="0"/>
              <a:t>Alexa</a:t>
            </a:r>
            <a:r>
              <a:rPr lang="zh-TW" altLang="en-US" dirty="0"/>
              <a:t>內置功能，舉例來說，</a:t>
            </a:r>
            <a:r>
              <a:rPr lang="zh-TW" altLang="en-US" sz="1200" b="0" u="none" strike="noStrike" kern="1200" dirty="0">
                <a:solidFill>
                  <a:schemeClr val="tx1"/>
                </a:solidFill>
                <a:effectLst/>
                <a:latin typeface="+mn-lt"/>
                <a:ea typeface="+mn-ea"/>
                <a:cs typeface="+mn-cs"/>
              </a:rPr>
              <a:t>具有少於 </a:t>
            </a:r>
            <a:r>
              <a:rPr lang="en-US" altLang="zh-TW" sz="1200" b="0" u="none" strike="noStrike" kern="1200" dirty="0">
                <a:solidFill>
                  <a:schemeClr val="tx1"/>
                </a:solidFill>
                <a:effectLst/>
                <a:latin typeface="+mn-lt"/>
                <a:ea typeface="+mn-ea"/>
                <a:cs typeface="+mn-cs"/>
              </a:rPr>
              <a:t>1 MB </a:t>
            </a:r>
            <a:r>
              <a:rPr lang="zh-TW" altLang="en-US" sz="1200" b="0" u="none" strike="noStrike" kern="1200" dirty="0">
                <a:solidFill>
                  <a:schemeClr val="tx1"/>
                </a:solidFill>
                <a:effectLst/>
                <a:latin typeface="+mn-lt"/>
                <a:ea typeface="+mn-ea"/>
                <a:cs typeface="+mn-cs"/>
              </a:rPr>
              <a:t>內嵌 </a:t>
            </a:r>
            <a:r>
              <a:rPr lang="en-US" altLang="zh-TW" sz="1200" b="0" u="none" strike="noStrike" kern="1200" dirty="0">
                <a:solidFill>
                  <a:schemeClr val="tx1"/>
                </a:solidFill>
                <a:effectLst/>
                <a:latin typeface="+mn-lt"/>
                <a:ea typeface="+mn-ea"/>
                <a:cs typeface="+mn-cs"/>
              </a:rPr>
              <a:t>RAM </a:t>
            </a:r>
            <a:r>
              <a:rPr lang="zh-TW" altLang="en-US" sz="1200" b="0" u="none" strike="noStrike" kern="1200" dirty="0">
                <a:solidFill>
                  <a:schemeClr val="tx1"/>
                </a:solidFill>
                <a:effectLst/>
                <a:latin typeface="+mn-lt"/>
                <a:ea typeface="+mn-ea"/>
                <a:cs typeface="+mn-cs"/>
              </a:rPr>
              <a:t>的 </a:t>
            </a:r>
            <a:r>
              <a:rPr lang="en-US" altLang="zh-TW" sz="1200" b="0" u="none" strike="noStrike" kern="1200" dirty="0">
                <a:solidFill>
                  <a:schemeClr val="tx1"/>
                </a:solidFill>
                <a:effectLst/>
                <a:latin typeface="+mn-lt"/>
                <a:ea typeface="+mn-ea"/>
                <a:cs typeface="+mn-cs"/>
              </a:rPr>
              <a:t>ARM Cortex M </a:t>
            </a:r>
            <a:r>
              <a:rPr lang="zh-TW" altLang="en-US" sz="1200" b="0" u="none" strike="noStrike" kern="1200" dirty="0">
                <a:solidFill>
                  <a:schemeClr val="tx1"/>
                </a:solidFill>
                <a:effectLst/>
                <a:latin typeface="+mn-lt"/>
                <a:ea typeface="+mn-ea"/>
                <a:cs typeface="+mn-cs"/>
              </a:rPr>
              <a:t>類別。</a:t>
            </a:r>
            <a:r>
              <a:rPr lang="zh-TW" altLang="en-US" dirty="0"/>
              <a:t>為此，</a:t>
            </a:r>
            <a:r>
              <a:rPr lang="en-US" altLang="zh-TW" sz="1200" b="0" u="none" strike="noStrike" kern="1200" dirty="0">
                <a:solidFill>
                  <a:schemeClr val="tx1"/>
                </a:solidFill>
                <a:effectLst/>
                <a:latin typeface="+mn-lt"/>
                <a:ea typeface="+mn-ea"/>
                <a:cs typeface="+mn-cs"/>
              </a:rPr>
              <a:t>AVS </a:t>
            </a:r>
            <a:r>
              <a:rPr lang="zh-TW" altLang="en-US" sz="1200" b="0" u="none" strike="noStrike" kern="1200" dirty="0">
                <a:solidFill>
                  <a:schemeClr val="tx1"/>
                </a:solidFill>
                <a:effectLst/>
                <a:latin typeface="+mn-lt"/>
                <a:ea typeface="+mn-ea"/>
                <a:cs typeface="+mn-cs"/>
              </a:rPr>
              <a:t>會將記憶體和運算任務卸載至雲端中的虛擬 </a:t>
            </a:r>
            <a:r>
              <a:rPr lang="en-US" altLang="zh-TW" sz="1200" b="0" u="none" strike="noStrike" kern="1200" dirty="0">
                <a:solidFill>
                  <a:schemeClr val="tx1"/>
                </a:solidFill>
                <a:effectLst/>
                <a:latin typeface="+mn-lt"/>
                <a:ea typeface="+mn-ea"/>
                <a:cs typeface="+mn-cs"/>
              </a:rPr>
              <a:t>Alexa </a:t>
            </a:r>
            <a:r>
              <a:rPr lang="zh-TW" altLang="en-US" sz="1200" b="0" u="none" strike="noStrike" kern="1200" dirty="0">
                <a:solidFill>
                  <a:schemeClr val="tx1"/>
                </a:solidFill>
                <a:effectLst/>
                <a:latin typeface="+mn-lt"/>
                <a:ea typeface="+mn-ea"/>
                <a:cs typeface="+mn-cs"/>
              </a:rPr>
              <a:t>內建裝置。這可將</a:t>
            </a:r>
            <a:r>
              <a:rPr lang="en-US" altLang="zh-TW" sz="1200" b="0" u="none" strike="noStrike" kern="1200" dirty="0">
                <a:solidFill>
                  <a:schemeClr val="tx1"/>
                </a:solidFill>
                <a:effectLst/>
                <a:latin typeface="+mn-lt"/>
                <a:ea typeface="+mn-ea"/>
                <a:cs typeface="+mn-cs"/>
              </a:rPr>
              <a:t>EBOM</a:t>
            </a:r>
            <a:r>
              <a:rPr lang="zh-TW" altLang="en-US" sz="1200" b="0" u="none" strike="noStrike" kern="1200" dirty="0">
                <a:solidFill>
                  <a:schemeClr val="tx1"/>
                </a:solidFill>
                <a:effectLst/>
                <a:latin typeface="+mn-lt"/>
                <a:ea typeface="+mn-ea"/>
                <a:cs typeface="+mn-cs"/>
              </a:rPr>
              <a:t>成本降低</a:t>
            </a:r>
            <a:r>
              <a:rPr lang="en-US" altLang="zh-TW" sz="1200" b="0" u="none" strike="noStrike" kern="1200" dirty="0">
                <a:solidFill>
                  <a:schemeClr val="tx1"/>
                </a:solidFill>
                <a:effectLst/>
                <a:latin typeface="+mn-lt"/>
                <a:ea typeface="+mn-ea"/>
                <a:cs typeface="+mn-cs"/>
              </a:rPr>
              <a:t>50%</a:t>
            </a:r>
            <a:r>
              <a:rPr lang="zh-TW" altLang="en-US" sz="1200" b="0" u="none" strike="noStrike" kern="1200" dirty="0">
                <a:solidFill>
                  <a:schemeClr val="tx1"/>
                </a:solidFill>
                <a:effectLst/>
                <a:latin typeface="+mn-lt"/>
                <a:ea typeface="+mn-ea"/>
                <a:cs typeface="+mn-cs"/>
              </a:rPr>
              <a:t>。</a:t>
            </a:r>
            <a:endParaRPr lang="en-US" altLang="zh-TW" sz="1200" b="0" u="none" strike="noStrike"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由於降低了工程材料清單</a:t>
            </a:r>
            <a:r>
              <a:rPr lang="en-US" altLang="zh-TW" sz="1200" b="0" i="0" kern="1200" dirty="0">
                <a:solidFill>
                  <a:schemeClr val="tx1"/>
                </a:solidFill>
                <a:effectLst/>
                <a:latin typeface="+mn-lt"/>
                <a:ea typeface="+mn-ea"/>
                <a:cs typeface="+mn-cs"/>
              </a:rPr>
              <a:t>(EBOM)</a:t>
            </a:r>
            <a:r>
              <a:rPr lang="zh-TW" altLang="en-US" sz="1200" b="0" i="0" kern="1200" dirty="0">
                <a:solidFill>
                  <a:schemeClr val="tx1"/>
                </a:solidFill>
                <a:effectLst/>
                <a:latin typeface="+mn-lt"/>
                <a:ea typeface="+mn-ea"/>
                <a:cs typeface="+mn-cs"/>
              </a:rPr>
              <a:t>成本</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設備製造商可以經濟高效地將</a:t>
            </a:r>
            <a:r>
              <a:rPr lang="en-US" altLang="zh-TW" sz="1200" b="0" i="0" kern="1200" dirty="0">
                <a:solidFill>
                  <a:schemeClr val="tx1"/>
                </a:solidFill>
                <a:effectLst/>
                <a:latin typeface="+mn-lt"/>
                <a:ea typeface="+mn-ea"/>
                <a:cs typeface="+mn-cs"/>
              </a:rPr>
              <a:t>Alexa</a:t>
            </a:r>
            <a:r>
              <a:rPr lang="zh-TW" altLang="en-US" sz="1200" b="0" i="0" kern="1200" dirty="0">
                <a:solidFill>
                  <a:schemeClr val="tx1"/>
                </a:solidFill>
                <a:effectLst/>
                <a:latin typeface="+mn-lt"/>
                <a:ea typeface="+mn-ea"/>
                <a:cs typeface="+mn-cs"/>
              </a:rPr>
              <a:t>引入資源受限的</a:t>
            </a:r>
            <a:r>
              <a:rPr lang="en-US" altLang="zh-TW" sz="1200" b="0" i="0" kern="1200" dirty="0">
                <a:solidFill>
                  <a:schemeClr val="tx1"/>
                </a:solidFill>
                <a:effectLst/>
                <a:latin typeface="+mn-lt"/>
                <a:ea typeface="+mn-ea"/>
                <a:cs typeface="+mn-cs"/>
              </a:rPr>
              <a:t>IOT</a:t>
            </a:r>
            <a:r>
              <a:rPr lang="zh-TW" altLang="en-US" sz="1200" b="0" i="0" kern="1200" dirty="0">
                <a:solidFill>
                  <a:schemeClr val="tx1"/>
                </a:solidFill>
                <a:effectLst/>
                <a:latin typeface="+mn-lt"/>
                <a:ea typeface="+mn-ea"/>
                <a:cs typeface="+mn-cs"/>
              </a:rPr>
              <a:t>設備</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使消費者能夠在其家中、辦公室或酒店房間的某些地方直接與</a:t>
            </a:r>
            <a:r>
              <a:rPr lang="en-US" altLang="zh-TW" sz="1200" b="0" i="0" kern="1200" dirty="0">
                <a:solidFill>
                  <a:schemeClr val="tx1"/>
                </a:solidFill>
                <a:effectLst/>
                <a:latin typeface="+mn-lt"/>
                <a:ea typeface="+mn-ea"/>
                <a:cs typeface="+mn-cs"/>
              </a:rPr>
              <a:t>Alexa</a:t>
            </a:r>
            <a:r>
              <a:rPr lang="zh-TW" altLang="en-US" sz="1200" b="0" i="0" kern="1200" dirty="0">
                <a:solidFill>
                  <a:schemeClr val="tx1"/>
                </a:solidFill>
                <a:effectLst/>
                <a:latin typeface="+mn-lt"/>
                <a:ea typeface="+mn-ea"/>
                <a:cs typeface="+mn-cs"/>
              </a:rPr>
              <a:t>交談</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以獲得環境體驗。</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a:t>
            </a:r>
          </a:p>
          <a:p>
            <a:endParaRPr lang="en-US" altLang="zh-TW" sz="1200" b="0" i="0" kern="1200" dirty="0">
              <a:solidFill>
                <a:schemeClr val="tx1"/>
              </a:solidFill>
              <a:effectLst/>
              <a:latin typeface="+mn-lt"/>
              <a:ea typeface="+mn-ea"/>
              <a:cs typeface="+mn-cs"/>
            </a:endParaRPr>
          </a:p>
          <a:p>
            <a:r>
              <a:rPr lang="en-US" altLang="zh-TW" sz="1200" b="1" i="0" kern="1200" dirty="0">
                <a:solidFill>
                  <a:schemeClr val="tx1"/>
                </a:solidFill>
                <a:effectLst/>
                <a:latin typeface="+mn-lt"/>
                <a:ea typeface="+mn-ea"/>
                <a:cs typeface="+mn-cs"/>
              </a:rPr>
              <a:t>AWS IoT Core support service</a:t>
            </a:r>
          </a:p>
          <a:p>
            <a:endParaRPr lang="en-US" altLang="zh-TW" sz="1200" b="1" i="0" kern="1200" dirty="0">
              <a:solidFill>
                <a:schemeClr val="tx1"/>
              </a:solidFill>
              <a:effectLst/>
              <a:latin typeface="+mn-lt"/>
              <a:ea typeface="+mn-ea"/>
              <a:cs typeface="+mn-cs"/>
            </a:endParaRPr>
          </a:p>
          <a:p>
            <a:pPr marL="0" indent="0">
              <a:buFontTx/>
              <a:buNone/>
            </a:pPr>
            <a:r>
              <a:rPr lang="en-US" altLang="zh-TW" sz="1200" b="1" i="0" kern="1200" dirty="0">
                <a:solidFill>
                  <a:schemeClr val="tx1"/>
                </a:solidFill>
                <a:effectLst/>
                <a:latin typeface="+mn-lt"/>
                <a:ea typeface="+mn-ea"/>
                <a:cs typeface="+mn-cs"/>
              </a:rPr>
              <a:t>- Alexa Voice Service (AVS) Integration for AWS IoT</a:t>
            </a:r>
          </a:p>
          <a:p>
            <a:pPr marL="0" indent="0">
              <a:buFontTx/>
              <a:buNone/>
            </a:pPr>
            <a:r>
              <a:rPr lang="en-US" altLang="zh-TW" sz="1200" b="1"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Brings Alexa Voice to any connected device. AVS for AWS IoT reduces the cost and complexity of integrating Alexa. This feature uses AWS IoT to offload intensive computational and memory audio tasks from the device to the cloud. Because of the resulting reduction in the engineering bill of materials (EBOM) cost, device makers can cost-effectively bring Alexa to resource-constrained IoT devices, and enable consumers to talk directly to Alexa in parts of their home, office, or hotel rooms for an ambient experience.</a:t>
            </a:r>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34</a:t>
            </a:fld>
            <a:endParaRPr lang="zh-TW" altLang="en-US"/>
          </a:p>
        </p:txBody>
      </p:sp>
    </p:spTree>
    <p:extLst>
      <p:ext uri="{BB962C8B-B14F-4D97-AF65-F5344CB8AC3E}">
        <p14:creationId xmlns:p14="http://schemas.microsoft.com/office/powerpoint/2010/main" val="1370927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參考來源</a:t>
            </a:r>
            <a:r>
              <a:rPr lang="en-US" altLang="zh-TW" dirty="0"/>
              <a:t>:</a:t>
            </a:r>
          </a:p>
          <a:p>
            <a:r>
              <a:rPr lang="en-US" altLang="zh-TW" dirty="0">
                <a:hlinkClick r:id="rId3"/>
              </a:rPr>
              <a:t>https://oranwind.org/-linkit-smart-7688-chuan-song-sensing-data-dao-aws-iot-new-version/</a:t>
            </a:r>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35</a:t>
            </a:fld>
            <a:endParaRPr lang="zh-TW" altLang="en-US"/>
          </a:p>
        </p:txBody>
      </p:sp>
    </p:spTree>
    <p:extLst>
      <p:ext uri="{BB962C8B-B14F-4D97-AF65-F5344CB8AC3E}">
        <p14:creationId xmlns:p14="http://schemas.microsoft.com/office/powerpoint/2010/main" val="25598715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36</a:t>
            </a:fld>
            <a:endParaRPr lang="zh-TW" altLang="en-US"/>
          </a:p>
        </p:txBody>
      </p:sp>
    </p:spTree>
    <p:extLst>
      <p:ext uri="{BB962C8B-B14F-4D97-AF65-F5344CB8AC3E}">
        <p14:creationId xmlns:p14="http://schemas.microsoft.com/office/powerpoint/2010/main" val="213966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37</a:t>
            </a:fld>
            <a:endParaRPr lang="zh-TW" altLang="en-US"/>
          </a:p>
        </p:txBody>
      </p:sp>
    </p:spTree>
    <p:extLst>
      <p:ext uri="{BB962C8B-B14F-4D97-AF65-F5344CB8AC3E}">
        <p14:creationId xmlns:p14="http://schemas.microsoft.com/office/powerpoint/2010/main" val="2319325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44</a:t>
            </a:fld>
            <a:endParaRPr lang="zh-TW" altLang="en-US"/>
          </a:p>
        </p:txBody>
      </p:sp>
    </p:spTree>
    <p:extLst>
      <p:ext uri="{BB962C8B-B14F-4D97-AF65-F5344CB8AC3E}">
        <p14:creationId xmlns:p14="http://schemas.microsoft.com/office/powerpoint/2010/main" val="1121774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 altLang="zh-TW" sz="1200" b="0" i="0" kern="1200" dirty="0">
                <a:solidFill>
                  <a:schemeClr val="tx1"/>
                </a:solidFill>
                <a:effectLst/>
                <a:latin typeface="+mn-lt"/>
                <a:ea typeface="+mn-ea"/>
                <a:cs typeface="+mn-cs"/>
              </a:rPr>
              <a:t>Simple Storage Service</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縮寫就是三個大寫的</a:t>
            </a:r>
            <a:r>
              <a:rPr lang="en" altLang="zh-TW" sz="1200" b="0" i="0" kern="1200" dirty="0">
                <a:solidFill>
                  <a:schemeClr val="tx1"/>
                </a:solidFill>
                <a:effectLst/>
                <a:latin typeface="+mn-lt"/>
                <a:ea typeface="+mn-ea"/>
                <a:cs typeface="+mn-cs"/>
              </a:rPr>
              <a:t>S</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所以稱為</a:t>
            </a:r>
            <a:r>
              <a:rPr lang="en" altLang="zh-TW" sz="1200" b="0" i="0" kern="1200" dirty="0">
                <a:solidFill>
                  <a:schemeClr val="tx1"/>
                </a:solidFill>
                <a:effectLst/>
                <a:latin typeface="+mn-lt"/>
                <a:ea typeface="+mn-ea"/>
                <a:cs typeface="+mn-cs"/>
              </a:rPr>
              <a:t>S3</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直譯翻譯的話接近</a:t>
            </a:r>
            <a:r>
              <a:rPr lang="en" altLang="zh-TW" sz="1200" b="0" i="0" kern="1200" dirty="0">
                <a:solidFill>
                  <a:schemeClr val="tx1"/>
                </a:solidFill>
                <a:effectLst/>
                <a:latin typeface="+mn-lt"/>
                <a:ea typeface="+mn-ea"/>
                <a:cs typeface="+mn-cs"/>
              </a:rPr>
              <a:t>Simple(</a:t>
            </a:r>
            <a:r>
              <a:rPr lang="zh-TW" altLang="en-US" sz="1200" b="0" i="0" kern="1200" dirty="0">
                <a:solidFill>
                  <a:schemeClr val="tx1"/>
                </a:solidFill>
                <a:effectLst/>
                <a:latin typeface="+mn-lt"/>
                <a:ea typeface="+mn-ea"/>
                <a:cs typeface="+mn-cs"/>
              </a:rPr>
              <a:t>簡單</a:t>
            </a:r>
            <a:r>
              <a:rPr lang="en-US" altLang="zh-TW" sz="1200" b="0" i="0" kern="1200" dirty="0">
                <a:solidFill>
                  <a:schemeClr val="tx1"/>
                </a:solidFill>
                <a:effectLst/>
                <a:latin typeface="+mn-lt"/>
                <a:ea typeface="+mn-ea"/>
                <a:cs typeface="+mn-cs"/>
              </a:rPr>
              <a:t>) </a:t>
            </a:r>
            <a:r>
              <a:rPr lang="en" altLang="zh-TW" sz="1200" b="0" i="0" kern="1200" dirty="0">
                <a:solidFill>
                  <a:schemeClr val="tx1"/>
                </a:solidFill>
                <a:effectLst/>
                <a:latin typeface="+mn-lt"/>
                <a:ea typeface="+mn-ea"/>
                <a:cs typeface="+mn-cs"/>
              </a:rPr>
              <a:t>Storage(</a:t>
            </a:r>
            <a:r>
              <a:rPr lang="zh-TW" altLang="en-US" sz="1200" b="0" i="0" kern="1200" dirty="0">
                <a:solidFill>
                  <a:schemeClr val="tx1"/>
                </a:solidFill>
                <a:effectLst/>
                <a:latin typeface="+mn-lt"/>
                <a:ea typeface="+mn-ea"/>
                <a:cs typeface="+mn-cs"/>
              </a:rPr>
              <a:t>儲存</a:t>
            </a:r>
            <a:r>
              <a:rPr lang="en-US" altLang="zh-TW" sz="1200" b="0" i="0" kern="1200" dirty="0">
                <a:solidFill>
                  <a:schemeClr val="tx1"/>
                </a:solidFill>
                <a:effectLst/>
                <a:latin typeface="+mn-lt"/>
                <a:ea typeface="+mn-ea"/>
                <a:cs typeface="+mn-cs"/>
              </a:rPr>
              <a:t>) </a:t>
            </a:r>
            <a:r>
              <a:rPr lang="en" altLang="zh-TW" sz="1200" b="0" i="0" kern="1200" dirty="0">
                <a:solidFill>
                  <a:schemeClr val="tx1"/>
                </a:solidFill>
                <a:effectLst/>
                <a:latin typeface="+mn-lt"/>
                <a:ea typeface="+mn-ea"/>
                <a:cs typeface="+mn-cs"/>
              </a:rPr>
              <a:t>Service(</a:t>
            </a:r>
            <a:r>
              <a:rPr lang="zh-TW" altLang="en-US" sz="1200" b="0" i="0" kern="1200" dirty="0">
                <a:solidFill>
                  <a:schemeClr val="tx1"/>
                </a:solidFill>
                <a:effectLst/>
                <a:latin typeface="+mn-lt"/>
                <a:ea typeface="+mn-ea"/>
                <a:cs typeface="+mn-cs"/>
              </a:rPr>
              <a:t>服務</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常見的用法就是當成圖片的外部圖床空間或是檔案，也有聽說有些人會直接配合</a:t>
            </a:r>
            <a:r>
              <a:rPr lang="en" altLang="zh-TW" sz="1200" b="0" i="0" kern="1200" dirty="0">
                <a:solidFill>
                  <a:schemeClr val="tx1"/>
                </a:solidFill>
                <a:effectLst/>
                <a:latin typeface="+mn-lt"/>
                <a:ea typeface="+mn-ea"/>
                <a:cs typeface="+mn-cs"/>
              </a:rPr>
              <a:t>Amazon Cloudfront </a:t>
            </a:r>
            <a:r>
              <a:rPr lang="zh-TW" altLang="en-US" sz="1200" b="0" i="0" kern="1200" dirty="0">
                <a:solidFill>
                  <a:schemeClr val="tx1"/>
                </a:solidFill>
                <a:effectLst/>
                <a:latin typeface="+mn-lt"/>
                <a:ea typeface="+mn-ea"/>
                <a:cs typeface="+mn-cs"/>
              </a:rPr>
              <a:t>服務製作成靜態網站</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比較少見</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，也有人拿來當作線上影片服務的儲存空間。</a:t>
            </a:r>
          </a:p>
          <a:p>
            <a:r>
              <a:rPr lang="zh-TW" altLang="en-US" sz="1200" b="0" i="0" kern="1200" dirty="0">
                <a:solidFill>
                  <a:schemeClr val="tx1"/>
                </a:solidFill>
                <a:effectLst/>
                <a:latin typeface="+mn-lt"/>
                <a:ea typeface="+mn-ea"/>
                <a:cs typeface="+mn-cs"/>
              </a:rPr>
              <a:t> </a:t>
            </a:r>
          </a:p>
          <a:p>
            <a:r>
              <a:rPr lang="en" altLang="zh-TW" sz="1200" b="0" i="0" kern="1200" dirty="0">
                <a:solidFill>
                  <a:schemeClr val="tx1"/>
                </a:solidFill>
                <a:effectLst/>
                <a:latin typeface="+mn-lt"/>
                <a:ea typeface="+mn-ea"/>
                <a:cs typeface="+mn-cs"/>
              </a:rPr>
              <a:t>S3 </a:t>
            </a:r>
            <a:r>
              <a:rPr lang="zh-TW" altLang="en-US" sz="1200" b="0" i="0" kern="1200" dirty="0">
                <a:solidFill>
                  <a:schemeClr val="tx1"/>
                </a:solidFill>
                <a:effectLst/>
                <a:latin typeface="+mn-lt"/>
                <a:ea typeface="+mn-ea"/>
                <a:cs typeface="+mn-cs"/>
              </a:rPr>
              <a:t>大概是除了</a:t>
            </a:r>
            <a:r>
              <a:rPr lang="en" altLang="zh-TW" sz="1200" b="0" i="0" kern="1200" dirty="0">
                <a:solidFill>
                  <a:schemeClr val="tx1"/>
                </a:solidFill>
                <a:effectLst/>
                <a:latin typeface="+mn-lt"/>
                <a:ea typeface="+mn-ea"/>
                <a:cs typeface="+mn-cs"/>
              </a:rPr>
              <a:t>EC2</a:t>
            </a:r>
            <a:r>
              <a:rPr lang="zh-TW" altLang="en-US" sz="1200" b="0" i="0" kern="1200" dirty="0">
                <a:solidFill>
                  <a:schemeClr val="tx1"/>
                </a:solidFill>
                <a:effectLst/>
                <a:latin typeface="+mn-lt"/>
                <a:ea typeface="+mn-ea"/>
                <a:cs typeface="+mn-cs"/>
              </a:rPr>
              <a:t>之外比較常見的使用</a:t>
            </a:r>
            <a:r>
              <a:rPr lang="en" altLang="zh-TW" sz="1200" b="0" i="0" kern="1200" dirty="0">
                <a:solidFill>
                  <a:schemeClr val="tx1"/>
                </a:solidFill>
                <a:effectLst/>
                <a:latin typeface="+mn-lt"/>
                <a:ea typeface="+mn-ea"/>
                <a:cs typeface="+mn-cs"/>
              </a:rPr>
              <a:t>AWS</a:t>
            </a:r>
            <a:r>
              <a:rPr lang="zh-TW" altLang="en-US" sz="1200" b="0" i="0" kern="1200" dirty="0">
                <a:solidFill>
                  <a:schemeClr val="tx1"/>
                </a:solidFill>
                <a:effectLst/>
                <a:latin typeface="+mn-lt"/>
                <a:ea typeface="+mn-ea"/>
                <a:cs typeface="+mn-cs"/>
              </a:rPr>
              <a:t>的原因</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通常在圖文網站中都會有圖床</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專門放圖的可對外傳輸空間</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的需求，這是因為</a:t>
            </a:r>
            <a:r>
              <a:rPr lang="en" altLang="zh-TW" sz="1200" b="0" i="0" kern="1200" dirty="0">
                <a:solidFill>
                  <a:schemeClr val="tx1"/>
                </a:solidFill>
                <a:effectLst/>
                <a:latin typeface="+mn-lt"/>
                <a:ea typeface="+mn-ea"/>
                <a:cs typeface="+mn-cs"/>
              </a:rPr>
              <a:t>Web Server</a:t>
            </a:r>
            <a:r>
              <a:rPr lang="zh-TW" altLang="en-US" sz="1200" b="0" i="0" kern="1200" dirty="0">
                <a:solidFill>
                  <a:schemeClr val="tx1"/>
                </a:solidFill>
                <a:effectLst/>
                <a:latin typeface="+mn-lt"/>
                <a:ea typeface="+mn-ea"/>
                <a:cs typeface="+mn-cs"/>
              </a:rPr>
              <a:t>一次能處理的訪問數是有限的，而圖片、影片、檔案比起</a:t>
            </a:r>
            <a:r>
              <a:rPr lang="en" altLang="zh-TW" sz="1200" b="0" i="0" kern="1200" dirty="0">
                <a:solidFill>
                  <a:schemeClr val="tx1"/>
                </a:solidFill>
                <a:effectLst/>
                <a:latin typeface="+mn-lt"/>
                <a:ea typeface="+mn-ea"/>
                <a:cs typeface="+mn-cs"/>
              </a:rPr>
              <a:t>HTML</a:t>
            </a:r>
            <a:r>
              <a:rPr lang="zh-TW" altLang="en-US" sz="1200" b="0" i="0" kern="1200" dirty="0">
                <a:solidFill>
                  <a:schemeClr val="tx1"/>
                </a:solidFill>
                <a:effectLst/>
                <a:latin typeface="+mn-lt"/>
                <a:ea typeface="+mn-ea"/>
                <a:cs typeface="+mn-cs"/>
              </a:rPr>
              <a:t>文字檔總是大的許多，而且其實不需要使用到後端程式去處理，</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所以如果放在外部的伺服器可以有效的降低主要伺服器的負載。</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依照網站性質，優化了</a:t>
            </a:r>
            <a:r>
              <a:rPr lang="en-US" altLang="zh-TW" sz="1200" b="0" i="0" kern="1200" dirty="0">
                <a:solidFill>
                  <a:schemeClr val="tx1"/>
                </a:solidFill>
                <a:effectLst/>
                <a:latin typeface="+mn-lt"/>
                <a:ea typeface="+mn-ea"/>
                <a:cs typeface="+mn-cs"/>
              </a:rPr>
              <a:t>100</a:t>
            </a:r>
            <a:r>
              <a:rPr lang="zh-TW" altLang="en-US" sz="1200" b="0" i="0" kern="1200" dirty="0">
                <a:solidFill>
                  <a:schemeClr val="tx1"/>
                </a:solidFill>
                <a:effectLst/>
                <a:latin typeface="+mn-lt"/>
                <a:ea typeface="+mn-ea"/>
                <a:cs typeface="+mn-cs"/>
              </a:rPr>
              <a:t>倍都是有可能的。所以，直白一點</a:t>
            </a:r>
            <a:r>
              <a:rPr lang="en" altLang="zh-TW" sz="1200" b="0" i="0" kern="1200" dirty="0">
                <a:solidFill>
                  <a:schemeClr val="tx1"/>
                </a:solidFill>
                <a:effectLst/>
                <a:latin typeface="+mn-lt"/>
                <a:ea typeface="+mn-ea"/>
                <a:cs typeface="+mn-cs"/>
              </a:rPr>
              <a:t>S3</a:t>
            </a:r>
            <a:r>
              <a:rPr lang="zh-TW" altLang="en-US" sz="1200" b="0" i="0" kern="1200" dirty="0">
                <a:solidFill>
                  <a:schemeClr val="tx1"/>
                </a:solidFill>
                <a:effectLst/>
                <a:latin typeface="+mn-lt"/>
                <a:ea typeface="+mn-ea"/>
                <a:cs typeface="+mn-cs"/>
              </a:rPr>
              <a:t>就是那個可對外傳輸資料的伺服器空間。</a:t>
            </a:r>
          </a:p>
          <a:p>
            <a:r>
              <a:rPr lang="zh-TW" altLang="en-US" sz="1200" b="0" i="0" kern="1200" dirty="0">
                <a:solidFill>
                  <a:schemeClr val="tx1"/>
                </a:solidFill>
                <a:effectLst/>
                <a:latin typeface="+mn-lt"/>
                <a:ea typeface="+mn-ea"/>
                <a:cs typeface="+mn-cs"/>
              </a:rPr>
              <a:t> </a:t>
            </a:r>
          </a:p>
          <a:p>
            <a:r>
              <a:rPr lang="zh-TW" altLang="en-US" sz="1200" b="0" i="0" kern="1200" dirty="0">
                <a:solidFill>
                  <a:schemeClr val="tx1"/>
                </a:solidFill>
                <a:effectLst/>
                <a:latin typeface="+mn-lt"/>
                <a:ea typeface="+mn-ea"/>
                <a:cs typeface="+mn-cs"/>
              </a:rPr>
              <a:t>不過</a:t>
            </a:r>
            <a:r>
              <a:rPr lang="en" altLang="zh-TW" sz="1200" b="0" i="0" kern="1200" dirty="0">
                <a:solidFill>
                  <a:schemeClr val="tx1"/>
                </a:solidFill>
                <a:effectLst/>
                <a:latin typeface="+mn-lt"/>
                <a:ea typeface="+mn-ea"/>
                <a:cs typeface="+mn-cs"/>
              </a:rPr>
              <a:t>S3</a:t>
            </a:r>
            <a:r>
              <a:rPr lang="zh-TW" altLang="en-US" sz="1200" b="0" i="0" kern="1200" dirty="0">
                <a:solidFill>
                  <a:schemeClr val="tx1"/>
                </a:solidFill>
                <a:effectLst/>
                <a:latin typeface="+mn-lt"/>
                <a:ea typeface="+mn-ea"/>
                <a:cs typeface="+mn-cs"/>
              </a:rPr>
              <a:t>也有私有雲的概念，所以他除了可以被公開存取外，也可以只被內部存取。</a:t>
            </a:r>
            <a:endParaRPr lang="en-US" altLang="zh-TW" sz="1200" b="0" i="0" kern="1200" dirty="0">
              <a:solidFill>
                <a:schemeClr val="tx1"/>
              </a:solidFill>
              <a:effectLst/>
              <a:latin typeface="+mn-lt"/>
              <a:ea typeface="+mn-ea"/>
              <a:cs typeface="+mn-cs"/>
            </a:endParaRPr>
          </a:p>
          <a:p>
            <a:r>
              <a:rPr lang="en" altLang="zh-TW" sz="1200" b="0" i="0" kern="1200" dirty="0">
                <a:solidFill>
                  <a:schemeClr val="tx1"/>
                </a:solidFill>
                <a:effectLst/>
                <a:latin typeface="+mn-lt"/>
                <a:ea typeface="+mn-ea"/>
                <a:cs typeface="+mn-cs"/>
              </a:rPr>
              <a:t>S3</a:t>
            </a:r>
            <a:r>
              <a:rPr lang="zh-TW" altLang="en-US" sz="1200" b="0" i="0" kern="1200" dirty="0">
                <a:solidFill>
                  <a:schemeClr val="tx1"/>
                </a:solidFill>
                <a:effectLst/>
                <a:latin typeface="+mn-lt"/>
                <a:ea typeface="+mn-ea"/>
                <a:cs typeface="+mn-cs"/>
              </a:rPr>
              <a:t>使用起來跟一般的網路空間沒太大的差異，除了它的根目錄被稱作</a:t>
            </a:r>
            <a:r>
              <a:rPr lang="en" altLang="zh-TW" sz="1200" b="0" i="0" kern="1200" dirty="0">
                <a:solidFill>
                  <a:schemeClr val="tx1"/>
                </a:solidFill>
                <a:effectLst/>
                <a:latin typeface="+mn-lt"/>
                <a:ea typeface="+mn-ea"/>
                <a:cs typeface="+mn-cs"/>
              </a:rPr>
              <a:t>Bucket(</a:t>
            </a:r>
            <a:r>
              <a:rPr lang="zh-TW" altLang="en-US" sz="1200" b="0" i="0" kern="1200" dirty="0">
                <a:solidFill>
                  <a:schemeClr val="tx1"/>
                </a:solidFill>
                <a:effectLst/>
                <a:latin typeface="+mn-lt"/>
                <a:ea typeface="+mn-ea"/>
                <a:cs typeface="+mn-cs"/>
              </a:rPr>
              <a:t>籃子</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，並且需要為他命名一個獨特的名稱，全世界都不能相同，因為他會對應到外部的</a:t>
            </a:r>
            <a:r>
              <a:rPr lang="en" altLang="zh-TW" sz="1200" b="0" i="0" kern="1200" dirty="0">
                <a:solidFill>
                  <a:schemeClr val="tx1"/>
                </a:solidFill>
                <a:effectLst/>
                <a:latin typeface="+mn-lt"/>
                <a:ea typeface="+mn-ea"/>
                <a:cs typeface="+mn-cs"/>
              </a:rPr>
              <a:t>URL</a:t>
            </a:r>
            <a:r>
              <a:rPr lang="zh-TW" altLang="en-US" sz="1200" b="0" i="0" kern="1200" dirty="0">
                <a:solidFill>
                  <a:schemeClr val="tx1"/>
                </a:solidFill>
                <a:effectLst/>
                <a:latin typeface="+mn-lt"/>
                <a:ea typeface="+mn-ea"/>
                <a:cs typeface="+mn-cs"/>
              </a:rPr>
              <a:t>網址，總不可能不同的使用者用同樣的</a:t>
            </a:r>
            <a:r>
              <a:rPr lang="en" altLang="zh-TW" sz="1200" b="0" i="0" kern="1200" dirty="0">
                <a:solidFill>
                  <a:schemeClr val="tx1"/>
                </a:solidFill>
                <a:effectLst/>
                <a:latin typeface="+mn-lt"/>
                <a:ea typeface="+mn-ea"/>
                <a:cs typeface="+mn-cs"/>
              </a:rPr>
              <a:t>URL</a:t>
            </a:r>
            <a:r>
              <a:rPr lang="zh-TW" altLang="en-US" sz="1200" b="0" i="0" kern="1200" dirty="0">
                <a:solidFill>
                  <a:schemeClr val="tx1"/>
                </a:solidFill>
                <a:effectLst/>
                <a:latin typeface="+mn-lt"/>
                <a:ea typeface="+mn-ea"/>
                <a:cs typeface="+mn-cs"/>
              </a:rPr>
              <a:t>網址互相干擾吧！</a:t>
            </a:r>
          </a:p>
          <a:p>
            <a:r>
              <a:rPr lang="zh-TW" altLang="en-US" sz="1200" b="0" i="0" kern="1200" dirty="0">
                <a:solidFill>
                  <a:schemeClr val="tx1"/>
                </a:solidFill>
                <a:effectLst/>
                <a:latin typeface="+mn-lt"/>
                <a:ea typeface="+mn-ea"/>
                <a:cs typeface="+mn-cs"/>
              </a:rPr>
              <a:t> </a:t>
            </a:r>
          </a:p>
          <a:p>
            <a:r>
              <a:rPr lang="zh-TW" altLang="en-US" sz="1200" b="0" i="0" kern="1200" dirty="0">
                <a:solidFill>
                  <a:schemeClr val="tx1"/>
                </a:solidFill>
                <a:effectLst/>
                <a:latin typeface="+mn-lt"/>
                <a:ea typeface="+mn-ea"/>
                <a:cs typeface="+mn-cs"/>
              </a:rPr>
              <a:t>另外，講到</a:t>
            </a:r>
            <a:r>
              <a:rPr lang="en" altLang="zh-TW" sz="1200" b="0" i="0" kern="1200" dirty="0">
                <a:solidFill>
                  <a:schemeClr val="tx1"/>
                </a:solidFill>
                <a:effectLst/>
                <a:latin typeface="+mn-lt"/>
                <a:ea typeface="+mn-ea"/>
                <a:cs typeface="+mn-cs"/>
              </a:rPr>
              <a:t>S3</a:t>
            </a:r>
            <a:r>
              <a:rPr lang="zh-TW" altLang="en-US" sz="1200" b="0" i="0" kern="1200" dirty="0">
                <a:solidFill>
                  <a:schemeClr val="tx1"/>
                </a:solidFill>
                <a:effectLst/>
                <a:latin typeface="+mn-lt"/>
                <a:ea typeface="+mn-ea"/>
                <a:cs typeface="+mn-cs"/>
              </a:rPr>
              <a:t>的話就一定需要講到</a:t>
            </a:r>
            <a:r>
              <a:rPr lang="en" altLang="zh-TW" sz="1200" b="0" i="0" kern="1200" dirty="0">
                <a:solidFill>
                  <a:schemeClr val="tx1"/>
                </a:solidFill>
                <a:effectLst/>
                <a:latin typeface="+mn-lt"/>
                <a:ea typeface="+mn-ea"/>
                <a:cs typeface="+mn-cs"/>
              </a:rPr>
              <a:t>API</a:t>
            </a:r>
            <a:r>
              <a:rPr lang="zh-TW" altLang="en-US" sz="1200" b="0" i="0" kern="1200" dirty="0">
                <a:solidFill>
                  <a:schemeClr val="tx1"/>
                </a:solidFill>
                <a:effectLst/>
                <a:latin typeface="+mn-lt"/>
                <a:ea typeface="+mn-ea"/>
                <a:cs typeface="+mn-cs"/>
              </a:rPr>
              <a:t>的功能，因為通常都是先上傳圖片到自己網站後再轉傳到</a:t>
            </a:r>
            <a:r>
              <a:rPr lang="en" altLang="zh-TW" sz="1200" b="0" i="0" kern="1200" dirty="0">
                <a:solidFill>
                  <a:schemeClr val="tx1"/>
                </a:solidFill>
                <a:effectLst/>
                <a:latin typeface="+mn-lt"/>
                <a:ea typeface="+mn-ea"/>
                <a:cs typeface="+mn-cs"/>
              </a:rPr>
              <a:t>S3</a:t>
            </a:r>
            <a:r>
              <a:rPr lang="zh-TW" altLang="en-US" sz="1200" b="0" i="0" kern="1200" dirty="0">
                <a:solidFill>
                  <a:schemeClr val="tx1"/>
                </a:solidFill>
                <a:effectLst/>
                <a:latin typeface="+mn-lt"/>
                <a:ea typeface="+mn-ea"/>
                <a:cs typeface="+mn-cs"/>
              </a:rPr>
              <a:t>上去。</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所以一定要有</a:t>
            </a:r>
            <a:r>
              <a:rPr lang="en" altLang="zh-TW" sz="1200" b="0" i="0" kern="1200" dirty="0">
                <a:solidFill>
                  <a:schemeClr val="tx1"/>
                </a:solidFill>
                <a:effectLst/>
                <a:latin typeface="+mn-lt"/>
                <a:ea typeface="+mn-ea"/>
                <a:cs typeface="+mn-cs"/>
              </a:rPr>
              <a:t>API End Point</a:t>
            </a:r>
            <a:r>
              <a:rPr lang="zh-TW" altLang="en-US" sz="1200" b="0" i="0" kern="1200" dirty="0">
                <a:solidFill>
                  <a:schemeClr val="tx1"/>
                </a:solidFill>
                <a:effectLst/>
                <a:latin typeface="+mn-lt"/>
                <a:ea typeface="+mn-ea"/>
                <a:cs typeface="+mn-cs"/>
              </a:rPr>
              <a:t>不然無法自動化。不過這段不算困難，</a:t>
            </a:r>
            <a:r>
              <a:rPr lang="en" altLang="zh-TW" sz="1200" b="0" i="0" kern="1200" dirty="0">
                <a:solidFill>
                  <a:schemeClr val="tx1"/>
                </a:solidFill>
                <a:effectLst/>
                <a:latin typeface="+mn-lt"/>
                <a:ea typeface="+mn-ea"/>
                <a:cs typeface="+mn-cs"/>
              </a:rPr>
              <a:t>Amazon</a:t>
            </a:r>
            <a:r>
              <a:rPr lang="zh-TW" altLang="en-US" sz="1200" b="0" i="0" kern="1200" dirty="0">
                <a:solidFill>
                  <a:schemeClr val="tx1"/>
                </a:solidFill>
                <a:effectLst/>
                <a:latin typeface="+mn-lt"/>
                <a:ea typeface="+mn-ea"/>
                <a:cs typeface="+mn-cs"/>
              </a:rPr>
              <a:t>也已經做了</a:t>
            </a:r>
            <a:r>
              <a:rPr lang="en" altLang="zh-TW" sz="1200" b="0" i="0" kern="1200" dirty="0">
                <a:solidFill>
                  <a:schemeClr val="tx1"/>
                </a:solidFill>
                <a:effectLst/>
                <a:latin typeface="+mn-lt"/>
                <a:ea typeface="+mn-ea"/>
                <a:cs typeface="+mn-cs"/>
              </a:rPr>
              <a:t>SDK</a:t>
            </a:r>
            <a:r>
              <a:rPr lang="zh-TW" altLang="en-US" sz="1200" b="0" i="0" kern="1200" dirty="0">
                <a:solidFill>
                  <a:schemeClr val="tx1"/>
                </a:solidFill>
                <a:effectLst/>
                <a:latin typeface="+mn-lt"/>
                <a:ea typeface="+mn-ea"/>
                <a:cs typeface="+mn-cs"/>
              </a:rPr>
              <a:t>讓大家使用，例如</a:t>
            </a:r>
            <a:r>
              <a:rPr lang="en" altLang="zh-TW" sz="1200" b="0" i="0" u="none" strike="noStrike" kern="1200" dirty="0">
                <a:solidFill>
                  <a:schemeClr val="tx1"/>
                </a:solidFill>
                <a:effectLst/>
                <a:latin typeface="+mn-lt"/>
                <a:ea typeface="+mn-ea"/>
                <a:cs typeface="+mn-cs"/>
                <a:hlinkClick r:id="rId3"/>
              </a:rPr>
              <a:t>PHP</a:t>
            </a:r>
            <a:r>
              <a:rPr lang="zh-TW" altLang="en-US" sz="1200" b="0" i="0" u="none" strike="noStrike" kern="1200" dirty="0">
                <a:solidFill>
                  <a:schemeClr val="tx1"/>
                </a:solidFill>
                <a:effectLst/>
                <a:latin typeface="+mn-lt"/>
                <a:ea typeface="+mn-ea"/>
                <a:cs typeface="+mn-cs"/>
                <a:hlinkClick r:id="rId3"/>
              </a:rPr>
              <a:t>版本</a:t>
            </a:r>
            <a:r>
              <a:rPr lang="zh-TW" altLang="en-US" sz="1200" b="0" i="0" kern="1200" dirty="0">
                <a:solidFill>
                  <a:schemeClr val="tx1"/>
                </a:solidFill>
                <a:effectLst/>
                <a:latin typeface="+mn-lt"/>
                <a:ea typeface="+mn-ea"/>
                <a:cs typeface="+mn-cs"/>
              </a:rPr>
              <a:t>、</a:t>
            </a:r>
            <a:r>
              <a:rPr lang="en" altLang="zh-TW" sz="1200" b="0" i="0" u="none" strike="noStrike" kern="1200" dirty="0">
                <a:solidFill>
                  <a:schemeClr val="tx1"/>
                </a:solidFill>
                <a:effectLst/>
                <a:latin typeface="+mn-lt"/>
                <a:ea typeface="+mn-ea"/>
                <a:cs typeface="+mn-cs"/>
                <a:hlinkClick r:id="rId4"/>
              </a:rPr>
              <a:t>Ruby</a:t>
            </a:r>
            <a:r>
              <a:rPr lang="zh-TW" altLang="en-US" sz="1200" b="0" i="0" u="none" strike="noStrike" kern="1200" dirty="0">
                <a:solidFill>
                  <a:schemeClr val="tx1"/>
                </a:solidFill>
                <a:effectLst/>
                <a:latin typeface="+mn-lt"/>
                <a:ea typeface="+mn-ea"/>
                <a:cs typeface="+mn-cs"/>
                <a:hlinkClick r:id="rId4"/>
              </a:rPr>
              <a:t>版本</a:t>
            </a:r>
            <a:r>
              <a:rPr lang="zh-TW" altLang="en-US" sz="1200" b="0" i="0" kern="1200" dirty="0">
                <a:solidFill>
                  <a:schemeClr val="tx1"/>
                </a:solidFill>
                <a:effectLst/>
                <a:latin typeface="+mn-lt"/>
                <a:ea typeface="+mn-ea"/>
                <a:cs typeface="+mn-cs"/>
              </a:rPr>
              <a:t>。</a:t>
            </a:r>
          </a:p>
          <a:p>
            <a:br>
              <a:rPr lang="zh-TW" altLang="en-US" dirty="0"/>
            </a:br>
            <a:endParaRPr kumimoji="1"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9</a:t>
            </a:fld>
            <a:endParaRPr lang="zh-TW" altLang="en-US"/>
          </a:p>
        </p:txBody>
      </p:sp>
    </p:spTree>
    <p:extLst>
      <p:ext uri="{BB962C8B-B14F-4D97-AF65-F5344CB8AC3E}">
        <p14:creationId xmlns:p14="http://schemas.microsoft.com/office/powerpoint/2010/main" val="1800759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46</a:t>
            </a:fld>
            <a:endParaRPr lang="zh-TW" altLang="en-US"/>
          </a:p>
        </p:txBody>
      </p:sp>
    </p:spTree>
    <p:extLst>
      <p:ext uri="{BB962C8B-B14F-4D97-AF65-F5344CB8AC3E}">
        <p14:creationId xmlns:p14="http://schemas.microsoft.com/office/powerpoint/2010/main" val="3357238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47</a:t>
            </a:fld>
            <a:endParaRPr lang="zh-TW" altLang="en-US"/>
          </a:p>
        </p:txBody>
      </p:sp>
    </p:spTree>
    <p:extLst>
      <p:ext uri="{BB962C8B-B14F-4D97-AF65-F5344CB8AC3E}">
        <p14:creationId xmlns:p14="http://schemas.microsoft.com/office/powerpoint/2010/main" val="4026388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58</a:t>
            </a:fld>
            <a:endParaRPr lang="zh-TW" altLang="en-US"/>
          </a:p>
        </p:txBody>
      </p:sp>
    </p:spTree>
    <p:extLst>
      <p:ext uri="{BB962C8B-B14F-4D97-AF65-F5344CB8AC3E}">
        <p14:creationId xmlns:p14="http://schemas.microsoft.com/office/powerpoint/2010/main" val="3808516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如果主板上有密碼但您忘記了密碼，請使用</a:t>
            </a:r>
            <a:r>
              <a:rPr lang="en-US" altLang="zh-TW" sz="1200" b="0" i="0" kern="1200" dirty="0">
                <a:solidFill>
                  <a:schemeClr val="tx1"/>
                </a:solidFill>
                <a:effectLst/>
                <a:latin typeface="+mn-lt"/>
                <a:ea typeface="+mn-ea"/>
                <a:cs typeface="+mn-cs"/>
              </a:rPr>
              <a:t>USB</a:t>
            </a:r>
            <a:r>
              <a:rPr lang="zh-TW" altLang="en-US" sz="1200" b="0" i="0" kern="1200" dirty="0">
                <a:solidFill>
                  <a:schemeClr val="tx1"/>
                </a:solidFill>
                <a:effectLst/>
                <a:latin typeface="+mn-lt"/>
                <a:ea typeface="+mn-ea"/>
                <a:cs typeface="+mn-cs"/>
              </a:rPr>
              <a:t>驅動器更新固件，或者按住</a:t>
            </a:r>
            <a:r>
              <a:rPr lang="en-US" altLang="zh-TW" sz="1200" b="1" i="0" kern="1200" dirty="0" err="1">
                <a:solidFill>
                  <a:schemeClr val="tx1"/>
                </a:solidFill>
                <a:effectLst/>
                <a:latin typeface="+mn-lt"/>
                <a:ea typeface="+mn-ea"/>
                <a:cs typeface="+mn-cs"/>
              </a:rPr>
              <a:t>WiFi</a:t>
            </a:r>
            <a:r>
              <a:rPr lang="zh-TW" altLang="en-US" sz="1200" b="0" i="0" kern="1200" dirty="0">
                <a:solidFill>
                  <a:schemeClr val="tx1"/>
                </a:solidFill>
                <a:effectLst/>
                <a:latin typeface="+mn-lt"/>
                <a:ea typeface="+mn-ea"/>
                <a:cs typeface="+mn-cs"/>
              </a:rPr>
              <a:t>按鈕至少</a:t>
            </a:r>
            <a:r>
              <a:rPr lang="en-US" altLang="zh-TW" sz="1200" b="0" i="0" kern="1200" dirty="0">
                <a:solidFill>
                  <a:schemeClr val="tx1"/>
                </a:solidFill>
                <a:effectLst/>
                <a:latin typeface="+mn-lt"/>
                <a:ea typeface="+mn-ea"/>
                <a:cs typeface="+mn-cs"/>
              </a:rPr>
              <a:t>20</a:t>
            </a:r>
            <a:r>
              <a:rPr lang="zh-TW" altLang="en-US" sz="1200" b="0" i="0" kern="1200" dirty="0">
                <a:solidFill>
                  <a:schemeClr val="tx1"/>
                </a:solidFill>
                <a:effectLst/>
                <a:latin typeface="+mn-lt"/>
                <a:ea typeface="+mn-ea"/>
                <a:cs typeface="+mn-cs"/>
              </a:rPr>
              <a:t>秒鐘，以將主板恢復為出廠默認設置。注意</a:t>
            </a:r>
            <a:r>
              <a:rPr lang="en-US" altLang="zh-TW" sz="1200" b="0" i="0" kern="1200" dirty="0">
                <a:solidFill>
                  <a:schemeClr val="tx1"/>
                </a:solidFill>
                <a:effectLst/>
                <a:latin typeface="+mn-lt"/>
                <a:ea typeface="+mn-ea"/>
                <a:cs typeface="+mn-cs"/>
              </a:rPr>
              <a:t>; </a:t>
            </a:r>
            <a:r>
              <a:rPr lang="zh-TW" altLang="en-US" sz="1200" b="0" i="0" kern="1200" dirty="0">
                <a:solidFill>
                  <a:schemeClr val="tx1"/>
                </a:solidFill>
                <a:effectLst/>
                <a:latin typeface="+mn-lt"/>
                <a:ea typeface="+mn-ea"/>
                <a:cs typeface="+mn-cs"/>
              </a:rPr>
              <a:t>如果您使用這兩種方法中的任何一種，它們都會將開發板重置為默認設置，並且所有用戶數據都將被刪除。</a:t>
            </a:r>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kern="1200" dirty="0">
                <a:solidFill>
                  <a:schemeClr val="tx1"/>
                </a:solidFill>
                <a:effectLst/>
                <a:latin typeface="+mn-lt"/>
                <a:ea typeface="+mn-ea"/>
                <a:cs typeface="+mn-cs"/>
              </a:rPr>
              <a:t>如果遇到</a:t>
            </a:r>
            <a:r>
              <a:rPr lang="zh-TW" altLang="en-US" sz="1200" b="0" i="0" kern="1200" dirty="0">
                <a:solidFill>
                  <a:schemeClr val="tx1"/>
                </a:solidFill>
                <a:effectLst/>
                <a:latin typeface="+mn-lt"/>
                <a:ea typeface="+mn-ea"/>
                <a:cs typeface="+mn-cs"/>
              </a:rPr>
              <a:t>兩個 </a:t>
            </a:r>
            <a:r>
              <a:rPr lang="en-US" altLang="zh-TW" sz="1200" b="0" i="0" kern="1200" dirty="0">
                <a:solidFill>
                  <a:schemeClr val="tx1"/>
                </a:solidFill>
                <a:effectLst/>
                <a:latin typeface="+mn-lt"/>
                <a:ea typeface="+mn-ea"/>
                <a:cs typeface="+mn-cs"/>
              </a:rPr>
              <a:t>LED</a:t>
            </a:r>
            <a:r>
              <a:rPr lang="zh-TW" altLang="en-US" sz="1200" b="0" i="0" kern="1200" dirty="0">
                <a:solidFill>
                  <a:schemeClr val="tx1"/>
                </a:solidFill>
                <a:effectLst/>
                <a:latin typeface="+mn-lt"/>
                <a:ea typeface="+mn-ea"/>
                <a:cs typeface="+mn-cs"/>
              </a:rPr>
              <a:t> 就恆亮著 </a:t>
            </a:r>
            <a:r>
              <a:rPr lang="en-US" altLang="zh-TW" sz="1200" b="0" i="0" kern="1200" dirty="0">
                <a:solidFill>
                  <a:schemeClr val="tx1"/>
                </a:solidFill>
                <a:effectLst/>
                <a:latin typeface="+mn-lt"/>
                <a:ea typeface="+mn-ea"/>
                <a:cs typeface="+mn-cs"/>
              </a:rPr>
              <a:t>Wi-Fi</a:t>
            </a:r>
            <a:r>
              <a:rPr lang="zh-TW" altLang="en-US" sz="1200" b="0" i="0" kern="1200" dirty="0">
                <a:solidFill>
                  <a:schemeClr val="tx1"/>
                </a:solidFill>
                <a:effectLst/>
                <a:latin typeface="+mn-lt"/>
                <a:ea typeface="+mn-ea"/>
                <a:cs typeface="+mn-cs"/>
              </a:rPr>
              <a:t> 也消失，插入有線基座也 </a:t>
            </a:r>
            <a:r>
              <a:rPr lang="en-US" altLang="zh-TW" sz="1200" b="0" i="0" kern="1200" dirty="0">
                <a:solidFill>
                  <a:schemeClr val="tx1"/>
                </a:solidFill>
                <a:effectLst/>
                <a:latin typeface="+mn-lt"/>
                <a:ea typeface="+mn-ea"/>
                <a:cs typeface="+mn-cs"/>
              </a:rPr>
              <a:t>Ping </a:t>
            </a:r>
            <a:r>
              <a:rPr lang="zh-TW" altLang="en-US" sz="1200" b="0" i="0" kern="1200" dirty="0">
                <a:solidFill>
                  <a:schemeClr val="tx1"/>
                </a:solidFill>
                <a:effectLst/>
                <a:latin typeface="+mn-lt"/>
                <a:ea typeface="+mn-ea"/>
                <a:cs typeface="+mn-cs"/>
              </a:rPr>
              <a:t>不到，重置回復原廠也沒有用，那麼請使用以下</a:t>
            </a:r>
            <a:r>
              <a:rPr lang="zh-TW" altLang="en-US" sz="1200" kern="1200" dirty="0">
                <a:solidFill>
                  <a:schemeClr val="tx1"/>
                </a:solidFill>
                <a:effectLst/>
                <a:latin typeface="+mn-lt"/>
                <a:ea typeface="+mn-ea"/>
                <a:cs typeface="+mn-cs"/>
              </a:rPr>
              <a:t>解磚方法：</a:t>
            </a:r>
            <a:endParaRPr lang="en-US" altLang="zh-TW"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zh-TW" altLang="en-US" sz="1200" kern="1200" dirty="0">
                <a:solidFill>
                  <a:schemeClr val="tx1"/>
                </a:solidFill>
                <a:effectLst/>
                <a:latin typeface="+mn-lt"/>
                <a:ea typeface="+mn-ea"/>
                <a:cs typeface="+mn-cs"/>
              </a:rPr>
              <a:t>至官方下載 </a:t>
            </a:r>
            <a:r>
              <a:rPr lang="en-US" altLang="zh-TW" sz="1200" kern="1200" dirty="0" err="1">
                <a:solidFill>
                  <a:schemeClr val="tx1"/>
                </a:solidFill>
                <a:effectLst/>
                <a:latin typeface="+mn-lt"/>
                <a:ea typeface="+mn-ea"/>
                <a:cs typeface="+mn-cs"/>
              </a:rPr>
              <a:t>LinkIt</a:t>
            </a:r>
            <a:r>
              <a:rPr lang="en-US" altLang="zh-TW" sz="1200" kern="1200" dirty="0">
                <a:solidFill>
                  <a:schemeClr val="tx1"/>
                </a:solidFill>
                <a:effectLst/>
                <a:latin typeface="+mn-lt"/>
                <a:ea typeface="+mn-ea"/>
                <a:cs typeface="+mn-cs"/>
              </a:rPr>
              <a:t> Smart 7688 Firmware</a:t>
            </a:r>
            <a:r>
              <a:rPr lang="zh-TW" altLang="en-US" sz="1200" kern="1200" dirty="0">
                <a:solidFill>
                  <a:schemeClr val="tx1"/>
                </a:solidFill>
                <a:effectLst/>
                <a:latin typeface="+mn-lt"/>
                <a:ea typeface="+mn-ea"/>
                <a:cs typeface="+mn-cs"/>
              </a:rPr>
              <a:t> 和 </a:t>
            </a:r>
            <a:r>
              <a:rPr lang="en-US" altLang="zh-TW" sz="1200" kern="1200" dirty="0" err="1">
                <a:solidFill>
                  <a:schemeClr val="tx1"/>
                </a:solidFill>
                <a:effectLst/>
                <a:latin typeface="+mn-lt"/>
                <a:ea typeface="+mn-ea"/>
                <a:cs typeface="+mn-cs"/>
              </a:rPr>
              <a:t>LinkIt</a:t>
            </a:r>
            <a:r>
              <a:rPr lang="en-US" altLang="zh-TW" sz="1200" kern="1200" dirty="0">
                <a:solidFill>
                  <a:schemeClr val="tx1"/>
                </a:solidFill>
                <a:effectLst/>
                <a:latin typeface="+mn-lt"/>
                <a:ea typeface="+mn-ea"/>
                <a:cs typeface="+mn-cs"/>
              </a:rPr>
              <a:t> Smart 7688 Bootloader</a:t>
            </a:r>
            <a:r>
              <a:rPr lang="zh-TW" altLang="en-US" sz="1200" kern="1200" dirty="0">
                <a:solidFill>
                  <a:schemeClr val="tx1"/>
                </a:solidFill>
                <a:effectLst/>
                <a:latin typeface="+mn-lt"/>
                <a:ea typeface="+mn-ea"/>
                <a:cs typeface="+mn-cs"/>
              </a:rPr>
              <a:t>，並將這兩個程式後放在 </a:t>
            </a:r>
            <a:r>
              <a:rPr lang="en-US" altLang="zh-TW" sz="1200" kern="1200" dirty="0">
                <a:solidFill>
                  <a:schemeClr val="tx1"/>
                </a:solidFill>
                <a:effectLst/>
                <a:latin typeface="+mn-lt"/>
                <a:ea typeface="+mn-ea"/>
                <a:cs typeface="+mn-cs"/>
              </a:rPr>
              <a:t>USB</a:t>
            </a:r>
            <a:r>
              <a:rPr lang="zh-TW" altLang="en-US" sz="1200" kern="1200" dirty="0">
                <a:solidFill>
                  <a:schemeClr val="tx1"/>
                </a:solidFill>
                <a:effectLst/>
                <a:latin typeface="+mn-lt"/>
                <a:ea typeface="+mn-ea"/>
                <a:cs typeface="+mn-cs"/>
              </a:rPr>
              <a:t> 隨身碟的根目錄，注意 </a:t>
            </a:r>
            <a:r>
              <a:rPr lang="en-US" altLang="zh-TW" sz="1200" kern="1200" dirty="0" err="1">
                <a:solidFill>
                  <a:schemeClr val="tx1"/>
                </a:solidFill>
                <a:effectLst/>
                <a:latin typeface="+mn-lt"/>
                <a:ea typeface="+mn-ea"/>
                <a:cs typeface="+mn-cs"/>
              </a:rPr>
              <a:t>LinkIt</a:t>
            </a:r>
            <a:r>
              <a:rPr lang="en-US" altLang="zh-TW" sz="1200" kern="1200" dirty="0">
                <a:solidFill>
                  <a:schemeClr val="tx1"/>
                </a:solidFill>
                <a:effectLst/>
                <a:latin typeface="+mn-lt"/>
                <a:ea typeface="+mn-ea"/>
                <a:cs typeface="+mn-cs"/>
              </a:rPr>
              <a:t> Smart 7688</a:t>
            </a:r>
            <a:r>
              <a:rPr lang="zh-TW" altLang="en-US" sz="1200" kern="1200" dirty="0">
                <a:solidFill>
                  <a:schemeClr val="tx1"/>
                </a:solidFill>
                <a:effectLst/>
                <a:latin typeface="+mn-lt"/>
                <a:ea typeface="+mn-ea"/>
                <a:cs typeface="+mn-cs"/>
              </a:rPr>
              <a:t> 只接受 </a:t>
            </a:r>
            <a:r>
              <a:rPr lang="en-US" altLang="zh-TW" sz="1200" kern="1200" dirty="0">
                <a:solidFill>
                  <a:schemeClr val="tx1"/>
                </a:solidFill>
                <a:effectLst/>
                <a:latin typeface="+mn-lt"/>
                <a:ea typeface="+mn-ea"/>
                <a:cs typeface="+mn-cs"/>
              </a:rPr>
              <a:t>FAT32</a:t>
            </a:r>
            <a:r>
              <a:rPr lang="zh-TW" altLang="en-US" sz="1200" kern="1200" dirty="0">
                <a:solidFill>
                  <a:schemeClr val="tx1"/>
                </a:solidFill>
                <a:effectLst/>
                <a:latin typeface="+mn-lt"/>
                <a:ea typeface="+mn-ea"/>
                <a:cs typeface="+mn-cs"/>
              </a:rPr>
              <a:t> 格式。</a:t>
            </a:r>
            <a:endParaRPr lang="en-US" altLang="zh-TW"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zh-TW" altLang="en-US" sz="1200" kern="1200" dirty="0">
                <a:solidFill>
                  <a:schemeClr val="tx1"/>
                </a:solidFill>
                <a:effectLst/>
                <a:latin typeface="+mn-lt"/>
                <a:ea typeface="+mn-ea"/>
                <a:cs typeface="+mn-cs"/>
              </a:rPr>
              <a:t>在</a:t>
            </a:r>
            <a:r>
              <a:rPr lang="en-US" altLang="zh-TW" sz="1200" kern="1200" dirty="0" err="1">
                <a:solidFill>
                  <a:schemeClr val="tx1"/>
                </a:solidFill>
                <a:effectLst/>
                <a:latin typeface="+mn-lt"/>
                <a:ea typeface="+mn-ea"/>
                <a:cs typeface="+mn-cs"/>
              </a:rPr>
              <a:t>LinkIt</a:t>
            </a:r>
            <a:r>
              <a:rPr lang="en-US" altLang="zh-TW" sz="1200" kern="1200" dirty="0">
                <a:solidFill>
                  <a:schemeClr val="tx1"/>
                </a:solidFill>
                <a:effectLst/>
                <a:latin typeface="+mn-lt"/>
                <a:ea typeface="+mn-ea"/>
                <a:cs typeface="+mn-cs"/>
              </a:rPr>
              <a:t> Smart 7688</a:t>
            </a:r>
            <a:r>
              <a:rPr lang="zh-TW" altLang="en-US" sz="1200" kern="1200" dirty="0">
                <a:solidFill>
                  <a:schemeClr val="tx1"/>
                </a:solidFill>
                <a:effectLst/>
                <a:latin typeface="+mn-lt"/>
                <a:ea typeface="+mn-ea"/>
                <a:cs typeface="+mn-cs"/>
              </a:rPr>
              <a:t>上的</a:t>
            </a:r>
            <a:r>
              <a:rPr lang="en-US" altLang="zh-TW" sz="1200" kern="1200" dirty="0">
                <a:solidFill>
                  <a:schemeClr val="tx1"/>
                </a:solidFill>
                <a:effectLst/>
                <a:latin typeface="+mn-lt"/>
                <a:ea typeface="+mn-ea"/>
                <a:cs typeface="+mn-cs"/>
              </a:rPr>
              <a:t>USB HOST</a:t>
            </a:r>
            <a:r>
              <a:rPr lang="zh-TW" altLang="en-US" sz="1200" kern="1200" dirty="0">
                <a:solidFill>
                  <a:schemeClr val="tx1"/>
                </a:solidFill>
                <a:effectLst/>
                <a:latin typeface="+mn-lt"/>
                <a:ea typeface="+mn-ea"/>
                <a:cs typeface="+mn-cs"/>
              </a:rPr>
              <a:t>孔插入解磚</a:t>
            </a:r>
            <a:r>
              <a:rPr lang="en-US" altLang="zh-TW" sz="1200" kern="1200" dirty="0">
                <a:solidFill>
                  <a:schemeClr val="tx1"/>
                </a:solidFill>
                <a:effectLst/>
                <a:latin typeface="+mn-lt"/>
                <a:ea typeface="+mn-ea"/>
                <a:cs typeface="+mn-cs"/>
              </a:rPr>
              <a:t>USB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zh-TW" altLang="en-US" sz="1200" kern="1200" dirty="0">
                <a:solidFill>
                  <a:schemeClr val="tx1"/>
                </a:solidFill>
                <a:effectLst/>
                <a:latin typeface="+mn-lt"/>
                <a:ea typeface="+mn-ea"/>
                <a:cs typeface="+mn-cs"/>
              </a:rPr>
              <a:t>在</a:t>
            </a:r>
            <a:r>
              <a:rPr lang="en-US" altLang="zh-TW" sz="1200" kern="1200" dirty="0" err="1">
                <a:solidFill>
                  <a:schemeClr val="tx1"/>
                </a:solidFill>
                <a:effectLst/>
                <a:latin typeface="+mn-lt"/>
                <a:ea typeface="+mn-ea"/>
                <a:cs typeface="+mn-cs"/>
              </a:rPr>
              <a:t>LinkIt</a:t>
            </a:r>
            <a:r>
              <a:rPr lang="en-US" altLang="zh-TW" sz="1200" kern="1200" dirty="0">
                <a:solidFill>
                  <a:schemeClr val="tx1"/>
                </a:solidFill>
                <a:effectLst/>
                <a:latin typeface="+mn-lt"/>
                <a:ea typeface="+mn-ea"/>
                <a:cs typeface="+mn-cs"/>
              </a:rPr>
              <a:t> Smart 7688</a:t>
            </a:r>
            <a:r>
              <a:rPr lang="zh-TW" altLang="en-US" sz="1200" kern="1200" dirty="0">
                <a:solidFill>
                  <a:schemeClr val="tx1"/>
                </a:solidFill>
                <a:effectLst/>
                <a:latin typeface="+mn-lt"/>
                <a:ea typeface="+mn-ea"/>
                <a:cs typeface="+mn-cs"/>
              </a:rPr>
              <a:t>上的</a:t>
            </a:r>
            <a:r>
              <a:rPr lang="en-US" altLang="zh-TW" sz="1200" kern="1200" dirty="0">
                <a:solidFill>
                  <a:schemeClr val="tx1"/>
                </a:solidFill>
                <a:effectLst/>
                <a:latin typeface="+mn-lt"/>
                <a:ea typeface="+mn-ea"/>
                <a:cs typeface="+mn-cs"/>
              </a:rPr>
              <a:t>PWR/MCU</a:t>
            </a:r>
            <a:r>
              <a:rPr lang="zh-TW" altLang="en-US" sz="1200" kern="1200" dirty="0">
                <a:solidFill>
                  <a:schemeClr val="tx1"/>
                </a:solidFill>
                <a:effectLst/>
                <a:latin typeface="+mn-lt"/>
                <a:ea typeface="+mn-ea"/>
                <a:cs typeface="+mn-cs"/>
              </a:rPr>
              <a:t>接上供電的</a:t>
            </a:r>
            <a:r>
              <a:rPr lang="en-US" altLang="zh-TW" sz="1200" kern="1200" dirty="0">
                <a:solidFill>
                  <a:schemeClr val="tx1"/>
                </a:solidFill>
                <a:effectLst/>
                <a:latin typeface="+mn-lt"/>
                <a:ea typeface="+mn-ea"/>
                <a:cs typeface="+mn-cs"/>
              </a:rPr>
              <a:t>USB</a:t>
            </a:r>
            <a:r>
              <a:rPr lang="zh-TW" altLang="en-US" sz="1200" kern="1200" dirty="0">
                <a:solidFill>
                  <a:schemeClr val="tx1"/>
                </a:solidFill>
                <a:effectLst/>
                <a:latin typeface="+mn-lt"/>
                <a:ea typeface="+mn-ea"/>
                <a:cs typeface="+mn-cs"/>
              </a:rPr>
              <a:t>線，此時會進入開機啟動程序</a:t>
            </a:r>
            <a:r>
              <a:rPr lang="en-US" altLang="zh-TW"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橙色 </a:t>
            </a:r>
            <a:r>
              <a:rPr lang="en-US" altLang="zh-TW" sz="1200" kern="1200" dirty="0">
                <a:solidFill>
                  <a:schemeClr val="tx1"/>
                </a:solidFill>
                <a:effectLst/>
                <a:latin typeface="+mn-lt"/>
                <a:ea typeface="+mn-ea"/>
                <a:cs typeface="+mn-cs"/>
              </a:rPr>
              <a:t>LED</a:t>
            </a:r>
            <a:r>
              <a:rPr lang="zh-TW" altLang="en-US" sz="1200" kern="1200" dirty="0">
                <a:solidFill>
                  <a:schemeClr val="tx1"/>
                </a:solidFill>
                <a:effectLst/>
                <a:latin typeface="+mn-lt"/>
                <a:ea typeface="+mn-ea"/>
                <a:cs typeface="+mn-cs"/>
              </a:rPr>
              <a:t> 和黃色 </a:t>
            </a:r>
            <a:r>
              <a:rPr lang="en-US" altLang="zh-TW" sz="1200" kern="1200" dirty="0">
                <a:solidFill>
                  <a:schemeClr val="tx1"/>
                </a:solidFill>
                <a:effectLst/>
                <a:latin typeface="+mn-lt"/>
                <a:ea typeface="+mn-ea"/>
                <a:cs typeface="+mn-cs"/>
              </a:rPr>
              <a:t>LED</a:t>
            </a:r>
            <a:r>
              <a:rPr lang="zh-TW" altLang="en-US" sz="1200" kern="1200" dirty="0">
                <a:solidFill>
                  <a:schemeClr val="tx1"/>
                </a:solidFill>
                <a:effectLst/>
                <a:latin typeface="+mn-lt"/>
                <a:ea typeface="+mn-ea"/>
                <a:cs typeface="+mn-cs"/>
              </a:rPr>
              <a:t> 都亮起</a:t>
            </a:r>
            <a:r>
              <a:rPr lang="en-US" altLang="zh-TW" sz="1200" kern="120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zh-TW" altLang="en-US" sz="1200" kern="1200" dirty="0">
                <a:solidFill>
                  <a:schemeClr val="tx1"/>
                </a:solidFill>
                <a:effectLst/>
                <a:latin typeface="+mn-lt"/>
                <a:ea typeface="+mn-ea"/>
                <a:cs typeface="+mn-cs"/>
              </a:rPr>
              <a:t>同時按下</a:t>
            </a:r>
            <a:r>
              <a:rPr lang="en-US" altLang="zh-TW" sz="1200" kern="1200" dirty="0">
                <a:solidFill>
                  <a:schemeClr val="tx1"/>
                </a:solidFill>
                <a:effectLst/>
                <a:latin typeface="+mn-lt"/>
                <a:ea typeface="+mn-ea"/>
                <a:cs typeface="+mn-cs"/>
              </a:rPr>
              <a:t>MPU</a:t>
            </a:r>
            <a:r>
              <a:rPr lang="zh-TW" altLang="en-US" sz="1200" kern="1200" dirty="0">
                <a:solidFill>
                  <a:schemeClr val="tx1"/>
                </a:solidFill>
                <a:effectLst/>
                <a:latin typeface="+mn-lt"/>
                <a:ea typeface="+mn-ea"/>
                <a:cs typeface="+mn-cs"/>
              </a:rPr>
              <a:t> </a:t>
            </a:r>
            <a:r>
              <a:rPr lang="en-US" altLang="zh-TW" sz="1200" kern="1200" dirty="0">
                <a:solidFill>
                  <a:schemeClr val="tx1"/>
                </a:solidFill>
                <a:effectLst/>
                <a:latin typeface="+mn-lt"/>
                <a:ea typeface="+mn-ea"/>
                <a:cs typeface="+mn-cs"/>
              </a:rPr>
              <a:t>Button</a:t>
            </a:r>
            <a:r>
              <a:rPr lang="zh-TW" altLang="en-US" sz="1200" kern="1200" dirty="0">
                <a:solidFill>
                  <a:schemeClr val="tx1"/>
                </a:solidFill>
                <a:effectLst/>
                <a:latin typeface="+mn-lt"/>
                <a:ea typeface="+mn-ea"/>
                <a:cs typeface="+mn-cs"/>
              </a:rPr>
              <a:t>及 </a:t>
            </a:r>
            <a:r>
              <a:rPr lang="en-US" altLang="zh-TW" sz="1200" kern="1200" dirty="0">
                <a:solidFill>
                  <a:schemeClr val="tx1"/>
                </a:solidFill>
                <a:effectLst/>
                <a:latin typeface="+mn-lt"/>
                <a:ea typeface="+mn-ea"/>
                <a:cs typeface="+mn-cs"/>
              </a:rPr>
              <a:t>Wi-Fi Button</a:t>
            </a:r>
            <a:r>
              <a:rPr lang="zh-TW" altLang="en-US" sz="1200" kern="1200" dirty="0">
                <a:solidFill>
                  <a:schemeClr val="tx1"/>
                </a:solidFill>
                <a:effectLst/>
                <a:latin typeface="+mn-lt"/>
                <a:ea typeface="+mn-ea"/>
                <a:cs typeface="+mn-cs"/>
              </a:rPr>
              <a:t>，橙色</a:t>
            </a:r>
            <a:r>
              <a:rPr lang="en-US" altLang="zh-TW" sz="1200" kern="1200" dirty="0">
                <a:solidFill>
                  <a:schemeClr val="tx1"/>
                </a:solidFill>
                <a:effectLst/>
                <a:latin typeface="+mn-lt"/>
                <a:ea typeface="+mn-ea"/>
                <a:cs typeface="+mn-cs"/>
              </a:rPr>
              <a:t>LED</a:t>
            </a:r>
            <a:r>
              <a:rPr lang="zh-TW" altLang="en-US" sz="1200" kern="1200" dirty="0">
                <a:solidFill>
                  <a:schemeClr val="tx1"/>
                </a:solidFill>
                <a:effectLst/>
                <a:latin typeface="+mn-lt"/>
                <a:ea typeface="+mn-ea"/>
                <a:cs typeface="+mn-cs"/>
              </a:rPr>
              <a:t>燈會熄滅</a:t>
            </a:r>
            <a:endParaRPr lang="en-US" altLang="zh-TW"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zh-TW" altLang="en-US" sz="1200" kern="1200" dirty="0">
                <a:solidFill>
                  <a:schemeClr val="tx1"/>
                </a:solidFill>
                <a:effectLst/>
                <a:latin typeface="+mn-lt"/>
                <a:ea typeface="+mn-ea"/>
                <a:cs typeface="+mn-cs"/>
              </a:rPr>
              <a:t>接著放開</a:t>
            </a:r>
            <a:r>
              <a:rPr lang="en-US" altLang="zh-TW" sz="1200" kern="1200" dirty="0">
                <a:solidFill>
                  <a:schemeClr val="tx1"/>
                </a:solidFill>
                <a:effectLst/>
                <a:latin typeface="+mn-lt"/>
                <a:ea typeface="+mn-ea"/>
                <a:cs typeface="+mn-cs"/>
              </a:rPr>
              <a:t>MPU Button(</a:t>
            </a:r>
            <a:r>
              <a:rPr lang="zh-TW" altLang="en-US" sz="1200" kern="1200" dirty="0">
                <a:solidFill>
                  <a:schemeClr val="tx1"/>
                </a:solidFill>
                <a:effectLst/>
                <a:latin typeface="+mn-lt"/>
                <a:ea typeface="+mn-ea"/>
                <a:cs typeface="+mn-cs"/>
              </a:rPr>
              <a:t>注意：此時 </a:t>
            </a:r>
            <a:r>
              <a:rPr lang="en-US" altLang="zh-TW" sz="1200" kern="1200" dirty="0">
                <a:solidFill>
                  <a:schemeClr val="tx1"/>
                </a:solidFill>
                <a:effectLst/>
                <a:latin typeface="+mn-lt"/>
                <a:ea typeface="+mn-ea"/>
                <a:cs typeface="+mn-cs"/>
              </a:rPr>
              <a:t>Wi-Fi Button</a:t>
            </a:r>
            <a:r>
              <a:rPr lang="zh-TW" altLang="en-US" sz="1200" kern="1200" dirty="0">
                <a:solidFill>
                  <a:schemeClr val="tx1"/>
                </a:solidFill>
                <a:effectLst/>
                <a:latin typeface="+mn-lt"/>
                <a:ea typeface="+mn-ea"/>
                <a:cs typeface="+mn-cs"/>
              </a:rPr>
              <a:t> 不能放開</a:t>
            </a:r>
            <a:r>
              <a:rPr lang="en-US" altLang="zh-TW"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，此時橙色</a:t>
            </a:r>
            <a:r>
              <a:rPr lang="en-US" altLang="zh-TW" sz="1200" kern="1200" dirty="0">
                <a:solidFill>
                  <a:schemeClr val="tx1"/>
                </a:solidFill>
                <a:effectLst/>
                <a:latin typeface="+mn-lt"/>
                <a:ea typeface="+mn-ea"/>
                <a:cs typeface="+mn-cs"/>
              </a:rPr>
              <a:t>LED</a:t>
            </a:r>
            <a:r>
              <a:rPr lang="zh-TW" altLang="en-US" sz="1200" kern="1200" dirty="0">
                <a:solidFill>
                  <a:schemeClr val="tx1"/>
                </a:solidFill>
                <a:effectLst/>
                <a:latin typeface="+mn-lt"/>
                <a:ea typeface="+mn-ea"/>
                <a:cs typeface="+mn-cs"/>
              </a:rPr>
              <a:t>燈會快速閃幾下</a:t>
            </a:r>
            <a:endParaRPr lang="en-US" altLang="zh-TW"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zh-TW" altLang="en-US" sz="1200" kern="1200" dirty="0">
                <a:solidFill>
                  <a:schemeClr val="tx1"/>
                </a:solidFill>
                <a:effectLst/>
                <a:latin typeface="+mn-lt"/>
                <a:ea typeface="+mn-ea"/>
                <a:cs typeface="+mn-cs"/>
              </a:rPr>
              <a:t>等待</a:t>
            </a:r>
            <a:r>
              <a:rPr lang="en-US" altLang="zh-TW" sz="1200" kern="1200" dirty="0">
                <a:solidFill>
                  <a:schemeClr val="tx1"/>
                </a:solidFill>
                <a:effectLst/>
                <a:latin typeface="+mn-lt"/>
                <a:ea typeface="+mn-ea"/>
                <a:cs typeface="+mn-cs"/>
              </a:rPr>
              <a:t>LED</a:t>
            </a:r>
            <a:r>
              <a:rPr lang="zh-TW" altLang="en-US" sz="1200" kern="1200" dirty="0">
                <a:solidFill>
                  <a:schemeClr val="tx1"/>
                </a:solidFill>
                <a:effectLst/>
                <a:latin typeface="+mn-lt"/>
                <a:ea typeface="+mn-ea"/>
                <a:cs typeface="+mn-cs"/>
              </a:rPr>
              <a:t>燈皆暗掉後，放開 </a:t>
            </a:r>
            <a:r>
              <a:rPr lang="en-US" altLang="zh-TW" sz="1200" kern="1200" dirty="0">
                <a:solidFill>
                  <a:schemeClr val="tx1"/>
                </a:solidFill>
                <a:effectLst/>
                <a:latin typeface="+mn-lt"/>
                <a:ea typeface="+mn-ea"/>
                <a:cs typeface="+mn-cs"/>
              </a:rPr>
              <a:t>Wi-Fi Button</a:t>
            </a:r>
            <a:r>
              <a:rPr lang="zh-TW" altLang="en-US" sz="1200" kern="1200" dirty="0">
                <a:solidFill>
                  <a:schemeClr val="tx1"/>
                </a:solidFill>
                <a:effectLst/>
                <a:latin typeface="+mn-lt"/>
                <a:ea typeface="+mn-ea"/>
                <a:cs typeface="+mn-cs"/>
              </a:rPr>
              <a:t>，這時候</a:t>
            </a:r>
            <a:r>
              <a:rPr lang="en-US" altLang="zh-TW" sz="1200" kern="1200" dirty="0">
                <a:solidFill>
                  <a:schemeClr val="tx1"/>
                </a:solidFill>
                <a:effectLst/>
                <a:latin typeface="+mn-lt"/>
                <a:ea typeface="+mn-ea"/>
                <a:cs typeface="+mn-cs"/>
              </a:rPr>
              <a:t>LED</a:t>
            </a:r>
            <a:r>
              <a:rPr lang="zh-TW" altLang="en-US" sz="1200" kern="1200" dirty="0">
                <a:solidFill>
                  <a:schemeClr val="tx1"/>
                </a:solidFill>
                <a:effectLst/>
                <a:latin typeface="+mn-lt"/>
                <a:ea typeface="+mn-ea"/>
                <a:cs typeface="+mn-cs"/>
              </a:rPr>
              <a:t>燈號不會有任何反應，不用緊張</a:t>
            </a:r>
            <a:endParaRPr lang="en-US" altLang="zh-TW"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zh-TW" altLang="en-US" sz="1200" kern="1200" dirty="0">
                <a:solidFill>
                  <a:schemeClr val="tx1"/>
                </a:solidFill>
                <a:effectLst/>
                <a:latin typeface="+mn-lt"/>
                <a:ea typeface="+mn-ea"/>
                <a:cs typeface="+mn-cs"/>
              </a:rPr>
              <a:t>接著單擊一下 </a:t>
            </a:r>
            <a:r>
              <a:rPr lang="en-US" altLang="zh-TW" sz="1200" kern="1200" dirty="0">
                <a:solidFill>
                  <a:schemeClr val="tx1"/>
                </a:solidFill>
                <a:effectLst/>
                <a:latin typeface="+mn-lt"/>
                <a:ea typeface="+mn-ea"/>
                <a:cs typeface="+mn-cs"/>
              </a:rPr>
              <a:t>Wi-Fi Button</a:t>
            </a:r>
            <a:r>
              <a:rPr lang="zh-TW" altLang="en-US" sz="1200" kern="1200" dirty="0">
                <a:solidFill>
                  <a:schemeClr val="tx1"/>
                </a:solidFill>
                <a:effectLst/>
                <a:latin typeface="+mn-lt"/>
                <a:ea typeface="+mn-ea"/>
                <a:cs typeface="+mn-cs"/>
              </a:rPr>
              <a:t>，等待</a:t>
            </a:r>
            <a:r>
              <a:rPr lang="en-US" altLang="zh-TW" sz="1200" kern="1200" dirty="0">
                <a:solidFill>
                  <a:schemeClr val="tx1"/>
                </a:solidFill>
                <a:effectLst/>
                <a:latin typeface="+mn-lt"/>
                <a:ea typeface="+mn-ea"/>
                <a:cs typeface="+mn-cs"/>
              </a:rPr>
              <a:t>5</a:t>
            </a:r>
            <a:r>
              <a:rPr lang="zh-TW" altLang="en-US" sz="1200" kern="1200" dirty="0">
                <a:solidFill>
                  <a:schemeClr val="tx1"/>
                </a:solidFill>
                <a:effectLst/>
                <a:latin typeface="+mn-lt"/>
                <a:ea typeface="+mn-ea"/>
                <a:cs typeface="+mn-cs"/>
              </a:rPr>
              <a:t>秒</a:t>
            </a:r>
            <a:r>
              <a:rPr lang="en-US" altLang="zh-TW"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以內</a:t>
            </a:r>
            <a:r>
              <a:rPr lang="en-US" altLang="zh-TW" sz="1200" kern="1200" dirty="0">
                <a:solidFill>
                  <a:schemeClr val="tx1"/>
                </a:solidFill>
                <a:effectLst/>
                <a:latin typeface="+mn-lt"/>
                <a:ea typeface="+mn-ea"/>
                <a:cs typeface="+mn-cs"/>
              </a:rPr>
              <a:t>)</a:t>
            </a:r>
            <a:r>
              <a:rPr lang="zh-TW" altLang="en-US" sz="1200" kern="1200" dirty="0">
                <a:solidFill>
                  <a:schemeClr val="tx1"/>
                </a:solidFill>
                <a:effectLst/>
                <a:latin typeface="+mn-lt"/>
                <a:ea typeface="+mn-ea"/>
                <a:cs typeface="+mn-cs"/>
              </a:rPr>
              <a:t>，</a:t>
            </a:r>
            <a:r>
              <a:rPr lang="en-US" altLang="zh-TW" sz="1200" kern="1200" dirty="0">
                <a:solidFill>
                  <a:schemeClr val="tx1"/>
                </a:solidFill>
                <a:effectLst/>
                <a:latin typeface="+mn-lt"/>
                <a:ea typeface="+mn-ea"/>
                <a:cs typeface="+mn-cs"/>
              </a:rPr>
              <a:t>LED</a:t>
            </a:r>
            <a:r>
              <a:rPr lang="zh-TW" altLang="en-US" sz="1200" kern="1200" dirty="0">
                <a:solidFill>
                  <a:schemeClr val="tx1"/>
                </a:solidFill>
                <a:effectLst/>
                <a:latin typeface="+mn-lt"/>
                <a:ea typeface="+mn-ea"/>
                <a:cs typeface="+mn-cs"/>
              </a:rPr>
              <a:t>燈會開始快速閃爍，即進入解磚程序</a:t>
            </a:r>
            <a:endParaRPr lang="en-US" altLang="zh-TW"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zh-TW" altLang="en-US" sz="1200" kern="1200" dirty="0">
                <a:solidFill>
                  <a:schemeClr val="tx1"/>
                </a:solidFill>
                <a:effectLst/>
                <a:latin typeface="+mn-lt"/>
                <a:ea typeface="+mn-ea"/>
                <a:cs typeface="+mn-cs"/>
              </a:rPr>
              <a:t>接下來就等待，大</a:t>
            </a:r>
            <a:r>
              <a:rPr lang="zh-TW" altLang="en-US" sz="1200" b="0" i="0" kern="1200" dirty="0">
                <a:solidFill>
                  <a:schemeClr val="tx1"/>
                </a:solidFill>
                <a:effectLst/>
                <a:latin typeface="+mn-lt"/>
                <a:ea typeface="+mn-ea"/>
                <a:cs typeface="+mn-cs"/>
              </a:rPr>
              <a:t>約</a:t>
            </a:r>
            <a:r>
              <a:rPr lang="en-US" altLang="zh-TW" sz="1200" b="0" i="0" kern="1200" dirty="0">
                <a:solidFill>
                  <a:schemeClr val="tx1"/>
                </a:solidFill>
                <a:effectLst/>
                <a:latin typeface="+mn-lt"/>
                <a:ea typeface="+mn-ea"/>
                <a:cs typeface="+mn-cs"/>
              </a:rPr>
              <a:t>5</a:t>
            </a:r>
            <a:r>
              <a:rPr lang="zh-TW" altLang="en-US" sz="1200" b="0" i="0" kern="1200" dirty="0">
                <a:solidFill>
                  <a:schemeClr val="tx1"/>
                </a:solidFill>
                <a:effectLst/>
                <a:latin typeface="+mn-lt"/>
                <a:ea typeface="+mn-ea"/>
                <a:cs typeface="+mn-cs"/>
              </a:rPr>
              <a:t>分鐘後橙色 </a:t>
            </a:r>
            <a:r>
              <a:rPr lang="en-US" altLang="zh-TW" sz="1200" b="0" i="0" kern="1200" dirty="0">
                <a:solidFill>
                  <a:schemeClr val="tx1"/>
                </a:solidFill>
                <a:effectLst/>
                <a:latin typeface="+mn-lt"/>
                <a:ea typeface="+mn-ea"/>
                <a:cs typeface="+mn-cs"/>
              </a:rPr>
              <a:t>LED</a:t>
            </a:r>
            <a:r>
              <a:rPr lang="zh-TW" altLang="en-US" sz="1200" b="0" i="0" kern="1200" dirty="0">
                <a:solidFill>
                  <a:schemeClr val="tx1"/>
                </a:solidFill>
                <a:effectLst/>
                <a:latin typeface="+mn-lt"/>
                <a:ea typeface="+mn-ea"/>
                <a:cs typeface="+mn-cs"/>
              </a:rPr>
              <a:t> 不再頻繁閃爍，這時可以搜尋到 </a:t>
            </a:r>
            <a:r>
              <a:rPr lang="en-US" altLang="zh-TW" sz="1200" b="0" i="0" kern="1200" dirty="0" err="1">
                <a:solidFill>
                  <a:schemeClr val="tx1"/>
                </a:solidFill>
                <a:effectLst/>
                <a:latin typeface="+mn-lt"/>
                <a:ea typeface="+mn-ea"/>
                <a:cs typeface="+mn-cs"/>
              </a:rPr>
              <a:t>LinkIt</a:t>
            </a:r>
            <a:r>
              <a:rPr lang="en-US" altLang="zh-TW" sz="1200" b="0" i="0" kern="1200" dirty="0">
                <a:solidFill>
                  <a:schemeClr val="tx1"/>
                </a:solidFill>
                <a:effectLst/>
                <a:latin typeface="+mn-lt"/>
                <a:ea typeface="+mn-ea"/>
                <a:cs typeface="+mn-cs"/>
              </a:rPr>
              <a:t> Smart 7688 Duo</a:t>
            </a:r>
            <a:r>
              <a:rPr lang="zh-TW" altLang="en-US" sz="1200" b="0" i="0" kern="1200" dirty="0">
                <a:solidFill>
                  <a:schemeClr val="tx1"/>
                </a:solidFill>
                <a:effectLst/>
                <a:latin typeface="+mn-lt"/>
                <a:ea typeface="+mn-ea"/>
                <a:cs typeface="+mn-cs"/>
              </a:rPr>
              <a:t> 這個 </a:t>
            </a:r>
            <a:r>
              <a:rPr lang="en-US" altLang="zh-TW" sz="1200" b="0" i="0" kern="1200" dirty="0">
                <a:solidFill>
                  <a:schemeClr val="tx1"/>
                </a:solidFill>
                <a:effectLst/>
                <a:latin typeface="+mn-lt"/>
                <a:ea typeface="+mn-ea"/>
                <a:cs typeface="+mn-cs"/>
              </a:rPr>
              <a:t>AP</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(Wi-Fi) </a:t>
            </a:r>
            <a:r>
              <a:rPr lang="zh-TW" altLang="en-US" sz="1200" b="0" i="0" kern="1200" dirty="0">
                <a:solidFill>
                  <a:schemeClr val="tx1"/>
                </a:solidFill>
                <a:effectLst/>
                <a:latin typeface="+mn-lt"/>
                <a:ea typeface="+mn-ea"/>
                <a:cs typeface="+mn-cs"/>
              </a:rPr>
              <a:t>即完成</a:t>
            </a:r>
            <a:endParaRPr lang="en-US" altLang="zh-TW"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altLang="zh-TW" sz="1200" kern="1200" dirty="0">
                <a:solidFill>
                  <a:schemeClr val="tx1"/>
                </a:solidFill>
                <a:effectLst/>
                <a:latin typeface="+mn-lt"/>
                <a:ea typeface="+mn-ea"/>
                <a:cs typeface="+mn-cs"/>
              </a:rPr>
            </a:br>
            <a:r>
              <a:rPr lang="zh-TW" altLang="en-US" sz="1200" kern="1200" dirty="0">
                <a:solidFill>
                  <a:schemeClr val="tx1"/>
                </a:solidFill>
                <a:effectLst/>
                <a:latin typeface="+mn-lt"/>
                <a:ea typeface="+mn-ea"/>
                <a:cs typeface="+mn-cs"/>
              </a:rPr>
              <a:t>解磚資料來源：</a:t>
            </a:r>
            <a:r>
              <a:rPr lang="en-US" altLang="zh-TW" sz="1200" kern="1200" dirty="0">
                <a:solidFill>
                  <a:schemeClr val="tx1"/>
                </a:solidFill>
                <a:effectLst/>
                <a:latin typeface="+mn-lt"/>
                <a:ea typeface="+mn-ea"/>
                <a:cs typeface="+mn-cs"/>
              </a:rPr>
              <a:t>http://storychen.blogspot.com/2016/05/linkit-smart-7688.html</a:t>
            </a:r>
            <a:endParaRPr lang="zh-TW" altLang="zh-TW" sz="1200" kern="1200" dirty="0">
              <a:solidFill>
                <a:schemeClr val="tx1"/>
              </a:solidFill>
              <a:effectLst/>
              <a:latin typeface="+mn-lt"/>
              <a:ea typeface="+mn-ea"/>
              <a:cs typeface="+mn-cs"/>
            </a:endParaRPr>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67</a:t>
            </a:fld>
            <a:endParaRPr lang="zh-TW" altLang="en-US"/>
          </a:p>
        </p:txBody>
      </p:sp>
    </p:spTree>
    <p:extLst>
      <p:ext uri="{BB962C8B-B14F-4D97-AF65-F5344CB8AC3E}">
        <p14:creationId xmlns:p14="http://schemas.microsoft.com/office/powerpoint/2010/main" val="2951141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如果您錯誤地輸入了</a:t>
            </a:r>
            <a:r>
              <a:rPr lang="en-US" altLang="zh-TW" sz="1200" b="0" i="0" kern="1200" dirty="0">
                <a:solidFill>
                  <a:schemeClr val="tx1"/>
                </a:solidFill>
                <a:effectLst/>
                <a:latin typeface="+mn-lt"/>
                <a:ea typeface="+mn-ea"/>
                <a:cs typeface="+mn-cs"/>
              </a:rPr>
              <a:t>AP</a:t>
            </a:r>
            <a:r>
              <a:rPr lang="zh-TW" altLang="en-US" sz="1200" b="0" i="0" kern="1200" dirty="0">
                <a:solidFill>
                  <a:schemeClr val="tx1"/>
                </a:solidFill>
                <a:effectLst/>
                <a:latin typeface="+mn-lt"/>
                <a:ea typeface="+mn-ea"/>
                <a:cs typeface="+mn-cs"/>
              </a:rPr>
              <a:t>的密碼，則可以通過按下</a:t>
            </a:r>
            <a:r>
              <a:rPr lang="en-US" altLang="zh-TW" sz="1200" b="0" i="0" kern="1200" dirty="0">
                <a:solidFill>
                  <a:schemeClr val="tx1"/>
                </a:solidFill>
                <a:effectLst/>
                <a:latin typeface="+mn-lt"/>
                <a:ea typeface="+mn-ea"/>
                <a:cs typeface="+mn-cs"/>
              </a:rPr>
              <a:t>Wi-Fi</a:t>
            </a:r>
            <a:r>
              <a:rPr lang="zh-TW" altLang="en-US" sz="1200" b="0" i="0" kern="1200" dirty="0">
                <a:solidFill>
                  <a:schemeClr val="tx1"/>
                </a:solidFill>
                <a:effectLst/>
                <a:latin typeface="+mn-lt"/>
                <a:ea typeface="+mn-ea"/>
                <a:cs typeface="+mn-cs"/>
              </a:rPr>
              <a:t>按鈕至少</a:t>
            </a:r>
            <a:r>
              <a:rPr lang="en-US" altLang="zh-TW" sz="1200" b="0" i="0" kern="1200" dirty="0">
                <a:solidFill>
                  <a:schemeClr val="tx1"/>
                </a:solidFill>
                <a:effectLst/>
                <a:latin typeface="+mn-lt"/>
                <a:ea typeface="+mn-ea"/>
                <a:cs typeface="+mn-cs"/>
              </a:rPr>
              <a:t>5</a:t>
            </a:r>
            <a:r>
              <a:rPr lang="zh-TW" altLang="en-US" sz="1200" b="0" i="0" kern="1200" dirty="0">
                <a:solidFill>
                  <a:schemeClr val="tx1"/>
                </a:solidFill>
                <a:effectLst/>
                <a:latin typeface="+mn-lt"/>
                <a:ea typeface="+mn-ea"/>
                <a:cs typeface="+mn-cs"/>
              </a:rPr>
              <a:t>秒鐘並釋放將板重置為</a:t>
            </a:r>
            <a:r>
              <a:rPr lang="en-US" altLang="zh-TW" sz="1200" b="0" i="0" kern="1200" dirty="0">
                <a:solidFill>
                  <a:schemeClr val="tx1"/>
                </a:solidFill>
                <a:effectLst/>
                <a:latin typeface="+mn-lt"/>
                <a:ea typeface="+mn-ea"/>
                <a:cs typeface="+mn-cs"/>
              </a:rPr>
              <a:t>AP</a:t>
            </a:r>
            <a:r>
              <a:rPr lang="zh-TW" altLang="en-US" sz="1200" b="0" i="0" kern="1200" dirty="0">
                <a:solidFill>
                  <a:schemeClr val="tx1"/>
                </a:solidFill>
                <a:effectLst/>
                <a:latin typeface="+mn-lt"/>
                <a:ea typeface="+mn-ea"/>
                <a:cs typeface="+mn-cs"/>
              </a:rPr>
              <a:t>模式。然後，您可以重複工作站模式的網絡設置。</a:t>
            </a:r>
            <a:endParaRPr lang="en-US" altLang="zh-TW" sz="1200" b="0"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69</a:t>
            </a:fld>
            <a:endParaRPr lang="zh-TW" altLang="en-US"/>
          </a:p>
        </p:txBody>
      </p:sp>
    </p:spTree>
    <p:extLst>
      <p:ext uri="{BB962C8B-B14F-4D97-AF65-F5344CB8AC3E}">
        <p14:creationId xmlns:p14="http://schemas.microsoft.com/office/powerpoint/2010/main" val="24680921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正常情況下，一旦進入等待重啟畫面，自己的電腦所連接的網路會從原本的</a:t>
            </a:r>
            <a:r>
              <a:rPr lang="en-US" altLang="zh-TW" dirty="0"/>
              <a:t>7688 Wi-Fi</a:t>
            </a:r>
            <a:r>
              <a:rPr lang="zh-TW" altLang="en-US" dirty="0"/>
              <a:t>被踢出來，這時候就要改連接稍早在</a:t>
            </a:r>
            <a:r>
              <a:rPr lang="en-US" altLang="zh-TW" dirty="0"/>
              <a:t>Step 34</a:t>
            </a:r>
            <a:r>
              <a:rPr lang="zh-TW" altLang="en-US" dirty="0"/>
              <a:t>所選擇的</a:t>
            </a:r>
            <a:r>
              <a:rPr lang="en-US" altLang="zh-TW" dirty="0"/>
              <a:t>Wi-Fi</a:t>
            </a:r>
            <a:r>
              <a:rPr lang="zh-TW" altLang="en-US" dirty="0"/>
              <a:t>，目的是要與</a:t>
            </a:r>
            <a:r>
              <a:rPr lang="en-US" altLang="zh-TW" dirty="0"/>
              <a:t>7688</a:t>
            </a:r>
            <a:r>
              <a:rPr lang="zh-TW" altLang="en-US" dirty="0"/>
              <a:t>是在同一個內網中，後續才能掃描到</a:t>
            </a:r>
            <a:r>
              <a:rPr lang="en-US" altLang="zh-TW" dirty="0"/>
              <a:t>7688</a:t>
            </a:r>
            <a:r>
              <a:rPr lang="zh-TW" altLang="en-US" dirty="0"/>
              <a:t>當前</a:t>
            </a:r>
            <a:r>
              <a:rPr lang="en-US" altLang="zh-TW" dirty="0"/>
              <a:t>IP address</a:t>
            </a:r>
            <a:r>
              <a:rPr lang="zh-TW" altLang="en-US" dirty="0"/>
              <a:t>以及進行</a:t>
            </a:r>
            <a:r>
              <a:rPr lang="en-US" altLang="zh-TW" dirty="0"/>
              <a:t>SSH</a:t>
            </a:r>
            <a:r>
              <a:rPr lang="zh-TW" altLang="en-US" dirty="0"/>
              <a:t>。</a:t>
            </a:r>
            <a:br>
              <a:rPr lang="en-US" altLang="zh-TW" dirty="0"/>
            </a:br>
            <a:br>
              <a:rPr lang="en-US" altLang="zh-TW" dirty="0"/>
            </a:br>
            <a:br>
              <a:rPr lang="en-US" altLang="zh-TW" dirty="0"/>
            </a:br>
            <a:r>
              <a:rPr lang="zh-TW" altLang="en-US" dirty="0"/>
              <a:t>在這個步驟很容易失敗，如果在切換模式時沒有成功，請按緊</a:t>
            </a:r>
            <a:r>
              <a:rPr lang="en-US" altLang="zh-TW" dirty="0"/>
              <a:t>Wi-Fi</a:t>
            </a:r>
            <a:r>
              <a:rPr lang="zh-TW" altLang="en-US" dirty="0"/>
              <a:t>按紐</a:t>
            </a:r>
            <a:r>
              <a:rPr lang="zh-TW" altLang="en-US" sz="1200" b="0" i="0" kern="1200" dirty="0">
                <a:solidFill>
                  <a:schemeClr val="tx1"/>
                </a:solidFill>
                <a:effectLst/>
                <a:latin typeface="+mn-lt"/>
                <a:ea typeface="+mn-ea"/>
                <a:cs typeface="+mn-cs"/>
              </a:rPr>
              <a:t>至少</a:t>
            </a:r>
            <a:r>
              <a:rPr lang="en-US" altLang="zh-TW" sz="1200" b="0" i="0" kern="1200" dirty="0">
                <a:solidFill>
                  <a:schemeClr val="tx1"/>
                </a:solidFill>
                <a:effectLst/>
                <a:latin typeface="+mn-lt"/>
                <a:ea typeface="+mn-ea"/>
                <a:cs typeface="+mn-cs"/>
              </a:rPr>
              <a:t>5</a:t>
            </a:r>
            <a:r>
              <a:rPr lang="zh-TW" altLang="en-US" sz="1200" b="0" i="0" kern="1200" dirty="0">
                <a:solidFill>
                  <a:schemeClr val="tx1"/>
                </a:solidFill>
                <a:effectLst/>
                <a:latin typeface="+mn-lt"/>
                <a:ea typeface="+mn-ea"/>
                <a:cs typeface="+mn-cs"/>
              </a:rPr>
              <a:t>秒鐘並釋放</a:t>
            </a:r>
            <a:r>
              <a:rPr lang="zh-TW" altLang="en-US" dirty="0"/>
              <a:t>，就會從</a:t>
            </a:r>
            <a:r>
              <a:rPr lang="en-US" altLang="zh-TW" dirty="0"/>
              <a:t>Station mode</a:t>
            </a:r>
            <a:r>
              <a:rPr lang="zh-TW" altLang="en-US" dirty="0"/>
              <a:t>切換回</a:t>
            </a:r>
            <a:r>
              <a:rPr lang="en-US" altLang="zh-TW" dirty="0"/>
              <a:t>AP mode</a:t>
            </a:r>
          </a:p>
          <a:p>
            <a:endParaRPr lang="en-US" altLang="zh-TW" dirty="0"/>
          </a:p>
          <a:p>
            <a:r>
              <a:rPr lang="zh-TW" altLang="en-US" sz="1200" b="0" i="0" kern="1200" dirty="0">
                <a:solidFill>
                  <a:schemeClr val="tx1"/>
                </a:solidFill>
                <a:effectLst/>
                <a:latin typeface="+mn-lt"/>
                <a:ea typeface="+mn-ea"/>
                <a:cs typeface="+mn-cs"/>
              </a:rPr>
              <a:t>如果您錯誤地輸入了</a:t>
            </a:r>
            <a:r>
              <a:rPr lang="en-US" altLang="zh-TW" sz="1200" b="0" i="0" kern="1200" dirty="0">
                <a:solidFill>
                  <a:schemeClr val="tx1"/>
                </a:solidFill>
                <a:effectLst/>
                <a:latin typeface="+mn-lt"/>
                <a:ea typeface="+mn-ea"/>
                <a:cs typeface="+mn-cs"/>
              </a:rPr>
              <a:t>AP</a:t>
            </a:r>
            <a:r>
              <a:rPr lang="zh-TW" altLang="en-US" sz="1200" b="0" i="0" kern="1200" dirty="0">
                <a:solidFill>
                  <a:schemeClr val="tx1"/>
                </a:solidFill>
                <a:effectLst/>
                <a:latin typeface="+mn-lt"/>
                <a:ea typeface="+mn-ea"/>
                <a:cs typeface="+mn-cs"/>
              </a:rPr>
              <a:t>的密碼，則可以通過按下</a:t>
            </a:r>
            <a:r>
              <a:rPr lang="en-US" altLang="zh-TW" sz="1200" b="0" i="0" kern="1200" dirty="0">
                <a:solidFill>
                  <a:schemeClr val="tx1"/>
                </a:solidFill>
                <a:effectLst/>
                <a:latin typeface="+mn-lt"/>
                <a:ea typeface="+mn-ea"/>
                <a:cs typeface="+mn-cs"/>
              </a:rPr>
              <a:t>Wi-Fi</a:t>
            </a:r>
            <a:r>
              <a:rPr lang="zh-TW" altLang="en-US" sz="1200" b="0" i="0" kern="1200" dirty="0">
                <a:solidFill>
                  <a:schemeClr val="tx1"/>
                </a:solidFill>
                <a:effectLst/>
                <a:latin typeface="+mn-lt"/>
                <a:ea typeface="+mn-ea"/>
                <a:cs typeface="+mn-cs"/>
              </a:rPr>
              <a:t>按鈕至少</a:t>
            </a:r>
            <a:r>
              <a:rPr lang="en-US" altLang="zh-TW" sz="1200" b="0" i="0" kern="1200" dirty="0">
                <a:solidFill>
                  <a:schemeClr val="tx1"/>
                </a:solidFill>
                <a:effectLst/>
                <a:latin typeface="+mn-lt"/>
                <a:ea typeface="+mn-ea"/>
                <a:cs typeface="+mn-cs"/>
              </a:rPr>
              <a:t>5</a:t>
            </a:r>
            <a:r>
              <a:rPr lang="zh-TW" altLang="en-US" sz="1200" b="0" i="0" kern="1200" dirty="0">
                <a:solidFill>
                  <a:schemeClr val="tx1"/>
                </a:solidFill>
                <a:effectLst/>
                <a:latin typeface="+mn-lt"/>
                <a:ea typeface="+mn-ea"/>
                <a:cs typeface="+mn-cs"/>
              </a:rPr>
              <a:t>秒鐘並釋放將板重置為</a:t>
            </a:r>
            <a:r>
              <a:rPr lang="en-US" altLang="zh-TW" dirty="0"/>
              <a:t>AP mode</a:t>
            </a:r>
            <a:r>
              <a:rPr lang="zh-TW" altLang="en-US" sz="1200" b="0" i="0" kern="1200" dirty="0">
                <a:solidFill>
                  <a:schemeClr val="tx1"/>
                </a:solidFill>
                <a:effectLst/>
                <a:latin typeface="+mn-lt"/>
                <a:ea typeface="+mn-ea"/>
                <a:cs typeface="+mn-cs"/>
              </a:rPr>
              <a:t>。然後，您可以重複</a:t>
            </a:r>
            <a:r>
              <a:rPr lang="en-US" altLang="zh-TW" dirty="0"/>
              <a:t>Station mode</a:t>
            </a:r>
            <a:r>
              <a:rPr lang="zh-TW" altLang="en-US" sz="1200" b="0" i="0" kern="1200" dirty="0">
                <a:solidFill>
                  <a:schemeClr val="tx1"/>
                </a:solidFill>
                <a:effectLst/>
                <a:latin typeface="+mn-lt"/>
                <a:ea typeface="+mn-ea"/>
                <a:cs typeface="+mn-cs"/>
              </a:rPr>
              <a:t>的網絡設置。</a:t>
            </a:r>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70</a:t>
            </a:fld>
            <a:endParaRPr lang="zh-TW" altLang="en-US"/>
          </a:p>
        </p:txBody>
      </p:sp>
    </p:spTree>
    <p:extLst>
      <p:ext uri="{BB962C8B-B14F-4D97-AF65-F5344CB8AC3E}">
        <p14:creationId xmlns:p14="http://schemas.microsoft.com/office/powerpoint/2010/main" val="13862292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71</a:t>
            </a:fld>
            <a:endParaRPr lang="zh-TW" altLang="en-US"/>
          </a:p>
        </p:txBody>
      </p:sp>
    </p:spTree>
    <p:extLst>
      <p:ext uri="{BB962C8B-B14F-4D97-AF65-F5344CB8AC3E}">
        <p14:creationId xmlns:p14="http://schemas.microsoft.com/office/powerpoint/2010/main" val="3412792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73</a:t>
            </a:fld>
            <a:endParaRPr lang="zh-TW" altLang="en-US"/>
          </a:p>
        </p:txBody>
      </p:sp>
    </p:spTree>
    <p:extLst>
      <p:ext uri="{BB962C8B-B14F-4D97-AF65-F5344CB8AC3E}">
        <p14:creationId xmlns:p14="http://schemas.microsoft.com/office/powerpoint/2010/main" val="574439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76</a:t>
            </a:fld>
            <a:endParaRPr lang="zh-TW" altLang="en-US"/>
          </a:p>
        </p:txBody>
      </p:sp>
    </p:spTree>
    <p:extLst>
      <p:ext uri="{BB962C8B-B14F-4D97-AF65-F5344CB8AC3E}">
        <p14:creationId xmlns:p14="http://schemas.microsoft.com/office/powerpoint/2010/main" val="16047797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83</a:t>
            </a:fld>
            <a:endParaRPr lang="zh-TW" altLang="en-US"/>
          </a:p>
        </p:txBody>
      </p:sp>
    </p:spTree>
    <p:extLst>
      <p:ext uri="{BB962C8B-B14F-4D97-AF65-F5344CB8AC3E}">
        <p14:creationId xmlns:p14="http://schemas.microsoft.com/office/powerpoint/2010/main" val="2704758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 altLang="zh-TW" sz="1200" b="0" i="0" kern="1200" dirty="0">
                <a:solidFill>
                  <a:schemeClr val="tx1"/>
                </a:solidFill>
                <a:effectLst/>
                <a:latin typeface="+mn-lt"/>
                <a:ea typeface="+mn-ea"/>
                <a:cs typeface="+mn-cs"/>
              </a:rPr>
              <a:t>Relational Database Service</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縮寫</a:t>
            </a:r>
            <a:r>
              <a:rPr lang="en" altLang="zh-TW" sz="1200" b="0" i="0" kern="1200" dirty="0">
                <a:solidFill>
                  <a:schemeClr val="tx1"/>
                </a:solidFill>
                <a:effectLst/>
                <a:latin typeface="+mn-lt"/>
                <a:ea typeface="+mn-ea"/>
                <a:cs typeface="+mn-cs"/>
              </a:rPr>
              <a:t>RDS</a:t>
            </a:r>
            <a:r>
              <a:rPr lang="zh-TW" altLang="en"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從</a:t>
            </a:r>
            <a:r>
              <a:rPr lang="en" altLang="zh-TW" sz="1200" b="0" i="0" kern="1200" dirty="0">
                <a:solidFill>
                  <a:schemeClr val="tx1"/>
                </a:solidFill>
                <a:effectLst/>
                <a:latin typeface="+mn-lt"/>
                <a:ea typeface="+mn-ea"/>
                <a:cs typeface="+mn-cs"/>
              </a:rPr>
              <a:t>Relational Database</a:t>
            </a:r>
            <a:r>
              <a:rPr lang="zh-TW" altLang="en-US" sz="1200" b="0" i="0" kern="1200" dirty="0">
                <a:solidFill>
                  <a:schemeClr val="tx1"/>
                </a:solidFill>
                <a:effectLst/>
                <a:latin typeface="+mn-lt"/>
                <a:ea typeface="+mn-ea"/>
                <a:cs typeface="+mn-cs"/>
              </a:rPr>
              <a:t>就可以直接看得出來他是跟關聯性資料庫有關。直譯翻譯的話接近</a:t>
            </a:r>
            <a:r>
              <a:rPr lang="en" altLang="zh-TW" sz="1200" b="0" i="0" kern="1200" dirty="0">
                <a:solidFill>
                  <a:schemeClr val="tx1"/>
                </a:solidFill>
                <a:effectLst/>
                <a:latin typeface="+mn-lt"/>
                <a:ea typeface="+mn-ea"/>
                <a:cs typeface="+mn-cs"/>
              </a:rPr>
              <a:t>Relational(</a:t>
            </a:r>
            <a:r>
              <a:rPr lang="zh-TW" altLang="en-US" sz="1200" b="0" i="0" kern="1200" dirty="0">
                <a:solidFill>
                  <a:schemeClr val="tx1"/>
                </a:solidFill>
                <a:effectLst/>
                <a:latin typeface="+mn-lt"/>
                <a:ea typeface="+mn-ea"/>
                <a:cs typeface="+mn-cs"/>
              </a:rPr>
              <a:t>關聯性</a:t>
            </a:r>
            <a:r>
              <a:rPr lang="en-US" altLang="zh-TW" sz="1200" b="0" i="0" kern="1200" dirty="0">
                <a:solidFill>
                  <a:schemeClr val="tx1"/>
                </a:solidFill>
                <a:effectLst/>
                <a:latin typeface="+mn-lt"/>
                <a:ea typeface="+mn-ea"/>
                <a:cs typeface="+mn-cs"/>
              </a:rPr>
              <a:t>) </a:t>
            </a:r>
            <a:r>
              <a:rPr lang="en" altLang="zh-TW" sz="1200" b="0" i="0" kern="1200" dirty="0">
                <a:solidFill>
                  <a:schemeClr val="tx1"/>
                </a:solidFill>
                <a:effectLst/>
                <a:latin typeface="+mn-lt"/>
                <a:ea typeface="+mn-ea"/>
                <a:cs typeface="+mn-cs"/>
              </a:rPr>
              <a:t>Database(</a:t>
            </a:r>
            <a:r>
              <a:rPr lang="zh-TW" altLang="en-US" sz="1200" b="0" i="0" kern="1200" dirty="0">
                <a:solidFill>
                  <a:schemeClr val="tx1"/>
                </a:solidFill>
                <a:effectLst/>
                <a:latin typeface="+mn-lt"/>
                <a:ea typeface="+mn-ea"/>
                <a:cs typeface="+mn-cs"/>
              </a:rPr>
              <a:t>資料庫</a:t>
            </a:r>
            <a:r>
              <a:rPr lang="en-US" altLang="zh-TW" sz="1200" b="0" i="0" kern="1200" dirty="0">
                <a:solidFill>
                  <a:schemeClr val="tx1"/>
                </a:solidFill>
                <a:effectLst/>
                <a:latin typeface="+mn-lt"/>
                <a:ea typeface="+mn-ea"/>
                <a:cs typeface="+mn-cs"/>
              </a:rPr>
              <a:t>) </a:t>
            </a:r>
            <a:r>
              <a:rPr lang="en" altLang="zh-TW" sz="1200" b="0" i="0" kern="1200" dirty="0">
                <a:solidFill>
                  <a:schemeClr val="tx1"/>
                </a:solidFill>
                <a:effectLst/>
                <a:latin typeface="+mn-lt"/>
                <a:ea typeface="+mn-ea"/>
                <a:cs typeface="+mn-cs"/>
              </a:rPr>
              <a:t>Service(</a:t>
            </a:r>
            <a:r>
              <a:rPr lang="zh-TW" altLang="en-US" sz="1200" b="0" i="0" kern="1200" dirty="0">
                <a:solidFill>
                  <a:schemeClr val="tx1"/>
                </a:solidFill>
                <a:effectLst/>
                <a:latin typeface="+mn-lt"/>
                <a:ea typeface="+mn-ea"/>
                <a:cs typeface="+mn-cs"/>
              </a:rPr>
              <a:t>服務</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a:t>
            </a:r>
          </a:p>
          <a:p>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這部分主要是看自己怎麼用</a:t>
            </a:r>
            <a:r>
              <a:rPr lang="en-US" altLang="zh-TW" sz="1200" b="0" i="0" kern="1200" dirty="0">
                <a:solidFill>
                  <a:schemeClr val="tx1"/>
                </a:solidFill>
                <a:effectLst/>
                <a:latin typeface="+mn-lt"/>
                <a:ea typeface="+mn-ea"/>
                <a:cs typeface="+mn-cs"/>
              </a:rPr>
              <a:t>…</a:t>
            </a:r>
          </a:p>
          <a:p>
            <a:r>
              <a:rPr lang="zh-TW" altLang="en-US" sz="1200" b="0" i="0" kern="1200" dirty="0">
                <a:solidFill>
                  <a:schemeClr val="tx1"/>
                </a:solidFill>
                <a:effectLst/>
                <a:latin typeface="+mn-lt"/>
                <a:ea typeface="+mn-ea"/>
                <a:cs typeface="+mn-cs"/>
              </a:rPr>
              <a:t>如果是純使用</a:t>
            </a:r>
            <a:r>
              <a:rPr lang="en" altLang="zh-TW" sz="1200" b="0" i="0" kern="1200" dirty="0">
                <a:solidFill>
                  <a:schemeClr val="tx1"/>
                </a:solidFill>
                <a:effectLst/>
                <a:latin typeface="+mn-lt"/>
                <a:ea typeface="+mn-ea"/>
                <a:cs typeface="+mn-cs"/>
              </a:rPr>
              <a:t>Linode</a:t>
            </a:r>
            <a:r>
              <a:rPr lang="zh-TW" altLang="en-US" sz="1200" b="0" i="0" kern="1200" dirty="0">
                <a:solidFill>
                  <a:schemeClr val="tx1"/>
                </a:solidFill>
                <a:effectLst/>
                <a:latin typeface="+mn-lt"/>
                <a:ea typeface="+mn-ea"/>
                <a:cs typeface="+mn-cs"/>
              </a:rPr>
              <a:t>等</a:t>
            </a:r>
            <a:r>
              <a:rPr lang="en" altLang="zh-TW" sz="1200" b="0" i="0" kern="1200" dirty="0">
                <a:solidFill>
                  <a:schemeClr val="tx1"/>
                </a:solidFill>
                <a:effectLst/>
                <a:latin typeface="+mn-lt"/>
                <a:ea typeface="+mn-ea"/>
                <a:cs typeface="+mn-cs"/>
              </a:rPr>
              <a:t>VPS</a:t>
            </a:r>
            <a:r>
              <a:rPr lang="en-US" altLang="zh-TW" sz="1200" b="0" i="0" kern="1200" dirty="0">
                <a:solidFill>
                  <a:schemeClr val="tx1"/>
                </a:solidFill>
                <a:effectLst/>
                <a:latin typeface="+mn-lt"/>
                <a:ea typeface="+mn-ea"/>
                <a:cs typeface="+mn-cs"/>
              </a:rPr>
              <a:t>(Virtual Private Server</a:t>
            </a:r>
            <a:r>
              <a:rPr lang="zh-TW" altLang="en-US" sz="1200" b="0" i="0" kern="1200" dirty="0">
                <a:solidFill>
                  <a:schemeClr val="tx1"/>
                </a:solidFill>
                <a:effectLst/>
                <a:latin typeface="+mn-lt"/>
                <a:ea typeface="+mn-ea"/>
                <a:cs typeface="+mn-cs"/>
              </a:rPr>
              <a:t>，虛擬私有服務器</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的服務，當你想要把資料庫與主程式分開，你必須要多新增一個主機，接著自己在裡面安裝</a:t>
            </a:r>
            <a:r>
              <a:rPr lang="en" altLang="zh-TW" sz="1200" b="0" i="0" kern="1200" dirty="0">
                <a:solidFill>
                  <a:schemeClr val="tx1"/>
                </a:solidFill>
                <a:effectLst/>
                <a:latin typeface="+mn-lt"/>
                <a:ea typeface="+mn-ea"/>
                <a:cs typeface="+mn-cs"/>
              </a:rPr>
              <a:t>MySQL</a:t>
            </a:r>
            <a:r>
              <a:rPr lang="zh-TW" altLang="en-US" sz="1200" b="0" i="0" kern="1200" dirty="0">
                <a:solidFill>
                  <a:schemeClr val="tx1"/>
                </a:solidFill>
                <a:effectLst/>
                <a:latin typeface="+mn-lt"/>
                <a:ea typeface="+mn-ea"/>
                <a:cs typeface="+mn-cs"/>
              </a:rPr>
              <a:t>或是</a:t>
            </a:r>
            <a:r>
              <a:rPr lang="en" altLang="zh-TW" sz="1200" b="0" i="0" kern="1200" dirty="0">
                <a:solidFill>
                  <a:schemeClr val="tx1"/>
                </a:solidFill>
                <a:effectLst/>
                <a:latin typeface="+mn-lt"/>
                <a:ea typeface="+mn-ea"/>
                <a:cs typeface="+mn-cs"/>
              </a:rPr>
              <a:t>PostgreSQL</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並且關於「</a:t>
            </a:r>
            <a:r>
              <a:rPr lang="en-US" altLang="zh-TW" sz="1200" b="0" i="0" kern="1200" dirty="0">
                <a:solidFill>
                  <a:schemeClr val="tx1"/>
                </a:solidFill>
                <a:effectLst/>
                <a:latin typeface="+mn-lt"/>
                <a:ea typeface="+mn-ea"/>
                <a:cs typeface="+mn-cs"/>
              </a:rPr>
              <a:t>DB snapshot(</a:t>
            </a:r>
            <a:r>
              <a:rPr lang="zh-TW" altLang="en-US" sz="1200" b="0" i="0" kern="1200" dirty="0">
                <a:solidFill>
                  <a:schemeClr val="tx1"/>
                </a:solidFill>
                <a:effectLst/>
                <a:latin typeface="+mn-lt"/>
                <a:ea typeface="+mn-ea"/>
                <a:cs typeface="+mn-cs"/>
              </a:rPr>
              <a:t>資料庫備份快照</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」等功能也必須要自己用</a:t>
            </a:r>
            <a:r>
              <a:rPr lang="en" altLang="zh-TW" sz="1200" b="0" i="0" kern="1200" dirty="0">
                <a:solidFill>
                  <a:schemeClr val="tx1"/>
                </a:solidFill>
                <a:effectLst/>
                <a:latin typeface="+mn-lt"/>
                <a:ea typeface="+mn-ea"/>
                <a:cs typeface="+mn-cs"/>
              </a:rPr>
              <a:t>Crontab</a:t>
            </a:r>
            <a:r>
              <a:rPr lang="zh-TW" altLang="en-US" sz="1200" b="0" i="0" kern="1200" dirty="0">
                <a:solidFill>
                  <a:schemeClr val="tx1"/>
                </a:solidFill>
                <a:effectLst/>
                <a:latin typeface="+mn-lt"/>
                <a:ea typeface="+mn-ea"/>
                <a:cs typeface="+mn-cs"/>
              </a:rPr>
              <a:t>去處理，還要找儲存備份的空間，而上述這些東西在</a:t>
            </a:r>
            <a:r>
              <a:rPr lang="en" altLang="zh-TW" sz="1200" b="0" i="0" kern="1200" dirty="0">
                <a:solidFill>
                  <a:schemeClr val="tx1"/>
                </a:solidFill>
                <a:effectLst/>
                <a:latin typeface="+mn-lt"/>
                <a:ea typeface="+mn-ea"/>
                <a:cs typeface="+mn-cs"/>
              </a:rPr>
              <a:t>AWS</a:t>
            </a:r>
            <a:r>
              <a:rPr lang="zh-TW" altLang="en-US" sz="1200" b="0" i="0" kern="1200" dirty="0">
                <a:solidFill>
                  <a:schemeClr val="tx1"/>
                </a:solidFill>
                <a:effectLst/>
                <a:latin typeface="+mn-lt"/>
                <a:ea typeface="+mn-ea"/>
                <a:cs typeface="+mn-cs"/>
              </a:rPr>
              <a:t>裡面完全不用擔心。</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且你也不用去想如果被</a:t>
            </a:r>
            <a:r>
              <a:rPr lang="en" altLang="zh-TW" sz="1200" b="0" i="0" kern="1200" dirty="0">
                <a:solidFill>
                  <a:schemeClr val="tx1"/>
                </a:solidFill>
                <a:effectLst/>
                <a:latin typeface="+mn-lt"/>
                <a:ea typeface="+mn-ea"/>
                <a:cs typeface="+mn-cs"/>
              </a:rPr>
              <a:t>Hack</a:t>
            </a:r>
            <a:r>
              <a:rPr lang="zh-TW" altLang="en-US" sz="1200" b="0" i="0" kern="1200" dirty="0">
                <a:solidFill>
                  <a:schemeClr val="tx1"/>
                </a:solidFill>
                <a:effectLst/>
                <a:latin typeface="+mn-lt"/>
                <a:ea typeface="+mn-ea"/>
                <a:cs typeface="+mn-cs"/>
              </a:rPr>
              <a:t>的話怎麼辦，因為基本上安全性都是由</a:t>
            </a:r>
            <a:r>
              <a:rPr lang="en" altLang="zh-TW" sz="1200" b="0" i="0" kern="1200" dirty="0">
                <a:solidFill>
                  <a:schemeClr val="tx1"/>
                </a:solidFill>
                <a:effectLst/>
                <a:latin typeface="+mn-lt"/>
                <a:ea typeface="+mn-ea"/>
                <a:cs typeface="+mn-cs"/>
              </a:rPr>
              <a:t>Amazon</a:t>
            </a:r>
            <a:r>
              <a:rPr lang="zh-TW" altLang="en-US" sz="1200" b="0" i="0" kern="1200" dirty="0">
                <a:solidFill>
                  <a:schemeClr val="tx1"/>
                </a:solidFill>
                <a:effectLst/>
                <a:latin typeface="+mn-lt"/>
                <a:ea typeface="+mn-ea"/>
                <a:cs typeface="+mn-cs"/>
              </a:rPr>
              <a:t>去處理，而且你還有虛擬私有雲的概念。也不用擔心備份會不會有問題，因為備份的</a:t>
            </a:r>
            <a:r>
              <a:rPr lang="en-US" altLang="zh-TW" sz="1200" b="0" i="0" kern="1200" dirty="0">
                <a:solidFill>
                  <a:schemeClr val="tx1"/>
                </a:solidFill>
                <a:effectLst/>
                <a:latin typeface="+mn-lt"/>
                <a:ea typeface="+mn-ea"/>
                <a:cs typeface="+mn-cs"/>
              </a:rPr>
              <a:t>snapshot(</a:t>
            </a:r>
            <a:r>
              <a:rPr lang="zh-TW" altLang="en-US" sz="1200" b="0" i="0" kern="1200" dirty="0">
                <a:solidFill>
                  <a:schemeClr val="tx1"/>
                </a:solidFill>
                <a:effectLst/>
                <a:latin typeface="+mn-lt"/>
                <a:ea typeface="+mn-ea"/>
                <a:cs typeface="+mn-cs"/>
              </a:rPr>
              <a:t>快照服務</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是</a:t>
            </a:r>
            <a:r>
              <a:rPr lang="en" altLang="zh-TW" sz="1200" b="0" i="0" kern="1200" dirty="0">
                <a:solidFill>
                  <a:schemeClr val="tx1"/>
                </a:solidFill>
                <a:effectLst/>
                <a:latin typeface="+mn-lt"/>
                <a:ea typeface="+mn-ea"/>
                <a:cs typeface="+mn-cs"/>
              </a:rPr>
              <a:t>RDS</a:t>
            </a:r>
            <a:r>
              <a:rPr lang="zh-TW" altLang="en-US" sz="1200" b="0" i="0" kern="1200" dirty="0">
                <a:solidFill>
                  <a:schemeClr val="tx1"/>
                </a:solidFill>
                <a:effectLst/>
                <a:latin typeface="+mn-lt"/>
                <a:ea typeface="+mn-ea"/>
                <a:cs typeface="+mn-cs"/>
              </a:rPr>
              <a:t>的內建功能，要複製出一個一樣的資料庫也是</a:t>
            </a:r>
            <a:r>
              <a:rPr lang="en-US" altLang="zh-TW" sz="1200" b="0" i="0" kern="1200" dirty="0">
                <a:solidFill>
                  <a:schemeClr val="tx1"/>
                </a:solidFill>
                <a:effectLst/>
                <a:latin typeface="+mn-lt"/>
                <a:ea typeface="+mn-ea"/>
                <a:cs typeface="+mn-cs"/>
              </a:rPr>
              <a:t>1</a:t>
            </a:r>
            <a:r>
              <a:rPr lang="zh-TW" altLang="en-US" sz="1200" b="0" i="0" kern="1200" dirty="0">
                <a:solidFill>
                  <a:schemeClr val="tx1"/>
                </a:solidFill>
                <a:effectLst/>
                <a:latin typeface="+mn-lt"/>
                <a:ea typeface="+mn-ea"/>
                <a:cs typeface="+mn-cs"/>
              </a:rPr>
              <a:t>分鐘以內的事情。</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儲存空間則是可以選擇直接存在</a:t>
            </a:r>
            <a:r>
              <a:rPr lang="en" altLang="zh-TW" sz="1200" b="0" i="0" kern="1200" dirty="0">
                <a:solidFill>
                  <a:schemeClr val="tx1"/>
                </a:solidFill>
                <a:effectLst/>
                <a:latin typeface="+mn-lt"/>
                <a:ea typeface="+mn-ea"/>
                <a:cs typeface="+mn-cs"/>
              </a:rPr>
              <a:t>S3</a:t>
            </a:r>
            <a:r>
              <a:rPr lang="zh-TW" altLang="en-US" sz="1200" b="0" i="0" kern="1200" dirty="0">
                <a:solidFill>
                  <a:schemeClr val="tx1"/>
                </a:solidFill>
                <a:effectLst/>
                <a:latin typeface="+mn-lt"/>
                <a:ea typeface="+mn-ea"/>
                <a:cs typeface="+mn-cs"/>
              </a:rPr>
              <a:t>裡面</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可以設成外部無法訪問</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a:t>
            </a:r>
          </a:p>
          <a:p>
            <a:r>
              <a:rPr lang="zh-TW" altLang="en-US" sz="1200" b="0" i="0" kern="1200" dirty="0">
                <a:solidFill>
                  <a:schemeClr val="tx1"/>
                </a:solidFill>
                <a:effectLst/>
                <a:latin typeface="+mn-lt"/>
                <a:ea typeface="+mn-ea"/>
                <a:cs typeface="+mn-cs"/>
              </a:rPr>
              <a:t> </a:t>
            </a:r>
          </a:p>
          <a:p>
            <a:r>
              <a:rPr lang="en" altLang="zh-TW" sz="1200" b="0" i="0" kern="1200" dirty="0">
                <a:solidFill>
                  <a:schemeClr val="tx1"/>
                </a:solidFill>
                <a:effectLst/>
                <a:latin typeface="+mn-lt"/>
                <a:ea typeface="+mn-ea"/>
                <a:cs typeface="+mn-cs"/>
              </a:rPr>
              <a:t>RDS</a:t>
            </a:r>
            <a:r>
              <a:rPr lang="zh-TW" altLang="en-US" sz="1200" b="0" i="0" kern="1200" dirty="0">
                <a:solidFill>
                  <a:schemeClr val="tx1"/>
                </a:solidFill>
                <a:effectLst/>
                <a:latin typeface="+mn-lt"/>
                <a:ea typeface="+mn-ea"/>
                <a:cs typeface="+mn-cs"/>
              </a:rPr>
              <a:t>服務主要有</a:t>
            </a:r>
            <a:r>
              <a:rPr lang="en-US" altLang="zh-TW" sz="1200" b="0" i="0" kern="1200" dirty="0">
                <a:solidFill>
                  <a:schemeClr val="tx1"/>
                </a:solidFill>
                <a:effectLst/>
                <a:latin typeface="+mn-lt"/>
                <a:ea typeface="+mn-ea"/>
                <a:cs typeface="+mn-cs"/>
              </a:rPr>
              <a:t>6</a:t>
            </a:r>
            <a:r>
              <a:rPr lang="zh-TW" altLang="en-US" sz="1200" b="0" i="0" kern="1200" dirty="0">
                <a:solidFill>
                  <a:schemeClr val="tx1"/>
                </a:solidFill>
                <a:effectLst/>
                <a:latin typeface="+mn-lt"/>
                <a:ea typeface="+mn-ea"/>
                <a:cs typeface="+mn-cs"/>
              </a:rPr>
              <a:t>個資料庫種類可以選擇，除了常見的</a:t>
            </a:r>
            <a:r>
              <a:rPr lang="en" altLang="zh-TW" sz="1200" b="0" i="0" kern="1200" dirty="0">
                <a:solidFill>
                  <a:schemeClr val="tx1"/>
                </a:solidFill>
                <a:effectLst/>
                <a:latin typeface="+mn-lt"/>
                <a:ea typeface="+mn-ea"/>
                <a:cs typeface="+mn-cs"/>
              </a:rPr>
              <a:t>MySQL</a:t>
            </a:r>
            <a:r>
              <a:rPr lang="zh-TW" altLang="en" sz="1200" b="0" i="0" kern="1200" dirty="0">
                <a:solidFill>
                  <a:schemeClr val="tx1"/>
                </a:solidFill>
                <a:effectLst/>
                <a:latin typeface="+mn-lt"/>
                <a:ea typeface="+mn-ea"/>
                <a:cs typeface="+mn-cs"/>
              </a:rPr>
              <a:t>、</a:t>
            </a:r>
            <a:r>
              <a:rPr lang="en" altLang="zh-TW" sz="1200" b="0" i="0" kern="1200" dirty="0">
                <a:solidFill>
                  <a:schemeClr val="tx1"/>
                </a:solidFill>
                <a:effectLst/>
                <a:latin typeface="+mn-lt"/>
                <a:ea typeface="+mn-ea"/>
                <a:cs typeface="+mn-cs"/>
              </a:rPr>
              <a:t>PostgreSQL</a:t>
            </a:r>
            <a:r>
              <a:rPr lang="zh-TW" altLang="en" sz="1200" b="0" i="0" kern="1200" dirty="0">
                <a:solidFill>
                  <a:schemeClr val="tx1"/>
                </a:solidFill>
                <a:effectLst/>
                <a:latin typeface="+mn-lt"/>
                <a:ea typeface="+mn-ea"/>
                <a:cs typeface="+mn-cs"/>
              </a:rPr>
              <a:t>、</a:t>
            </a:r>
            <a:r>
              <a:rPr lang="en" altLang="zh-TW" sz="1200" b="0" i="0" kern="1200" dirty="0">
                <a:solidFill>
                  <a:schemeClr val="tx1"/>
                </a:solidFill>
                <a:effectLst/>
                <a:latin typeface="+mn-lt"/>
                <a:ea typeface="+mn-ea"/>
                <a:cs typeface="+mn-cs"/>
              </a:rPr>
              <a:t>MariaDB</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也有大型商業公司常用的</a:t>
            </a:r>
            <a:r>
              <a:rPr lang="en" altLang="zh-TW" sz="1200" b="0" i="0" kern="1200" dirty="0">
                <a:solidFill>
                  <a:schemeClr val="tx1"/>
                </a:solidFill>
                <a:effectLst/>
                <a:latin typeface="+mn-lt"/>
                <a:ea typeface="+mn-ea"/>
                <a:cs typeface="+mn-cs"/>
              </a:rPr>
              <a:t>Orcle</a:t>
            </a:r>
            <a:r>
              <a:rPr lang="zh-TW" altLang="en-US" sz="1200" b="0" i="0" kern="1200" dirty="0">
                <a:solidFill>
                  <a:schemeClr val="tx1"/>
                </a:solidFill>
                <a:effectLst/>
                <a:latin typeface="+mn-lt"/>
                <a:ea typeface="+mn-ea"/>
                <a:cs typeface="+mn-cs"/>
              </a:rPr>
              <a:t>與微軟旗下的</a:t>
            </a:r>
            <a:r>
              <a:rPr lang="en" altLang="zh-TW" sz="1200" b="0" i="0" kern="1200" dirty="0">
                <a:solidFill>
                  <a:schemeClr val="tx1"/>
                </a:solidFill>
                <a:effectLst/>
                <a:latin typeface="+mn-lt"/>
                <a:ea typeface="+mn-ea"/>
                <a:cs typeface="+mn-cs"/>
              </a:rPr>
              <a:t>MSSQL</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當然</a:t>
            </a:r>
            <a:r>
              <a:rPr lang="en" altLang="zh-TW" sz="1200" b="0" i="0" kern="1200" dirty="0">
                <a:solidFill>
                  <a:schemeClr val="tx1"/>
                </a:solidFill>
                <a:effectLst/>
                <a:latin typeface="+mn-lt"/>
                <a:ea typeface="+mn-ea"/>
                <a:cs typeface="+mn-cs"/>
              </a:rPr>
              <a:t>Amazon</a:t>
            </a:r>
            <a:r>
              <a:rPr lang="zh-TW" altLang="en-US" sz="1200" b="0" i="0" kern="1200" dirty="0">
                <a:solidFill>
                  <a:schemeClr val="tx1"/>
                </a:solidFill>
                <a:effectLst/>
                <a:latin typeface="+mn-lt"/>
                <a:ea typeface="+mn-ea"/>
                <a:cs typeface="+mn-cs"/>
              </a:rPr>
              <a:t>也很喜歡用自己的規格綁架使用者，所以製作出了</a:t>
            </a:r>
            <a:r>
              <a:rPr lang="en" altLang="zh-TW" sz="1200" b="0" i="0" kern="1200" dirty="0">
                <a:solidFill>
                  <a:schemeClr val="tx1"/>
                </a:solidFill>
                <a:effectLst/>
                <a:latin typeface="+mn-lt"/>
                <a:ea typeface="+mn-ea"/>
                <a:cs typeface="+mn-cs"/>
              </a:rPr>
              <a:t>Amazon Aurora</a:t>
            </a:r>
            <a:r>
              <a:rPr lang="zh-TW" altLang="en-US" sz="1200" b="0" i="0" kern="1200" dirty="0">
                <a:solidFill>
                  <a:schemeClr val="tx1"/>
                </a:solidFill>
                <a:effectLst/>
                <a:latin typeface="+mn-lt"/>
                <a:ea typeface="+mn-ea"/>
                <a:cs typeface="+mn-cs"/>
              </a:rPr>
              <a:t>這個與</a:t>
            </a:r>
            <a:r>
              <a:rPr lang="en" altLang="zh-TW" sz="1200" b="0" i="0" kern="1200" dirty="0">
                <a:solidFill>
                  <a:schemeClr val="tx1"/>
                </a:solidFill>
                <a:effectLst/>
                <a:latin typeface="+mn-lt"/>
                <a:ea typeface="+mn-ea"/>
                <a:cs typeface="+mn-cs"/>
              </a:rPr>
              <a:t>MySQL</a:t>
            </a:r>
            <a:r>
              <a:rPr lang="zh-TW" altLang="en-US" sz="1200" b="0" i="0" kern="1200" dirty="0">
                <a:solidFill>
                  <a:schemeClr val="tx1"/>
                </a:solidFill>
                <a:effectLst/>
                <a:latin typeface="+mn-lt"/>
                <a:ea typeface="+mn-ea"/>
                <a:cs typeface="+mn-cs"/>
              </a:rPr>
              <a:t>共容的資料庫。</a:t>
            </a:r>
            <a:br>
              <a:rPr lang="zh-TW" altLang="en-US" dirty="0"/>
            </a:br>
            <a:endParaRPr kumimoji="1"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10</a:t>
            </a:fld>
            <a:endParaRPr lang="zh-TW" altLang="en-US"/>
          </a:p>
        </p:txBody>
      </p:sp>
    </p:spTree>
    <p:extLst>
      <p:ext uri="{BB962C8B-B14F-4D97-AF65-F5344CB8AC3E}">
        <p14:creationId xmlns:p14="http://schemas.microsoft.com/office/powerpoint/2010/main" val="17670917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84</a:t>
            </a:fld>
            <a:endParaRPr lang="zh-TW" altLang="en-US"/>
          </a:p>
        </p:txBody>
      </p:sp>
    </p:spTree>
    <p:extLst>
      <p:ext uri="{BB962C8B-B14F-4D97-AF65-F5344CB8AC3E}">
        <p14:creationId xmlns:p14="http://schemas.microsoft.com/office/powerpoint/2010/main" val="39165779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85</a:t>
            </a:fld>
            <a:endParaRPr lang="zh-TW" altLang="en-US"/>
          </a:p>
        </p:txBody>
      </p:sp>
    </p:spTree>
    <p:extLst>
      <p:ext uri="{BB962C8B-B14F-4D97-AF65-F5344CB8AC3E}">
        <p14:creationId xmlns:p14="http://schemas.microsoft.com/office/powerpoint/2010/main" val="562666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86</a:t>
            </a:fld>
            <a:endParaRPr lang="zh-TW" altLang="en-US"/>
          </a:p>
        </p:txBody>
      </p:sp>
    </p:spTree>
    <p:extLst>
      <p:ext uri="{BB962C8B-B14F-4D97-AF65-F5344CB8AC3E}">
        <p14:creationId xmlns:p14="http://schemas.microsoft.com/office/powerpoint/2010/main" val="33714612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89</a:t>
            </a:fld>
            <a:endParaRPr lang="zh-TW" altLang="en-US"/>
          </a:p>
        </p:txBody>
      </p:sp>
    </p:spTree>
    <p:extLst>
      <p:ext uri="{BB962C8B-B14F-4D97-AF65-F5344CB8AC3E}">
        <p14:creationId xmlns:p14="http://schemas.microsoft.com/office/powerpoint/2010/main" val="23850344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92</a:t>
            </a:fld>
            <a:endParaRPr lang="zh-TW" altLang="en-US"/>
          </a:p>
        </p:txBody>
      </p:sp>
    </p:spTree>
    <p:extLst>
      <p:ext uri="{BB962C8B-B14F-4D97-AF65-F5344CB8AC3E}">
        <p14:creationId xmlns:p14="http://schemas.microsoft.com/office/powerpoint/2010/main" val="12692610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93</a:t>
            </a:fld>
            <a:endParaRPr lang="zh-TW" altLang="en-US"/>
          </a:p>
        </p:txBody>
      </p:sp>
    </p:spTree>
    <p:extLst>
      <p:ext uri="{BB962C8B-B14F-4D97-AF65-F5344CB8AC3E}">
        <p14:creationId xmlns:p14="http://schemas.microsoft.com/office/powerpoint/2010/main" val="34498144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參考來源</a:t>
            </a:r>
            <a:r>
              <a:rPr lang="en-US" altLang="zh-TW"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https://www.youtube.com/watch?v=probVqX_tqI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https://www.youtube.com/watch?v=-Pi9NaM-Pa0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https://www.youtube.com/watch?v=n68_AmhtKU0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https://github.com/sborsay/AWS-IoT/blob/master/AWS_Pandas_Sagemaker.py</a:t>
            </a:r>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102</a:t>
            </a:fld>
            <a:endParaRPr lang="zh-TW" altLang="en-US"/>
          </a:p>
        </p:txBody>
      </p:sp>
    </p:spTree>
    <p:extLst>
      <p:ext uri="{BB962C8B-B14F-4D97-AF65-F5344CB8AC3E}">
        <p14:creationId xmlns:p14="http://schemas.microsoft.com/office/powerpoint/2010/main" val="10116043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103</a:t>
            </a:fld>
            <a:endParaRPr lang="zh-TW" altLang="en-US"/>
          </a:p>
        </p:txBody>
      </p:sp>
    </p:spTree>
    <p:extLst>
      <p:ext uri="{BB962C8B-B14F-4D97-AF65-F5344CB8AC3E}">
        <p14:creationId xmlns:p14="http://schemas.microsoft.com/office/powerpoint/2010/main" val="40106074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104</a:t>
            </a:fld>
            <a:endParaRPr lang="zh-TW" altLang="en-US"/>
          </a:p>
        </p:txBody>
      </p:sp>
    </p:spTree>
    <p:extLst>
      <p:ext uri="{BB962C8B-B14F-4D97-AF65-F5344CB8AC3E}">
        <p14:creationId xmlns:p14="http://schemas.microsoft.com/office/powerpoint/2010/main" val="8157555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105</a:t>
            </a:fld>
            <a:endParaRPr lang="zh-TW" altLang="en-US"/>
          </a:p>
        </p:txBody>
      </p:sp>
    </p:spTree>
    <p:extLst>
      <p:ext uri="{BB962C8B-B14F-4D97-AF65-F5344CB8AC3E}">
        <p14:creationId xmlns:p14="http://schemas.microsoft.com/office/powerpoint/2010/main" val="877923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 altLang="zh-TW" sz="1200" b="0" i="0" kern="1200" dirty="0">
                <a:solidFill>
                  <a:schemeClr val="tx1"/>
                </a:solidFill>
                <a:effectLst/>
                <a:latin typeface="+mn-lt"/>
                <a:ea typeface="+mn-ea"/>
                <a:cs typeface="+mn-cs"/>
              </a:rPr>
              <a:t>Simple Email Service</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縮寫就是</a:t>
            </a:r>
            <a:r>
              <a:rPr lang="en" altLang="zh-TW" sz="1200" b="0" i="0" kern="1200" dirty="0">
                <a:solidFill>
                  <a:schemeClr val="tx1"/>
                </a:solidFill>
                <a:effectLst/>
                <a:latin typeface="+mn-lt"/>
                <a:ea typeface="+mn-ea"/>
                <a:cs typeface="+mn-cs"/>
              </a:rPr>
              <a:t>SES</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主要是寄送</a:t>
            </a:r>
            <a:r>
              <a:rPr lang="en" altLang="zh-TW" sz="1200" b="0" i="0" kern="1200" dirty="0">
                <a:solidFill>
                  <a:schemeClr val="tx1"/>
                </a:solidFill>
                <a:effectLst/>
                <a:latin typeface="+mn-lt"/>
                <a:ea typeface="+mn-ea"/>
                <a:cs typeface="+mn-cs"/>
              </a:rPr>
              <a:t>Email</a:t>
            </a:r>
            <a:r>
              <a:rPr lang="zh-TW" altLang="en-US" sz="1200" b="0" i="0" kern="1200" dirty="0">
                <a:solidFill>
                  <a:schemeClr val="tx1"/>
                </a:solidFill>
                <a:effectLst/>
                <a:latin typeface="+mn-lt"/>
                <a:ea typeface="+mn-ea"/>
                <a:cs typeface="+mn-cs"/>
              </a:rPr>
              <a:t>信的服務。直譯翻譯的話接近</a:t>
            </a:r>
            <a:r>
              <a:rPr lang="en" altLang="zh-TW" sz="1200" b="0" i="0" kern="1200" dirty="0">
                <a:solidFill>
                  <a:schemeClr val="tx1"/>
                </a:solidFill>
                <a:effectLst/>
                <a:latin typeface="+mn-lt"/>
                <a:ea typeface="+mn-ea"/>
                <a:cs typeface="+mn-cs"/>
              </a:rPr>
              <a:t>Simple(</a:t>
            </a:r>
            <a:r>
              <a:rPr lang="zh-TW" altLang="en-US" sz="1200" b="0" i="0" kern="1200" dirty="0">
                <a:solidFill>
                  <a:schemeClr val="tx1"/>
                </a:solidFill>
                <a:effectLst/>
                <a:latin typeface="+mn-lt"/>
                <a:ea typeface="+mn-ea"/>
                <a:cs typeface="+mn-cs"/>
              </a:rPr>
              <a:t>簡單</a:t>
            </a:r>
            <a:r>
              <a:rPr lang="en-US" altLang="zh-TW" sz="1200" b="0" i="0" kern="1200" dirty="0">
                <a:solidFill>
                  <a:schemeClr val="tx1"/>
                </a:solidFill>
                <a:effectLst/>
                <a:latin typeface="+mn-lt"/>
                <a:ea typeface="+mn-ea"/>
                <a:cs typeface="+mn-cs"/>
              </a:rPr>
              <a:t>) </a:t>
            </a:r>
            <a:r>
              <a:rPr lang="en" altLang="zh-TW" sz="1200" b="0" i="0" kern="1200" dirty="0">
                <a:solidFill>
                  <a:schemeClr val="tx1"/>
                </a:solidFill>
                <a:effectLst/>
                <a:latin typeface="+mn-lt"/>
                <a:ea typeface="+mn-ea"/>
                <a:cs typeface="+mn-cs"/>
              </a:rPr>
              <a:t>Email(</a:t>
            </a:r>
            <a:r>
              <a:rPr lang="zh-TW" altLang="en-US" sz="1200" b="0" i="0" kern="1200" dirty="0">
                <a:solidFill>
                  <a:schemeClr val="tx1"/>
                </a:solidFill>
                <a:effectLst/>
                <a:latin typeface="+mn-lt"/>
                <a:ea typeface="+mn-ea"/>
                <a:cs typeface="+mn-cs"/>
              </a:rPr>
              <a:t>電子郵件</a:t>
            </a:r>
            <a:r>
              <a:rPr lang="en-US" altLang="zh-TW" sz="1200" b="0" i="0" kern="1200" dirty="0">
                <a:solidFill>
                  <a:schemeClr val="tx1"/>
                </a:solidFill>
                <a:effectLst/>
                <a:latin typeface="+mn-lt"/>
                <a:ea typeface="+mn-ea"/>
                <a:cs typeface="+mn-cs"/>
              </a:rPr>
              <a:t>) </a:t>
            </a:r>
            <a:r>
              <a:rPr lang="en" altLang="zh-TW" sz="1200" b="0" i="0" kern="1200" dirty="0">
                <a:solidFill>
                  <a:schemeClr val="tx1"/>
                </a:solidFill>
                <a:effectLst/>
                <a:latin typeface="+mn-lt"/>
                <a:ea typeface="+mn-ea"/>
                <a:cs typeface="+mn-cs"/>
              </a:rPr>
              <a:t>Service(</a:t>
            </a:r>
            <a:r>
              <a:rPr lang="zh-TW" altLang="en-US" sz="1200" b="0" i="0" kern="1200" dirty="0">
                <a:solidFill>
                  <a:schemeClr val="tx1"/>
                </a:solidFill>
                <a:effectLst/>
                <a:latin typeface="+mn-lt"/>
                <a:ea typeface="+mn-ea"/>
                <a:cs typeface="+mn-cs"/>
              </a:rPr>
              <a:t>服務</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a:t>
            </a:r>
          </a:p>
          <a:p>
            <a:r>
              <a:rPr lang="zh-TW" altLang="en-US" sz="1200" b="0" i="0" kern="1200" dirty="0">
                <a:solidFill>
                  <a:schemeClr val="tx1"/>
                </a:solidFill>
                <a:effectLst/>
                <a:latin typeface="+mn-lt"/>
                <a:ea typeface="+mn-ea"/>
                <a:cs typeface="+mn-cs"/>
              </a:rPr>
              <a:t> </a:t>
            </a:r>
          </a:p>
          <a:p>
            <a:r>
              <a:rPr lang="zh-TW" altLang="en-US" dirty="0"/>
              <a:t>這個服務如果從</a:t>
            </a:r>
            <a:r>
              <a:rPr lang="en" altLang="zh-TW" dirty="0"/>
              <a:t>EC2</a:t>
            </a:r>
            <a:r>
              <a:rPr lang="zh-TW" altLang="en-US" dirty="0"/>
              <a:t>呼叫是免費的，每個月有</a:t>
            </a:r>
            <a:r>
              <a:rPr lang="en-US" altLang="zh-TW" dirty="0"/>
              <a:t>62,000</a:t>
            </a:r>
            <a:r>
              <a:rPr lang="zh-TW" altLang="en-US" dirty="0"/>
              <a:t>封免費，每天最高可以寄送五萬封</a:t>
            </a:r>
            <a:r>
              <a:rPr lang="en" altLang="zh-TW" dirty="0"/>
              <a:t>Email(</a:t>
            </a:r>
            <a:r>
              <a:rPr lang="zh-TW" altLang="en-US" dirty="0"/>
              <a:t>超過每月免費額度就要付費，每千封</a:t>
            </a:r>
            <a:r>
              <a:rPr lang="en-US" altLang="zh-TW" dirty="0"/>
              <a:t>0.1</a:t>
            </a:r>
            <a:r>
              <a:rPr lang="zh-TW" altLang="en-US" dirty="0"/>
              <a:t>美元約</a:t>
            </a:r>
            <a:r>
              <a:rPr lang="en-US" altLang="zh-TW" dirty="0"/>
              <a:t>3</a:t>
            </a:r>
            <a:r>
              <a:rPr lang="zh-TW" altLang="en-US" dirty="0"/>
              <a:t>塊台幣</a:t>
            </a:r>
            <a:r>
              <a:rPr lang="en-US" altLang="zh-TW" dirty="0"/>
              <a:t>)</a:t>
            </a:r>
            <a:r>
              <a:rPr lang="zh-TW" altLang="en-US" dirty="0"/>
              <a:t>，以數字上來講是很可觀的。</a:t>
            </a:r>
            <a:endParaRPr lang="en-US" altLang="zh-TW" dirty="0"/>
          </a:p>
          <a:p>
            <a:r>
              <a:rPr lang="zh-TW" altLang="en-US" dirty="0"/>
              <a:t>一般的</a:t>
            </a:r>
            <a:r>
              <a:rPr lang="en" altLang="zh-TW" dirty="0"/>
              <a:t>Email</a:t>
            </a:r>
            <a:r>
              <a:rPr lang="zh-TW" altLang="en-US" dirty="0"/>
              <a:t>寄送服務免費額度到</a:t>
            </a:r>
            <a:r>
              <a:rPr lang="en-US" altLang="zh-TW" dirty="0"/>
              <a:t>1</a:t>
            </a:r>
            <a:r>
              <a:rPr lang="zh-TW" altLang="en-US" dirty="0"/>
              <a:t>萬就已經非常多了。</a:t>
            </a:r>
            <a:r>
              <a:rPr lang="en" altLang="zh-TW" dirty="0"/>
              <a:t>Amazon</a:t>
            </a:r>
            <a:r>
              <a:rPr lang="zh-TW" altLang="en-US" dirty="0"/>
              <a:t>給到</a:t>
            </a:r>
            <a:r>
              <a:rPr lang="en-US" altLang="zh-TW" dirty="0"/>
              <a:t>62,000</a:t>
            </a:r>
            <a:r>
              <a:rPr lang="zh-TW" altLang="en-US" dirty="0"/>
              <a:t>是很難用的完的一個數量，如果各位有在用</a:t>
            </a:r>
            <a:r>
              <a:rPr lang="en" altLang="zh-TW" dirty="0"/>
              <a:t>Gmail</a:t>
            </a:r>
            <a:r>
              <a:rPr lang="zh-TW" altLang="en-US" dirty="0"/>
              <a:t>的話，</a:t>
            </a:r>
            <a:r>
              <a:rPr lang="en" altLang="zh-TW" dirty="0"/>
              <a:t>Gmail</a:t>
            </a:r>
            <a:r>
              <a:rPr lang="zh-TW" altLang="en-US" dirty="0"/>
              <a:t>一天的上限大概是</a:t>
            </a:r>
            <a:r>
              <a:rPr lang="en-US" altLang="zh-TW" dirty="0"/>
              <a:t>500</a:t>
            </a:r>
            <a:r>
              <a:rPr lang="zh-TW" altLang="en-US" dirty="0"/>
              <a:t>左右。</a:t>
            </a:r>
          </a:p>
          <a:p>
            <a:r>
              <a:rPr lang="zh-TW" altLang="en-US" sz="1200" b="0" i="0" kern="1200" dirty="0">
                <a:solidFill>
                  <a:schemeClr val="tx1"/>
                </a:solidFill>
                <a:effectLst/>
                <a:latin typeface="+mn-lt"/>
                <a:ea typeface="+mn-ea"/>
                <a:cs typeface="+mn-cs"/>
              </a:rPr>
              <a:t> </a:t>
            </a:r>
          </a:p>
          <a:p>
            <a:r>
              <a:rPr lang="zh-TW" altLang="en-US" sz="1200" b="0" i="0" kern="1200" dirty="0">
                <a:solidFill>
                  <a:schemeClr val="tx1"/>
                </a:solidFill>
                <a:effectLst/>
                <a:latin typeface="+mn-lt"/>
                <a:ea typeface="+mn-ea"/>
                <a:cs typeface="+mn-cs"/>
              </a:rPr>
              <a:t>如果有要使用這個服務，</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第一件事是需要自己的網址網域，並且在</a:t>
            </a:r>
            <a:r>
              <a:rPr lang="en" altLang="zh-TW" sz="1200" b="0" i="0" kern="1200" dirty="0">
                <a:solidFill>
                  <a:schemeClr val="tx1"/>
                </a:solidFill>
                <a:effectLst/>
                <a:latin typeface="+mn-lt"/>
                <a:ea typeface="+mn-ea"/>
                <a:cs typeface="+mn-cs"/>
              </a:rPr>
              <a:t>DNS</a:t>
            </a:r>
            <a:r>
              <a:rPr lang="zh-TW" altLang="en-US" sz="1200" b="0" i="0" kern="1200" dirty="0">
                <a:solidFill>
                  <a:schemeClr val="tx1"/>
                </a:solidFill>
                <a:effectLst/>
                <a:latin typeface="+mn-lt"/>
                <a:ea typeface="+mn-ea"/>
                <a:cs typeface="+mn-cs"/>
              </a:rPr>
              <a:t>上面輸入一些驗證用的紀錄</a:t>
            </a:r>
            <a:r>
              <a:rPr lang="en-US" altLang="zh-TW" sz="1200" b="0" i="0" kern="1200" dirty="0">
                <a:solidFill>
                  <a:schemeClr val="tx1"/>
                </a:solidFill>
                <a:effectLst/>
                <a:latin typeface="+mn-lt"/>
                <a:ea typeface="+mn-ea"/>
                <a:cs typeface="+mn-cs"/>
              </a:rPr>
              <a:t>(</a:t>
            </a:r>
            <a:r>
              <a:rPr lang="en" altLang="zh-TW" sz="1200" b="0" i="0" kern="1200" dirty="0">
                <a:solidFill>
                  <a:schemeClr val="tx1"/>
                </a:solidFill>
                <a:effectLst/>
                <a:latin typeface="+mn-lt"/>
                <a:ea typeface="+mn-ea"/>
                <a:cs typeface="+mn-cs"/>
              </a:rPr>
              <a:t>Record)</a:t>
            </a:r>
            <a:r>
              <a:rPr lang="zh-TW" altLang="en"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不過有兩個缺點，一個是寄送</a:t>
            </a:r>
            <a:r>
              <a:rPr lang="en" altLang="zh-TW" sz="1200" b="0" i="0" kern="1200" dirty="0">
                <a:solidFill>
                  <a:schemeClr val="tx1"/>
                </a:solidFill>
                <a:effectLst/>
                <a:latin typeface="+mn-lt"/>
                <a:ea typeface="+mn-ea"/>
                <a:cs typeface="+mn-cs"/>
              </a:rPr>
              <a:t>IP</a:t>
            </a:r>
            <a:r>
              <a:rPr lang="zh-TW" altLang="en-US" sz="1200" b="0" i="0" kern="1200" dirty="0">
                <a:solidFill>
                  <a:schemeClr val="tx1"/>
                </a:solidFill>
                <a:effectLst/>
                <a:latin typeface="+mn-lt"/>
                <a:ea typeface="+mn-ea"/>
                <a:cs typeface="+mn-cs"/>
              </a:rPr>
              <a:t>位置與其他使用者是共用的，因此如果對象網站有依照</a:t>
            </a:r>
            <a:r>
              <a:rPr lang="en" altLang="zh-TW" sz="1200" b="0" i="0" kern="1200" dirty="0">
                <a:solidFill>
                  <a:schemeClr val="tx1"/>
                </a:solidFill>
                <a:effectLst/>
                <a:latin typeface="+mn-lt"/>
                <a:ea typeface="+mn-ea"/>
                <a:cs typeface="+mn-cs"/>
              </a:rPr>
              <a:t>IP</a:t>
            </a:r>
            <a:r>
              <a:rPr lang="zh-TW" altLang="en-US" sz="1200" b="0" i="0" kern="1200" dirty="0">
                <a:solidFill>
                  <a:schemeClr val="tx1"/>
                </a:solidFill>
                <a:effectLst/>
                <a:latin typeface="+mn-lt"/>
                <a:ea typeface="+mn-ea"/>
                <a:cs typeface="+mn-cs"/>
              </a:rPr>
              <a:t>來封鎖</a:t>
            </a:r>
            <a:r>
              <a:rPr lang="en" altLang="zh-TW" sz="1200" b="0" i="0" kern="1200" dirty="0">
                <a:solidFill>
                  <a:schemeClr val="tx1"/>
                </a:solidFill>
                <a:effectLst/>
                <a:latin typeface="+mn-lt"/>
                <a:ea typeface="+mn-ea"/>
                <a:cs typeface="+mn-cs"/>
              </a:rPr>
              <a:t>Email</a:t>
            </a:r>
            <a:r>
              <a:rPr lang="zh-TW" altLang="en-US" sz="1200" b="0" i="0" kern="1200" dirty="0">
                <a:solidFill>
                  <a:schemeClr val="tx1"/>
                </a:solidFill>
                <a:effectLst/>
                <a:latin typeface="+mn-lt"/>
                <a:ea typeface="+mn-ea"/>
                <a:cs typeface="+mn-cs"/>
              </a:rPr>
              <a:t>寄送的話，那就很麻煩，信件有可能會寄不出去，聽說有些</a:t>
            </a:r>
            <a:r>
              <a:rPr lang="en" altLang="zh-TW" sz="1200" b="0" i="0" kern="1200" dirty="0">
                <a:solidFill>
                  <a:schemeClr val="tx1"/>
                </a:solidFill>
                <a:effectLst/>
                <a:latin typeface="+mn-lt"/>
                <a:ea typeface="+mn-ea"/>
                <a:cs typeface="+mn-cs"/>
              </a:rPr>
              <a:t>Email</a:t>
            </a:r>
            <a:r>
              <a:rPr lang="zh-TW" altLang="en-US" sz="1200" b="0" i="0" kern="1200" dirty="0">
                <a:solidFill>
                  <a:schemeClr val="tx1"/>
                </a:solidFill>
                <a:effectLst/>
                <a:latin typeface="+mn-lt"/>
                <a:ea typeface="+mn-ea"/>
                <a:cs typeface="+mn-cs"/>
              </a:rPr>
              <a:t>服務會有這個問題，這時就要付費購買</a:t>
            </a:r>
            <a:r>
              <a:rPr lang="en" altLang="zh-TW" sz="1200" b="0" i="0" kern="1200" dirty="0">
                <a:solidFill>
                  <a:schemeClr val="tx1"/>
                </a:solidFill>
                <a:effectLst/>
                <a:latin typeface="+mn-lt"/>
                <a:ea typeface="+mn-ea"/>
                <a:cs typeface="+mn-cs"/>
              </a:rPr>
              <a:t>IP Address</a:t>
            </a:r>
            <a:r>
              <a:rPr lang="zh-TW" altLang="en-US" sz="1200" b="0" i="0" kern="1200" dirty="0">
                <a:solidFill>
                  <a:schemeClr val="tx1"/>
                </a:solidFill>
                <a:effectLst/>
                <a:latin typeface="+mn-lt"/>
                <a:ea typeface="+mn-ea"/>
                <a:cs typeface="+mn-cs"/>
              </a:rPr>
              <a:t>了。</a:t>
            </a:r>
          </a:p>
          <a:p>
            <a:r>
              <a:rPr lang="zh-TW" altLang="en-US" sz="1200" b="0" i="0" kern="1200" dirty="0">
                <a:solidFill>
                  <a:schemeClr val="tx1"/>
                </a:solidFill>
                <a:effectLst/>
                <a:latin typeface="+mn-lt"/>
                <a:ea typeface="+mn-ea"/>
                <a:cs typeface="+mn-cs"/>
              </a:rPr>
              <a:t> </a:t>
            </a:r>
          </a:p>
          <a:p>
            <a:r>
              <a:rPr lang="zh-TW" altLang="en-US" sz="1200" b="0" i="0" kern="1200" dirty="0">
                <a:solidFill>
                  <a:schemeClr val="tx1"/>
                </a:solidFill>
                <a:effectLst/>
                <a:latin typeface="+mn-lt"/>
                <a:ea typeface="+mn-ea"/>
                <a:cs typeface="+mn-cs"/>
              </a:rPr>
              <a:t>另一個問題是收信問題，如果是直接使用的話，其實無法讀取</a:t>
            </a:r>
            <a:r>
              <a:rPr lang="en" altLang="zh-TW" sz="1200" b="0" i="0" kern="1200" dirty="0">
                <a:solidFill>
                  <a:schemeClr val="tx1"/>
                </a:solidFill>
                <a:effectLst/>
                <a:latin typeface="+mn-lt"/>
                <a:ea typeface="+mn-ea"/>
                <a:cs typeface="+mn-cs"/>
              </a:rPr>
              <a:t>Email</a:t>
            </a:r>
            <a:r>
              <a:rPr lang="zh-TW" altLang="en-US" sz="1200" b="0" i="0" kern="1200" dirty="0">
                <a:solidFill>
                  <a:schemeClr val="tx1"/>
                </a:solidFill>
                <a:effectLst/>
                <a:latin typeface="+mn-lt"/>
                <a:ea typeface="+mn-ea"/>
                <a:cs typeface="+mn-cs"/>
              </a:rPr>
              <a:t>，只能存在</a:t>
            </a:r>
            <a:r>
              <a:rPr lang="en" altLang="zh-TW" sz="1200" b="0" i="0" kern="1200" dirty="0">
                <a:solidFill>
                  <a:schemeClr val="tx1"/>
                </a:solidFill>
                <a:effectLst/>
                <a:latin typeface="+mn-lt"/>
                <a:ea typeface="+mn-ea"/>
                <a:cs typeface="+mn-cs"/>
              </a:rPr>
              <a:t>S3</a:t>
            </a:r>
            <a:r>
              <a:rPr lang="zh-TW" altLang="en-US" sz="1200" b="0" i="0" kern="1200" dirty="0">
                <a:solidFill>
                  <a:schemeClr val="tx1"/>
                </a:solidFill>
                <a:effectLst/>
                <a:latin typeface="+mn-lt"/>
                <a:ea typeface="+mn-ea"/>
                <a:cs typeface="+mn-cs"/>
              </a:rPr>
              <a:t>裡面管理，這裡面並沒有人類看得懂的介面，當然，再加上一些其他的服務就可以避開這個問題，但整體還說是需要往後串，否則還是有些不便，反之，如果有往後串，其實還不錯用！</a:t>
            </a:r>
          </a:p>
          <a:p>
            <a:endParaRPr kumimoji="1"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11</a:t>
            </a:fld>
            <a:endParaRPr lang="zh-TW" altLang="en-US"/>
          </a:p>
        </p:txBody>
      </p:sp>
    </p:spTree>
    <p:extLst>
      <p:ext uri="{BB962C8B-B14F-4D97-AF65-F5344CB8AC3E}">
        <p14:creationId xmlns:p14="http://schemas.microsoft.com/office/powerpoint/2010/main" val="37336251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106</a:t>
            </a:fld>
            <a:endParaRPr lang="zh-TW" altLang="en-US"/>
          </a:p>
        </p:txBody>
      </p:sp>
    </p:spTree>
    <p:extLst>
      <p:ext uri="{BB962C8B-B14F-4D97-AF65-F5344CB8AC3E}">
        <p14:creationId xmlns:p14="http://schemas.microsoft.com/office/powerpoint/2010/main" val="28127594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107</a:t>
            </a:fld>
            <a:endParaRPr lang="zh-TW" altLang="en-US"/>
          </a:p>
        </p:txBody>
      </p:sp>
    </p:spTree>
    <p:extLst>
      <p:ext uri="{BB962C8B-B14F-4D97-AF65-F5344CB8AC3E}">
        <p14:creationId xmlns:p14="http://schemas.microsoft.com/office/powerpoint/2010/main" val="40296402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108</a:t>
            </a:fld>
            <a:endParaRPr lang="zh-TW" altLang="en-US"/>
          </a:p>
        </p:txBody>
      </p:sp>
    </p:spTree>
    <p:extLst>
      <p:ext uri="{BB962C8B-B14F-4D97-AF65-F5344CB8AC3E}">
        <p14:creationId xmlns:p14="http://schemas.microsoft.com/office/powerpoint/2010/main" val="30870549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109</a:t>
            </a:fld>
            <a:endParaRPr lang="zh-TW" altLang="en-US"/>
          </a:p>
        </p:txBody>
      </p:sp>
    </p:spTree>
    <p:extLst>
      <p:ext uri="{BB962C8B-B14F-4D97-AF65-F5344CB8AC3E}">
        <p14:creationId xmlns:p14="http://schemas.microsoft.com/office/powerpoint/2010/main" val="175787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110</a:t>
            </a:fld>
            <a:endParaRPr lang="zh-TW" altLang="en-US"/>
          </a:p>
        </p:txBody>
      </p:sp>
    </p:spTree>
    <p:extLst>
      <p:ext uri="{BB962C8B-B14F-4D97-AF65-F5344CB8AC3E}">
        <p14:creationId xmlns:p14="http://schemas.microsoft.com/office/powerpoint/2010/main" val="33930119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114</a:t>
            </a:fld>
            <a:endParaRPr lang="zh-TW" altLang="en-US"/>
          </a:p>
        </p:txBody>
      </p:sp>
    </p:spTree>
    <p:extLst>
      <p:ext uri="{BB962C8B-B14F-4D97-AF65-F5344CB8AC3E}">
        <p14:creationId xmlns:p14="http://schemas.microsoft.com/office/powerpoint/2010/main" val="23512147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115</a:t>
            </a:fld>
            <a:endParaRPr lang="zh-TW" altLang="en-US"/>
          </a:p>
        </p:txBody>
      </p:sp>
    </p:spTree>
    <p:extLst>
      <p:ext uri="{BB962C8B-B14F-4D97-AF65-F5344CB8AC3E}">
        <p14:creationId xmlns:p14="http://schemas.microsoft.com/office/powerpoint/2010/main" val="9607331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116</a:t>
            </a:fld>
            <a:endParaRPr lang="zh-TW" altLang="en-US"/>
          </a:p>
        </p:txBody>
      </p:sp>
    </p:spTree>
    <p:extLst>
      <p:ext uri="{BB962C8B-B14F-4D97-AF65-F5344CB8AC3E}">
        <p14:creationId xmlns:p14="http://schemas.microsoft.com/office/powerpoint/2010/main" val="27462820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117</a:t>
            </a:fld>
            <a:endParaRPr lang="zh-TW" altLang="en-US"/>
          </a:p>
        </p:txBody>
      </p:sp>
    </p:spTree>
    <p:extLst>
      <p:ext uri="{BB962C8B-B14F-4D97-AF65-F5344CB8AC3E}">
        <p14:creationId xmlns:p14="http://schemas.microsoft.com/office/powerpoint/2010/main" val="21437440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118</a:t>
            </a:fld>
            <a:endParaRPr lang="zh-TW" altLang="en-US"/>
          </a:p>
        </p:txBody>
      </p:sp>
    </p:spTree>
    <p:extLst>
      <p:ext uri="{BB962C8B-B14F-4D97-AF65-F5344CB8AC3E}">
        <p14:creationId xmlns:p14="http://schemas.microsoft.com/office/powerpoint/2010/main" val="3885485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 altLang="zh-TW" sz="1200" b="0" i="0" kern="1200" dirty="0">
                <a:solidFill>
                  <a:schemeClr val="tx1"/>
                </a:solidFill>
                <a:effectLst/>
                <a:latin typeface="+mn-lt"/>
                <a:ea typeface="+mn-ea"/>
                <a:cs typeface="+mn-cs"/>
              </a:rPr>
              <a:t>Simple Notification Service</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縮寫</a:t>
            </a:r>
            <a:r>
              <a:rPr lang="en" altLang="zh-TW" sz="1200" b="0" i="0" kern="1200" dirty="0">
                <a:solidFill>
                  <a:schemeClr val="tx1"/>
                </a:solidFill>
                <a:effectLst/>
                <a:latin typeface="+mn-lt"/>
                <a:ea typeface="+mn-ea"/>
                <a:cs typeface="+mn-cs"/>
              </a:rPr>
              <a:t>SNS</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直譯翻譯的話接近</a:t>
            </a:r>
            <a:r>
              <a:rPr lang="en" altLang="zh-TW" sz="1200" b="0" i="0" kern="1200" dirty="0">
                <a:solidFill>
                  <a:schemeClr val="tx1"/>
                </a:solidFill>
                <a:effectLst/>
                <a:latin typeface="+mn-lt"/>
                <a:ea typeface="+mn-ea"/>
                <a:cs typeface="+mn-cs"/>
              </a:rPr>
              <a:t>Simple(</a:t>
            </a:r>
            <a:r>
              <a:rPr lang="zh-TW" altLang="en-US" sz="1200" b="0" i="0" kern="1200" dirty="0">
                <a:solidFill>
                  <a:schemeClr val="tx1"/>
                </a:solidFill>
                <a:effectLst/>
                <a:latin typeface="+mn-lt"/>
                <a:ea typeface="+mn-ea"/>
                <a:cs typeface="+mn-cs"/>
              </a:rPr>
              <a:t>簡單</a:t>
            </a:r>
            <a:r>
              <a:rPr lang="en-US" altLang="zh-TW" sz="1200" b="0" i="0" kern="1200" dirty="0">
                <a:solidFill>
                  <a:schemeClr val="tx1"/>
                </a:solidFill>
                <a:effectLst/>
                <a:latin typeface="+mn-lt"/>
                <a:ea typeface="+mn-ea"/>
                <a:cs typeface="+mn-cs"/>
              </a:rPr>
              <a:t>) </a:t>
            </a:r>
            <a:r>
              <a:rPr lang="en" altLang="zh-TW" sz="1200" b="0" i="0" kern="1200" dirty="0">
                <a:solidFill>
                  <a:schemeClr val="tx1"/>
                </a:solidFill>
                <a:effectLst/>
                <a:latin typeface="+mn-lt"/>
                <a:ea typeface="+mn-ea"/>
                <a:cs typeface="+mn-cs"/>
              </a:rPr>
              <a:t>Notification(</a:t>
            </a:r>
            <a:r>
              <a:rPr lang="zh-TW" altLang="en-US" sz="1200" b="0" i="0" kern="1200" dirty="0">
                <a:solidFill>
                  <a:schemeClr val="tx1"/>
                </a:solidFill>
                <a:effectLst/>
                <a:latin typeface="+mn-lt"/>
                <a:ea typeface="+mn-ea"/>
                <a:cs typeface="+mn-cs"/>
              </a:rPr>
              <a:t>通知</a:t>
            </a:r>
            <a:r>
              <a:rPr lang="en-US" altLang="zh-TW" sz="1200" b="0" i="0" kern="1200" dirty="0">
                <a:solidFill>
                  <a:schemeClr val="tx1"/>
                </a:solidFill>
                <a:effectLst/>
                <a:latin typeface="+mn-lt"/>
                <a:ea typeface="+mn-ea"/>
                <a:cs typeface="+mn-cs"/>
              </a:rPr>
              <a:t>) </a:t>
            </a:r>
            <a:r>
              <a:rPr lang="en" altLang="zh-TW" sz="1200" b="0" i="0" kern="1200" dirty="0">
                <a:solidFill>
                  <a:schemeClr val="tx1"/>
                </a:solidFill>
                <a:effectLst/>
                <a:latin typeface="+mn-lt"/>
                <a:ea typeface="+mn-ea"/>
                <a:cs typeface="+mn-cs"/>
              </a:rPr>
              <a:t>Service(</a:t>
            </a:r>
            <a:r>
              <a:rPr lang="zh-TW" altLang="en-US" sz="1200" b="0" i="0" kern="1200" dirty="0">
                <a:solidFill>
                  <a:schemeClr val="tx1"/>
                </a:solidFill>
                <a:effectLst/>
                <a:latin typeface="+mn-lt"/>
                <a:ea typeface="+mn-ea"/>
                <a:cs typeface="+mn-cs"/>
              </a:rPr>
              <a:t>服務</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a:t>
            </a:r>
          </a:p>
          <a:p>
            <a:r>
              <a:rPr lang="zh-TW" altLang="en-US" sz="1200" b="0" i="0" kern="1200" dirty="0">
                <a:solidFill>
                  <a:schemeClr val="tx1"/>
                </a:solidFill>
                <a:effectLst/>
                <a:latin typeface="+mn-lt"/>
                <a:ea typeface="+mn-ea"/>
                <a:cs typeface="+mn-cs"/>
              </a:rPr>
              <a:t> </a:t>
            </a:r>
          </a:p>
          <a:p>
            <a:r>
              <a:rPr lang="zh-TW" altLang="en-US" sz="1200" b="0" i="0" kern="1200" dirty="0">
                <a:solidFill>
                  <a:schemeClr val="tx1"/>
                </a:solidFill>
                <a:effectLst/>
                <a:latin typeface="+mn-lt"/>
                <a:ea typeface="+mn-ea"/>
                <a:cs typeface="+mn-cs"/>
              </a:rPr>
              <a:t>這個服務也是常存在各種服務之中。</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主要去監聽系統活動，並且發送通知訊息。</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這服務有兩個比較明顯的概念</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第一個就是通知使用者，比方說寄送</a:t>
            </a:r>
            <a:r>
              <a:rPr lang="en" altLang="zh-TW" sz="1200" b="0" i="0" kern="1200" dirty="0">
                <a:solidFill>
                  <a:schemeClr val="tx1"/>
                </a:solidFill>
                <a:effectLst/>
                <a:latin typeface="+mn-lt"/>
                <a:ea typeface="+mn-ea"/>
                <a:cs typeface="+mn-cs"/>
              </a:rPr>
              <a:t>Email</a:t>
            </a:r>
            <a:r>
              <a:rPr lang="zh-TW" altLang="en-US" sz="1200" b="0" i="0" kern="1200" dirty="0">
                <a:solidFill>
                  <a:schemeClr val="tx1"/>
                </a:solidFill>
                <a:effectLst/>
                <a:latin typeface="+mn-lt"/>
                <a:ea typeface="+mn-ea"/>
                <a:cs typeface="+mn-cs"/>
              </a:rPr>
              <a:t>或是寄送簡訊通知某個</a:t>
            </a:r>
            <a:r>
              <a:rPr lang="en" altLang="zh-TW" sz="1200" b="0" i="0" kern="1200" dirty="0">
                <a:solidFill>
                  <a:schemeClr val="tx1"/>
                </a:solidFill>
                <a:effectLst/>
                <a:latin typeface="+mn-lt"/>
                <a:ea typeface="+mn-ea"/>
                <a:cs typeface="+mn-cs"/>
              </a:rPr>
              <a:t>S3 bucket</a:t>
            </a:r>
            <a:r>
              <a:rPr lang="zh-TW" altLang="en-US" sz="1200" b="0" i="0" kern="1200" dirty="0">
                <a:solidFill>
                  <a:schemeClr val="tx1"/>
                </a:solidFill>
                <a:effectLst/>
                <a:latin typeface="+mn-lt"/>
                <a:ea typeface="+mn-ea"/>
                <a:cs typeface="+mn-cs"/>
              </a:rPr>
              <a:t>增加了東西。</a:t>
            </a:r>
          </a:p>
          <a:p>
            <a:endParaRPr lang="zh-TW" altLang="en-US"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另外一個是驅動其它程式，</a:t>
            </a:r>
            <a:r>
              <a:rPr lang="en" altLang="zh-TW" sz="1200" b="0" i="0" kern="1200" dirty="0">
                <a:solidFill>
                  <a:schemeClr val="tx1"/>
                </a:solidFill>
                <a:effectLst/>
                <a:latin typeface="+mn-lt"/>
                <a:ea typeface="+mn-ea"/>
                <a:cs typeface="+mn-cs"/>
              </a:rPr>
              <a:t>AWS</a:t>
            </a:r>
            <a:r>
              <a:rPr lang="zh-TW" altLang="en-US" sz="1200" b="0" i="0" kern="1200" dirty="0">
                <a:solidFill>
                  <a:schemeClr val="tx1"/>
                </a:solidFill>
                <a:effectLst/>
                <a:latin typeface="+mn-lt"/>
                <a:ea typeface="+mn-ea"/>
                <a:cs typeface="+mn-cs"/>
              </a:rPr>
              <a:t>裡面有很多服務都是需要被驅動的，這時候就可以把接收器跟目標服務綁定在一起，當</a:t>
            </a:r>
            <a:r>
              <a:rPr lang="en" altLang="zh-TW" sz="1200" b="0" i="0" kern="1200" dirty="0">
                <a:solidFill>
                  <a:schemeClr val="tx1"/>
                </a:solidFill>
                <a:effectLst/>
                <a:latin typeface="+mn-lt"/>
                <a:ea typeface="+mn-ea"/>
                <a:cs typeface="+mn-cs"/>
              </a:rPr>
              <a:t>SNS</a:t>
            </a:r>
            <a:r>
              <a:rPr lang="zh-TW" altLang="en-US" sz="1200" b="0" i="0" kern="1200" dirty="0">
                <a:solidFill>
                  <a:schemeClr val="tx1"/>
                </a:solidFill>
                <a:effectLst/>
                <a:latin typeface="+mn-lt"/>
                <a:ea typeface="+mn-ea"/>
                <a:cs typeface="+mn-cs"/>
              </a:rPr>
              <a:t>發生的時候，就會執行目標服務，算是在全自動服務中相當重要的漿糊型功能。</a:t>
            </a:r>
          </a:p>
          <a:p>
            <a:endParaRPr kumimoji="1"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12</a:t>
            </a:fld>
            <a:endParaRPr lang="zh-TW" altLang="en-US"/>
          </a:p>
        </p:txBody>
      </p:sp>
    </p:spTree>
    <p:extLst>
      <p:ext uri="{BB962C8B-B14F-4D97-AF65-F5344CB8AC3E}">
        <p14:creationId xmlns:p14="http://schemas.microsoft.com/office/powerpoint/2010/main" val="20427098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119</a:t>
            </a:fld>
            <a:endParaRPr lang="zh-TW" altLang="en-US"/>
          </a:p>
        </p:txBody>
      </p:sp>
    </p:spTree>
    <p:extLst>
      <p:ext uri="{BB962C8B-B14F-4D97-AF65-F5344CB8AC3E}">
        <p14:creationId xmlns:p14="http://schemas.microsoft.com/office/powerpoint/2010/main" val="14262832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120</a:t>
            </a:fld>
            <a:endParaRPr lang="zh-TW" altLang="en-US"/>
          </a:p>
        </p:txBody>
      </p:sp>
    </p:spTree>
    <p:extLst>
      <p:ext uri="{BB962C8B-B14F-4D97-AF65-F5344CB8AC3E}">
        <p14:creationId xmlns:p14="http://schemas.microsoft.com/office/powerpoint/2010/main" val="41210879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121</a:t>
            </a:fld>
            <a:endParaRPr lang="zh-TW" altLang="en-US"/>
          </a:p>
        </p:txBody>
      </p:sp>
    </p:spTree>
    <p:extLst>
      <p:ext uri="{BB962C8B-B14F-4D97-AF65-F5344CB8AC3E}">
        <p14:creationId xmlns:p14="http://schemas.microsoft.com/office/powerpoint/2010/main" val="14157135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122</a:t>
            </a:fld>
            <a:endParaRPr lang="zh-TW" altLang="en-US"/>
          </a:p>
        </p:txBody>
      </p:sp>
    </p:spTree>
    <p:extLst>
      <p:ext uri="{BB962C8B-B14F-4D97-AF65-F5344CB8AC3E}">
        <p14:creationId xmlns:p14="http://schemas.microsoft.com/office/powerpoint/2010/main" val="20156271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123</a:t>
            </a:fld>
            <a:endParaRPr lang="zh-TW" altLang="en-US"/>
          </a:p>
        </p:txBody>
      </p:sp>
    </p:spTree>
    <p:extLst>
      <p:ext uri="{BB962C8B-B14F-4D97-AF65-F5344CB8AC3E}">
        <p14:creationId xmlns:p14="http://schemas.microsoft.com/office/powerpoint/2010/main" val="6801000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124</a:t>
            </a:fld>
            <a:endParaRPr lang="zh-TW" altLang="en-US"/>
          </a:p>
        </p:txBody>
      </p:sp>
    </p:spTree>
    <p:extLst>
      <p:ext uri="{BB962C8B-B14F-4D97-AF65-F5344CB8AC3E}">
        <p14:creationId xmlns:p14="http://schemas.microsoft.com/office/powerpoint/2010/main" val="32365779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125</a:t>
            </a:fld>
            <a:endParaRPr lang="zh-TW" altLang="en-US"/>
          </a:p>
        </p:txBody>
      </p:sp>
    </p:spTree>
    <p:extLst>
      <p:ext uri="{BB962C8B-B14F-4D97-AF65-F5344CB8AC3E}">
        <p14:creationId xmlns:p14="http://schemas.microsoft.com/office/powerpoint/2010/main" val="33097296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126</a:t>
            </a:fld>
            <a:endParaRPr lang="zh-TW" altLang="en-US"/>
          </a:p>
        </p:txBody>
      </p:sp>
    </p:spTree>
    <p:extLst>
      <p:ext uri="{BB962C8B-B14F-4D97-AF65-F5344CB8AC3E}">
        <p14:creationId xmlns:p14="http://schemas.microsoft.com/office/powerpoint/2010/main" val="17780086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127</a:t>
            </a:fld>
            <a:endParaRPr lang="zh-TW" altLang="en-US"/>
          </a:p>
        </p:txBody>
      </p:sp>
    </p:spTree>
    <p:extLst>
      <p:ext uri="{BB962C8B-B14F-4D97-AF65-F5344CB8AC3E}">
        <p14:creationId xmlns:p14="http://schemas.microsoft.com/office/powerpoint/2010/main" val="1262345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128</a:t>
            </a:fld>
            <a:endParaRPr lang="zh-TW" altLang="en-US"/>
          </a:p>
        </p:txBody>
      </p:sp>
    </p:spTree>
    <p:extLst>
      <p:ext uri="{BB962C8B-B14F-4D97-AF65-F5344CB8AC3E}">
        <p14:creationId xmlns:p14="http://schemas.microsoft.com/office/powerpoint/2010/main" val="1029061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在這裡我們需要先想像一個場景</a:t>
            </a:r>
            <a:r>
              <a:rPr lang="en-US" altLang="zh-TW" sz="1200" b="0" i="0" kern="1200" dirty="0">
                <a:solidFill>
                  <a:schemeClr val="tx1"/>
                </a:solidFill>
                <a:effectLst/>
                <a:latin typeface="+mn-lt"/>
                <a:ea typeface="+mn-ea"/>
                <a:cs typeface="+mn-cs"/>
              </a:rPr>
              <a:t>…</a:t>
            </a:r>
          </a:p>
          <a:p>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先前我們在講使用</a:t>
            </a:r>
            <a:r>
              <a:rPr lang="en-US" altLang="zh-TW" sz="1200" b="0" i="0" kern="1200" dirty="0">
                <a:solidFill>
                  <a:schemeClr val="tx1"/>
                </a:solidFill>
                <a:effectLst/>
                <a:latin typeface="+mn-lt"/>
                <a:ea typeface="+mn-ea"/>
                <a:cs typeface="+mn-cs"/>
              </a:rPr>
              <a:t>S3</a:t>
            </a:r>
            <a:r>
              <a:rPr lang="zh-TW" altLang="en-US" sz="1200" b="0" i="0" kern="1200" dirty="0">
                <a:solidFill>
                  <a:schemeClr val="tx1"/>
                </a:solidFill>
                <a:effectLst/>
                <a:latin typeface="+mn-lt"/>
                <a:ea typeface="+mn-ea"/>
                <a:cs typeface="+mn-cs"/>
              </a:rPr>
              <a:t>在雲端服務上的直接好處是可以降低</a:t>
            </a:r>
            <a:r>
              <a:rPr lang="en" altLang="zh-TW" sz="1200" b="0" i="0" kern="1200" dirty="0">
                <a:solidFill>
                  <a:schemeClr val="tx1"/>
                </a:solidFill>
                <a:effectLst/>
                <a:latin typeface="+mn-lt"/>
                <a:ea typeface="+mn-ea"/>
                <a:cs typeface="+mn-cs"/>
              </a:rPr>
              <a:t>Request</a:t>
            </a:r>
            <a:r>
              <a:rPr lang="zh-TW" altLang="en-US" sz="1200" b="0" i="0" kern="1200" dirty="0">
                <a:solidFill>
                  <a:schemeClr val="tx1"/>
                </a:solidFill>
                <a:effectLst/>
                <a:latin typeface="+mn-lt"/>
                <a:ea typeface="+mn-ea"/>
                <a:cs typeface="+mn-cs"/>
              </a:rPr>
              <a:t>數量，進而讓</a:t>
            </a:r>
            <a:r>
              <a:rPr lang="en" altLang="zh-TW" sz="1200" b="0" i="0" kern="1200" dirty="0">
                <a:solidFill>
                  <a:schemeClr val="tx1"/>
                </a:solidFill>
                <a:effectLst/>
                <a:latin typeface="+mn-lt"/>
                <a:ea typeface="+mn-ea"/>
                <a:cs typeface="+mn-cs"/>
              </a:rPr>
              <a:t>Server</a:t>
            </a:r>
            <a:r>
              <a:rPr lang="zh-TW" altLang="en-US" sz="1200" b="0" i="0" kern="1200" dirty="0">
                <a:solidFill>
                  <a:schemeClr val="tx1"/>
                </a:solidFill>
                <a:effectLst/>
                <a:latin typeface="+mn-lt"/>
                <a:ea typeface="+mn-ea"/>
                <a:cs typeface="+mn-cs"/>
              </a:rPr>
              <a:t>降低負載，同時服務更多訪客。</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但是即使是</a:t>
            </a:r>
            <a:r>
              <a:rPr lang="en" altLang="zh-TW" sz="1200" b="0" i="0" kern="1200" dirty="0">
                <a:solidFill>
                  <a:schemeClr val="tx1"/>
                </a:solidFill>
                <a:effectLst/>
                <a:latin typeface="+mn-lt"/>
                <a:ea typeface="+mn-ea"/>
                <a:cs typeface="+mn-cs"/>
              </a:rPr>
              <a:t>S3</a:t>
            </a:r>
            <a:r>
              <a:rPr lang="zh-TW" altLang="en-US" sz="1200" b="0" i="0" kern="1200" dirty="0">
                <a:solidFill>
                  <a:schemeClr val="tx1"/>
                </a:solidFill>
                <a:effectLst/>
                <a:latin typeface="+mn-lt"/>
                <a:ea typeface="+mn-ea"/>
                <a:cs typeface="+mn-cs"/>
              </a:rPr>
              <a:t>也還是有機房的概念，也就是說你的資料是存在單一實體位置裡面，會有所謂的物理限制，什麼是物理限制</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舉例來說如果你把資料放在東京</a:t>
            </a:r>
            <a:r>
              <a:rPr lang="en-US" altLang="zh-TW" sz="1200" b="0" i="0" kern="1200" dirty="0">
                <a:solidFill>
                  <a:schemeClr val="tx1"/>
                </a:solidFill>
                <a:effectLst/>
                <a:latin typeface="+mn-lt"/>
                <a:ea typeface="+mn-ea"/>
                <a:cs typeface="+mn-cs"/>
              </a:rPr>
              <a:t>(</a:t>
            </a:r>
            <a:r>
              <a:rPr lang="en" altLang="zh-TW" sz="1200" b="0" i="0" kern="1200" dirty="0">
                <a:solidFill>
                  <a:schemeClr val="tx1"/>
                </a:solidFill>
                <a:effectLst/>
                <a:latin typeface="+mn-lt"/>
                <a:ea typeface="+mn-ea"/>
                <a:cs typeface="+mn-cs"/>
              </a:rPr>
              <a:t>Tokyo)</a:t>
            </a:r>
            <a:r>
              <a:rPr lang="zh-TW" altLang="en-US" sz="1200" b="0" i="0" kern="1200" dirty="0">
                <a:solidFill>
                  <a:schemeClr val="tx1"/>
                </a:solidFill>
                <a:effectLst/>
                <a:latin typeface="+mn-lt"/>
                <a:ea typeface="+mn-ea"/>
                <a:cs typeface="+mn-cs"/>
              </a:rPr>
              <a:t>的機房，那去到北美就會有這個物理上的距離速度限制。</a:t>
            </a:r>
          </a:p>
          <a:p>
            <a:r>
              <a:rPr lang="zh-TW" altLang="en-US" sz="1200" b="0" i="0" kern="1200" dirty="0">
                <a:solidFill>
                  <a:schemeClr val="tx1"/>
                </a:solidFill>
                <a:effectLst/>
                <a:latin typeface="+mn-lt"/>
                <a:ea typeface="+mn-ea"/>
                <a:cs typeface="+mn-cs"/>
              </a:rPr>
              <a:t> </a:t>
            </a:r>
          </a:p>
          <a:p>
            <a:r>
              <a:rPr lang="zh-TW" altLang="en-US" sz="1200" b="0" i="0" kern="1200" dirty="0">
                <a:solidFill>
                  <a:schemeClr val="tx1"/>
                </a:solidFill>
                <a:effectLst/>
                <a:latin typeface="+mn-lt"/>
                <a:ea typeface="+mn-ea"/>
                <a:cs typeface="+mn-cs"/>
              </a:rPr>
              <a:t>而</a:t>
            </a:r>
            <a:r>
              <a:rPr lang="en" altLang="zh-TW" sz="1200" b="0" i="0" kern="1200" dirty="0">
                <a:solidFill>
                  <a:schemeClr val="tx1"/>
                </a:solidFill>
                <a:effectLst/>
                <a:latin typeface="+mn-lt"/>
                <a:ea typeface="+mn-ea"/>
                <a:cs typeface="+mn-cs"/>
              </a:rPr>
              <a:t>S3</a:t>
            </a:r>
            <a:r>
              <a:rPr lang="zh-TW" altLang="en-US" sz="1200" b="0" i="0" kern="1200" dirty="0">
                <a:solidFill>
                  <a:schemeClr val="tx1"/>
                </a:solidFill>
                <a:effectLst/>
                <a:latin typeface="+mn-lt"/>
                <a:ea typeface="+mn-ea"/>
                <a:cs typeface="+mn-cs"/>
              </a:rPr>
              <a:t>主要是一個儲存空間，儲存的是靜態文件檔案，那如果今天先把這樣的檔案先在全球各地都放一個副本，如果有人訪問他就直接送最近的副本給他，如果這樣做的話，前面講的距離問題就能被解決，這就叫作</a:t>
            </a:r>
            <a:r>
              <a:rPr lang="en" altLang="zh-TW" sz="1200" b="0" i="0" kern="1200" dirty="0">
                <a:solidFill>
                  <a:schemeClr val="tx1"/>
                </a:solidFill>
                <a:effectLst/>
                <a:latin typeface="+mn-lt"/>
                <a:ea typeface="+mn-ea"/>
                <a:cs typeface="+mn-cs"/>
              </a:rPr>
              <a:t>CDN</a:t>
            </a:r>
            <a:r>
              <a:rPr lang="zh-TW" altLang="en-US" sz="1200" b="0" i="0" kern="1200" dirty="0">
                <a:solidFill>
                  <a:schemeClr val="tx1"/>
                </a:solidFill>
                <a:effectLst/>
                <a:latin typeface="+mn-lt"/>
                <a:ea typeface="+mn-ea"/>
                <a:cs typeface="+mn-cs"/>
              </a:rPr>
              <a:t>（</a:t>
            </a:r>
            <a:r>
              <a:rPr lang="en" altLang="zh-TW" sz="1200" b="0" i="0" kern="1200" dirty="0">
                <a:solidFill>
                  <a:schemeClr val="tx1"/>
                </a:solidFill>
                <a:effectLst/>
                <a:latin typeface="+mn-lt"/>
                <a:ea typeface="+mn-ea"/>
                <a:cs typeface="+mn-cs"/>
              </a:rPr>
              <a:t>Content delivery network</a:t>
            </a:r>
            <a:r>
              <a:rPr lang="zh-TW" altLang="en-US" sz="1200" b="0" i="0" kern="1200" dirty="0">
                <a:solidFill>
                  <a:schemeClr val="tx1"/>
                </a:solidFill>
                <a:effectLst/>
                <a:latin typeface="+mn-lt"/>
                <a:ea typeface="+mn-ea"/>
                <a:cs typeface="+mn-cs"/>
              </a:rPr>
              <a:t>、內容傳遞網路）的概念，這是一種內容在網路上傳輸的快取機制。</a:t>
            </a:r>
            <a:endParaRPr lang="en-US" altLang="zh-TW" sz="1200" b="0" i="0" kern="1200" dirty="0">
              <a:solidFill>
                <a:schemeClr val="tx1"/>
              </a:solidFill>
              <a:effectLst/>
              <a:latin typeface="+mn-lt"/>
              <a:ea typeface="+mn-ea"/>
              <a:cs typeface="+mn-cs"/>
            </a:endParaRPr>
          </a:p>
          <a:p>
            <a:endParaRPr lang="zh-TW" altLang="en-US"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不過如果要達到這個目的，必須要有很多基礎設施的協助，對一般人來說並不是這麼的容易。</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而</a:t>
            </a:r>
            <a:r>
              <a:rPr lang="en" altLang="zh-TW" sz="1200" b="0" i="0" kern="1200" dirty="0">
                <a:solidFill>
                  <a:schemeClr val="tx1"/>
                </a:solidFill>
                <a:effectLst/>
                <a:latin typeface="+mn-lt"/>
                <a:ea typeface="+mn-ea"/>
                <a:cs typeface="+mn-cs"/>
              </a:rPr>
              <a:t>Amazon</a:t>
            </a:r>
            <a:r>
              <a:rPr lang="zh-TW" altLang="en-US" sz="1200" b="0" i="0" kern="1200" dirty="0">
                <a:solidFill>
                  <a:schemeClr val="tx1"/>
                </a:solidFill>
                <a:effectLst/>
                <a:latin typeface="+mn-lt"/>
                <a:ea typeface="+mn-ea"/>
                <a:cs typeface="+mn-cs"/>
              </a:rPr>
              <a:t>就有提供這個功能，也就是</a:t>
            </a:r>
            <a:r>
              <a:rPr lang="en" altLang="zh-TW" sz="1200" b="0" i="0" kern="1200" dirty="0">
                <a:solidFill>
                  <a:schemeClr val="tx1"/>
                </a:solidFill>
                <a:effectLst/>
                <a:latin typeface="+mn-lt"/>
                <a:ea typeface="+mn-ea"/>
                <a:cs typeface="+mn-cs"/>
              </a:rPr>
              <a:t>CloudFront</a:t>
            </a:r>
            <a:r>
              <a:rPr lang="zh-TW" altLang="en-US" sz="1200" b="0" i="0" kern="1200" dirty="0">
                <a:solidFill>
                  <a:schemeClr val="tx1"/>
                </a:solidFill>
                <a:effectLst/>
                <a:latin typeface="+mn-lt"/>
                <a:ea typeface="+mn-ea"/>
                <a:cs typeface="+mn-cs"/>
              </a:rPr>
              <a:t>這個功能，而且他在一般使用的費用上面，雖然會比</a:t>
            </a:r>
            <a:r>
              <a:rPr lang="en" altLang="zh-TW" sz="1200" b="0" i="0" kern="1200" dirty="0">
                <a:solidFill>
                  <a:schemeClr val="tx1"/>
                </a:solidFill>
                <a:effectLst/>
                <a:latin typeface="+mn-lt"/>
                <a:ea typeface="+mn-ea"/>
                <a:cs typeface="+mn-cs"/>
              </a:rPr>
              <a:t>S3</a:t>
            </a:r>
            <a:r>
              <a:rPr lang="zh-TW" altLang="en-US" sz="1200" b="0" i="0" kern="1200" dirty="0">
                <a:solidFill>
                  <a:schemeClr val="tx1"/>
                </a:solidFill>
                <a:effectLst/>
                <a:latin typeface="+mn-lt"/>
                <a:ea typeface="+mn-ea"/>
                <a:cs typeface="+mn-cs"/>
              </a:rPr>
              <a:t>貴一些，不過整體來說也算是便宜的選項，</a:t>
            </a:r>
            <a:r>
              <a:rPr lang="en" altLang="zh-TW" sz="1200" b="0" i="0" kern="1200" dirty="0">
                <a:solidFill>
                  <a:schemeClr val="tx1"/>
                </a:solidFill>
                <a:effectLst/>
                <a:latin typeface="+mn-lt"/>
                <a:ea typeface="+mn-ea"/>
                <a:cs typeface="+mn-cs"/>
              </a:rPr>
              <a:t>CloudFront</a:t>
            </a:r>
            <a:r>
              <a:rPr lang="zh-TW" altLang="en-US" sz="1200" b="0" i="0" kern="1200" dirty="0">
                <a:solidFill>
                  <a:schemeClr val="tx1"/>
                </a:solidFill>
                <a:effectLst/>
                <a:latin typeface="+mn-lt"/>
                <a:ea typeface="+mn-ea"/>
                <a:cs typeface="+mn-cs"/>
              </a:rPr>
              <a:t>設定完成後會是自動同步</a:t>
            </a:r>
            <a:r>
              <a:rPr lang="en" altLang="zh-TW" sz="1200" b="0" i="0" kern="1200" dirty="0">
                <a:solidFill>
                  <a:schemeClr val="tx1"/>
                </a:solidFill>
                <a:effectLst/>
                <a:latin typeface="+mn-lt"/>
                <a:ea typeface="+mn-ea"/>
                <a:cs typeface="+mn-cs"/>
              </a:rPr>
              <a:t>S3</a:t>
            </a:r>
            <a:r>
              <a:rPr lang="zh-TW" altLang="en-US" sz="1200" b="0" i="0" kern="1200" dirty="0">
                <a:solidFill>
                  <a:schemeClr val="tx1"/>
                </a:solidFill>
                <a:effectLst/>
                <a:latin typeface="+mn-lt"/>
                <a:ea typeface="+mn-ea"/>
                <a:cs typeface="+mn-cs"/>
              </a:rPr>
              <a:t>的</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同步的範圍可以設定</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，算是相當的好用！</a:t>
            </a:r>
          </a:p>
          <a:p>
            <a:endParaRPr kumimoji="1"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13</a:t>
            </a:fld>
            <a:endParaRPr lang="zh-TW" altLang="en-US"/>
          </a:p>
        </p:txBody>
      </p:sp>
    </p:spTree>
    <p:extLst>
      <p:ext uri="{BB962C8B-B14F-4D97-AF65-F5344CB8AC3E}">
        <p14:creationId xmlns:p14="http://schemas.microsoft.com/office/powerpoint/2010/main" val="37348996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129</a:t>
            </a:fld>
            <a:endParaRPr lang="zh-TW" altLang="en-US"/>
          </a:p>
        </p:txBody>
      </p:sp>
    </p:spTree>
    <p:extLst>
      <p:ext uri="{BB962C8B-B14F-4D97-AF65-F5344CB8AC3E}">
        <p14:creationId xmlns:p14="http://schemas.microsoft.com/office/powerpoint/2010/main" val="22624713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130</a:t>
            </a:fld>
            <a:endParaRPr lang="zh-TW" altLang="en-US"/>
          </a:p>
        </p:txBody>
      </p:sp>
    </p:spTree>
    <p:extLst>
      <p:ext uri="{BB962C8B-B14F-4D97-AF65-F5344CB8AC3E}">
        <p14:creationId xmlns:p14="http://schemas.microsoft.com/office/powerpoint/2010/main" val="12141385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131</a:t>
            </a:fld>
            <a:endParaRPr lang="zh-TW" altLang="en-US"/>
          </a:p>
        </p:txBody>
      </p:sp>
    </p:spTree>
    <p:extLst>
      <p:ext uri="{BB962C8B-B14F-4D97-AF65-F5344CB8AC3E}">
        <p14:creationId xmlns:p14="http://schemas.microsoft.com/office/powerpoint/2010/main" val="36837119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132</a:t>
            </a:fld>
            <a:endParaRPr lang="zh-TW" altLang="en-US"/>
          </a:p>
        </p:txBody>
      </p:sp>
    </p:spTree>
    <p:extLst>
      <p:ext uri="{BB962C8B-B14F-4D97-AF65-F5344CB8AC3E}">
        <p14:creationId xmlns:p14="http://schemas.microsoft.com/office/powerpoint/2010/main" val="27033975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134</a:t>
            </a:fld>
            <a:endParaRPr lang="zh-TW" altLang="en-US"/>
          </a:p>
        </p:txBody>
      </p:sp>
    </p:spTree>
    <p:extLst>
      <p:ext uri="{BB962C8B-B14F-4D97-AF65-F5344CB8AC3E}">
        <p14:creationId xmlns:p14="http://schemas.microsoft.com/office/powerpoint/2010/main" val="35912740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135</a:t>
            </a:fld>
            <a:endParaRPr lang="zh-TW" altLang="en-US"/>
          </a:p>
        </p:txBody>
      </p:sp>
    </p:spTree>
    <p:extLst>
      <p:ext uri="{BB962C8B-B14F-4D97-AF65-F5344CB8AC3E}">
        <p14:creationId xmlns:p14="http://schemas.microsoft.com/office/powerpoint/2010/main" val="30171544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136</a:t>
            </a:fld>
            <a:endParaRPr lang="zh-TW" altLang="en-US"/>
          </a:p>
        </p:txBody>
      </p:sp>
    </p:spTree>
    <p:extLst>
      <p:ext uri="{BB962C8B-B14F-4D97-AF65-F5344CB8AC3E}">
        <p14:creationId xmlns:p14="http://schemas.microsoft.com/office/powerpoint/2010/main" val="10666687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137</a:t>
            </a:fld>
            <a:endParaRPr lang="zh-TW" altLang="en-US"/>
          </a:p>
        </p:txBody>
      </p:sp>
    </p:spTree>
    <p:extLst>
      <p:ext uri="{BB962C8B-B14F-4D97-AF65-F5344CB8AC3E}">
        <p14:creationId xmlns:p14="http://schemas.microsoft.com/office/powerpoint/2010/main" val="38736567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138</a:t>
            </a:fld>
            <a:endParaRPr lang="zh-TW" altLang="en-US"/>
          </a:p>
        </p:txBody>
      </p:sp>
    </p:spTree>
    <p:extLst>
      <p:ext uri="{BB962C8B-B14F-4D97-AF65-F5344CB8AC3E}">
        <p14:creationId xmlns:p14="http://schemas.microsoft.com/office/powerpoint/2010/main" val="42408631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139</a:t>
            </a:fld>
            <a:endParaRPr lang="zh-TW" altLang="en-US"/>
          </a:p>
        </p:txBody>
      </p:sp>
    </p:spTree>
    <p:extLst>
      <p:ext uri="{BB962C8B-B14F-4D97-AF65-F5344CB8AC3E}">
        <p14:creationId xmlns:p14="http://schemas.microsoft.com/office/powerpoint/2010/main" val="3750704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接下來這個服務不太算是</a:t>
            </a:r>
            <a:r>
              <a:rPr lang="en" altLang="zh-TW" sz="1200" b="0" i="0" kern="1200" dirty="0">
                <a:solidFill>
                  <a:schemeClr val="tx1"/>
                </a:solidFill>
                <a:effectLst/>
                <a:latin typeface="+mn-lt"/>
                <a:ea typeface="+mn-ea"/>
                <a:cs typeface="+mn-cs"/>
              </a:rPr>
              <a:t>Features (</a:t>
            </a:r>
            <a:r>
              <a:rPr lang="zh-TW" altLang="en-US" sz="1200" b="0" i="0" kern="1200" dirty="0">
                <a:solidFill>
                  <a:schemeClr val="tx1"/>
                </a:solidFill>
                <a:effectLst/>
                <a:latin typeface="+mn-lt"/>
                <a:ea typeface="+mn-ea"/>
                <a:cs typeface="+mn-cs"/>
              </a:rPr>
              <a:t>功能特點</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，但是在團隊和程式管理上面很方便。</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en" altLang="zh-TW" sz="1200" b="0" i="0" kern="1200" dirty="0">
                <a:solidFill>
                  <a:schemeClr val="tx1"/>
                </a:solidFill>
                <a:effectLst/>
                <a:latin typeface="+mn-lt"/>
                <a:ea typeface="+mn-ea"/>
                <a:cs typeface="+mn-cs"/>
              </a:rPr>
              <a:t>AWS</a:t>
            </a:r>
            <a:r>
              <a:rPr lang="zh-TW" altLang="en-US" sz="1200" b="0" i="0" kern="1200" dirty="0">
                <a:solidFill>
                  <a:schemeClr val="tx1"/>
                </a:solidFill>
                <a:effectLst/>
                <a:latin typeface="+mn-lt"/>
                <a:ea typeface="+mn-ea"/>
                <a:cs typeface="+mn-cs"/>
              </a:rPr>
              <a:t>很多的服務都可以靠</a:t>
            </a:r>
            <a:r>
              <a:rPr lang="en" altLang="zh-TW" sz="1200" b="0" i="0" kern="1200" dirty="0">
                <a:solidFill>
                  <a:schemeClr val="tx1"/>
                </a:solidFill>
                <a:effectLst/>
                <a:latin typeface="+mn-lt"/>
                <a:ea typeface="+mn-ea"/>
                <a:cs typeface="+mn-cs"/>
              </a:rPr>
              <a:t>API</a:t>
            </a:r>
            <a:r>
              <a:rPr lang="zh-TW" altLang="en-US" sz="1200" b="0" i="0" kern="1200" dirty="0">
                <a:solidFill>
                  <a:schemeClr val="tx1"/>
                </a:solidFill>
                <a:effectLst/>
                <a:latin typeface="+mn-lt"/>
                <a:ea typeface="+mn-ea"/>
                <a:cs typeface="+mn-cs"/>
              </a:rPr>
              <a:t>或是</a:t>
            </a:r>
            <a:r>
              <a:rPr lang="en" altLang="zh-TW" sz="1200" b="0" i="0" kern="1200" dirty="0">
                <a:solidFill>
                  <a:schemeClr val="tx1"/>
                </a:solidFill>
                <a:effectLst/>
                <a:latin typeface="+mn-lt"/>
                <a:ea typeface="+mn-ea"/>
                <a:cs typeface="+mn-cs"/>
              </a:rPr>
              <a:t>Command Line</a:t>
            </a:r>
            <a:r>
              <a:rPr lang="zh-TW" altLang="en-US" sz="1200" b="0" i="0" kern="1200" dirty="0">
                <a:solidFill>
                  <a:schemeClr val="tx1"/>
                </a:solidFill>
                <a:effectLst/>
                <a:latin typeface="+mn-lt"/>
                <a:ea typeface="+mn-ea"/>
                <a:cs typeface="+mn-cs"/>
              </a:rPr>
              <a:t>指令的方式達成，當然也有很豐富的後台</a:t>
            </a:r>
            <a:r>
              <a:rPr lang="en" altLang="zh-TW" sz="1200" b="0" i="0" kern="1200" dirty="0">
                <a:solidFill>
                  <a:schemeClr val="tx1"/>
                </a:solidFill>
                <a:effectLst/>
                <a:latin typeface="+mn-lt"/>
                <a:ea typeface="+mn-ea"/>
                <a:cs typeface="+mn-cs"/>
              </a:rPr>
              <a:t>User Interface(UI)</a:t>
            </a:r>
            <a:r>
              <a:rPr lang="zh-TW" altLang="en-US" sz="1200" b="0" i="0" kern="1200" dirty="0">
                <a:solidFill>
                  <a:schemeClr val="tx1"/>
                </a:solidFill>
                <a:effectLst/>
                <a:latin typeface="+mn-lt"/>
                <a:ea typeface="+mn-ea"/>
                <a:cs typeface="+mn-cs"/>
              </a:rPr>
              <a:t>介面。不過很多時候，我們會希望功能可以讓程式自動完成。</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比方說如果我們的檔案上傳到網站後就自動上傳到</a:t>
            </a:r>
            <a:r>
              <a:rPr lang="en" altLang="zh-TW" sz="1200" b="0" i="0" kern="1200" dirty="0">
                <a:solidFill>
                  <a:schemeClr val="tx1"/>
                </a:solidFill>
                <a:effectLst/>
                <a:latin typeface="+mn-lt"/>
                <a:ea typeface="+mn-ea"/>
                <a:cs typeface="+mn-cs"/>
              </a:rPr>
              <a:t>S3</a:t>
            </a:r>
            <a:r>
              <a:rPr lang="zh-TW" altLang="en-US" sz="1200" b="0" i="0" kern="1200" dirty="0">
                <a:solidFill>
                  <a:schemeClr val="tx1"/>
                </a:solidFill>
                <a:effectLst/>
                <a:latin typeface="+mn-lt"/>
                <a:ea typeface="+mn-ea"/>
                <a:cs typeface="+mn-cs"/>
              </a:rPr>
              <a:t>，但是我們不可能讓所有人都可以隨便用其它的軟體上傳，所以必須要有權限管理的機制，</a:t>
            </a:r>
            <a:r>
              <a:rPr lang="en" altLang="zh-TW" sz="1200" b="0" i="0" kern="1200" dirty="0">
                <a:solidFill>
                  <a:schemeClr val="tx1"/>
                </a:solidFill>
                <a:effectLst/>
                <a:latin typeface="+mn-lt"/>
                <a:ea typeface="+mn-ea"/>
                <a:cs typeface="+mn-cs"/>
              </a:rPr>
              <a:t>IAM</a:t>
            </a:r>
            <a:r>
              <a:rPr lang="zh-TW" altLang="en-US" sz="1200" b="0" i="0" kern="1200" dirty="0">
                <a:solidFill>
                  <a:schemeClr val="tx1"/>
                </a:solidFill>
                <a:effectLst/>
                <a:latin typeface="+mn-lt"/>
                <a:ea typeface="+mn-ea"/>
                <a:cs typeface="+mn-cs"/>
              </a:rPr>
              <a:t>就是這方面的功能。</a:t>
            </a:r>
          </a:p>
          <a:p>
            <a:r>
              <a:rPr lang="zh-TW" altLang="en-US" sz="1200" b="0" i="0" kern="1200" dirty="0">
                <a:solidFill>
                  <a:schemeClr val="tx1"/>
                </a:solidFill>
                <a:effectLst/>
                <a:latin typeface="+mn-lt"/>
                <a:ea typeface="+mn-ea"/>
                <a:cs typeface="+mn-cs"/>
              </a:rPr>
              <a:t> </a:t>
            </a:r>
          </a:p>
          <a:p>
            <a:r>
              <a:rPr lang="en" altLang="zh-TW" sz="1200" b="0" i="0" kern="1200" dirty="0">
                <a:solidFill>
                  <a:schemeClr val="tx1"/>
                </a:solidFill>
                <a:effectLst/>
                <a:latin typeface="+mn-lt"/>
                <a:ea typeface="+mn-ea"/>
                <a:cs typeface="+mn-cs"/>
              </a:rPr>
              <a:t>IAM</a:t>
            </a:r>
            <a:r>
              <a:rPr lang="zh-TW" altLang="en-US" sz="1200" b="0" i="0" kern="1200" dirty="0">
                <a:solidFill>
                  <a:schemeClr val="tx1"/>
                </a:solidFill>
                <a:effectLst/>
                <a:latin typeface="+mn-lt"/>
                <a:ea typeface="+mn-ea"/>
                <a:cs typeface="+mn-cs"/>
              </a:rPr>
              <a:t>除了可以限制使用者，還可以管理使用者權限，比較特別的是他的使用者權限管理得很細，讀寫可以分離，即使是超級使用者也可以分成是後台</a:t>
            </a:r>
            <a:r>
              <a:rPr lang="en" altLang="zh-TW" sz="1200" b="0" i="0" kern="1200" dirty="0">
                <a:solidFill>
                  <a:schemeClr val="tx1"/>
                </a:solidFill>
                <a:effectLst/>
                <a:latin typeface="+mn-lt"/>
                <a:ea typeface="+mn-ea"/>
                <a:cs typeface="+mn-cs"/>
              </a:rPr>
              <a:t>UI</a:t>
            </a:r>
            <a:r>
              <a:rPr lang="zh-TW" altLang="en-US" sz="1200" b="0" i="0" kern="1200" dirty="0">
                <a:solidFill>
                  <a:schemeClr val="tx1"/>
                </a:solidFill>
                <a:effectLst/>
                <a:latin typeface="+mn-lt"/>
                <a:ea typeface="+mn-ea"/>
                <a:cs typeface="+mn-cs"/>
              </a:rPr>
              <a:t>用或是</a:t>
            </a:r>
            <a:r>
              <a:rPr lang="en" altLang="zh-TW" sz="1200" b="0" i="0" kern="1200" dirty="0">
                <a:solidFill>
                  <a:schemeClr val="tx1"/>
                </a:solidFill>
                <a:effectLst/>
                <a:latin typeface="+mn-lt"/>
                <a:ea typeface="+mn-ea"/>
                <a:cs typeface="+mn-cs"/>
              </a:rPr>
              <a:t>Command Line</a:t>
            </a:r>
            <a:r>
              <a:rPr lang="zh-TW" altLang="en-US" sz="1200" b="0" i="0" kern="1200" dirty="0">
                <a:solidFill>
                  <a:schemeClr val="tx1"/>
                </a:solidFill>
                <a:effectLst/>
                <a:latin typeface="+mn-lt"/>
                <a:ea typeface="+mn-ea"/>
                <a:cs typeface="+mn-cs"/>
              </a:rPr>
              <a:t>指令用的超級使用者。</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每個</a:t>
            </a:r>
            <a:r>
              <a:rPr lang="en" altLang="zh-TW" sz="1200" b="0" i="0" kern="1200" dirty="0">
                <a:solidFill>
                  <a:schemeClr val="tx1"/>
                </a:solidFill>
                <a:effectLst/>
                <a:latin typeface="+mn-lt"/>
                <a:ea typeface="+mn-ea"/>
                <a:cs typeface="+mn-cs"/>
              </a:rPr>
              <a:t>AWS</a:t>
            </a:r>
            <a:r>
              <a:rPr lang="zh-TW" altLang="en-US" sz="1200" b="0" i="0" kern="1200" dirty="0">
                <a:solidFill>
                  <a:schemeClr val="tx1"/>
                </a:solidFill>
                <a:effectLst/>
                <a:latin typeface="+mn-lt"/>
                <a:ea typeface="+mn-ea"/>
                <a:cs typeface="+mn-cs"/>
              </a:rPr>
              <a:t>的服務的權限是分開的，也有</a:t>
            </a:r>
            <a:r>
              <a:rPr lang="en" altLang="zh-TW" sz="1200" b="0" i="0" kern="1200" dirty="0">
                <a:solidFill>
                  <a:schemeClr val="tx1"/>
                </a:solidFill>
                <a:effectLst/>
                <a:latin typeface="+mn-lt"/>
                <a:ea typeface="+mn-ea"/>
                <a:cs typeface="+mn-cs"/>
              </a:rPr>
              <a:t>User</a:t>
            </a:r>
            <a:r>
              <a:rPr lang="zh-TW" altLang="en-US" sz="1200" b="0" i="0" kern="1200" dirty="0">
                <a:solidFill>
                  <a:schemeClr val="tx1"/>
                </a:solidFill>
                <a:effectLst/>
                <a:latin typeface="+mn-lt"/>
                <a:ea typeface="+mn-ea"/>
                <a:cs typeface="+mn-cs"/>
              </a:rPr>
              <a:t>使用者與</a:t>
            </a:r>
            <a:r>
              <a:rPr lang="en" altLang="zh-TW" sz="1200" b="0" i="0" kern="1200" dirty="0">
                <a:solidFill>
                  <a:schemeClr val="tx1"/>
                </a:solidFill>
                <a:effectLst/>
                <a:latin typeface="+mn-lt"/>
                <a:ea typeface="+mn-ea"/>
                <a:cs typeface="+mn-cs"/>
              </a:rPr>
              <a:t>Role</a:t>
            </a:r>
            <a:r>
              <a:rPr lang="zh-TW" altLang="en-US" sz="1200" b="0" i="0" kern="1200" dirty="0">
                <a:solidFill>
                  <a:schemeClr val="tx1"/>
                </a:solidFill>
                <a:effectLst/>
                <a:latin typeface="+mn-lt"/>
                <a:ea typeface="+mn-ea"/>
                <a:cs typeface="+mn-cs"/>
              </a:rPr>
              <a:t>角色的設定方式，也可以單獨廢棄掉某個使用者或是某個授權的</a:t>
            </a:r>
            <a:r>
              <a:rPr lang="en" altLang="zh-TW" sz="1200" b="0" i="0" kern="1200" dirty="0">
                <a:solidFill>
                  <a:schemeClr val="tx1"/>
                </a:solidFill>
                <a:effectLst/>
                <a:latin typeface="+mn-lt"/>
                <a:ea typeface="+mn-ea"/>
                <a:cs typeface="+mn-cs"/>
              </a:rPr>
              <a:t>Key(</a:t>
            </a:r>
            <a:r>
              <a:rPr lang="zh-TW" altLang="en-US" sz="1200" b="0" i="0" kern="1200" dirty="0">
                <a:solidFill>
                  <a:schemeClr val="tx1"/>
                </a:solidFill>
                <a:effectLst/>
                <a:latin typeface="+mn-lt"/>
                <a:ea typeface="+mn-ea"/>
                <a:cs typeface="+mn-cs"/>
              </a:rPr>
              <a:t>如果不小心洩漏的話</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總之非常的詳盡，但也因此入門的時候會有點卡。但是熟悉以後對於資訊安全是會有顯著的幫助的。</a:t>
            </a:r>
          </a:p>
          <a:p>
            <a:endParaRPr kumimoji="1"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14</a:t>
            </a:fld>
            <a:endParaRPr lang="zh-TW" altLang="en-US"/>
          </a:p>
        </p:txBody>
      </p:sp>
    </p:spTree>
    <p:extLst>
      <p:ext uri="{BB962C8B-B14F-4D97-AF65-F5344CB8AC3E}">
        <p14:creationId xmlns:p14="http://schemas.microsoft.com/office/powerpoint/2010/main" val="33248992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140</a:t>
            </a:fld>
            <a:endParaRPr lang="zh-TW" altLang="en-US"/>
          </a:p>
        </p:txBody>
      </p:sp>
    </p:spTree>
    <p:extLst>
      <p:ext uri="{BB962C8B-B14F-4D97-AF65-F5344CB8AC3E}">
        <p14:creationId xmlns:p14="http://schemas.microsoft.com/office/powerpoint/2010/main" val="5742434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141</a:t>
            </a:fld>
            <a:endParaRPr lang="zh-TW" altLang="en-US"/>
          </a:p>
        </p:txBody>
      </p:sp>
    </p:spTree>
    <p:extLst>
      <p:ext uri="{BB962C8B-B14F-4D97-AF65-F5344CB8AC3E}">
        <p14:creationId xmlns:p14="http://schemas.microsoft.com/office/powerpoint/2010/main" val="39371431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142</a:t>
            </a:fld>
            <a:endParaRPr lang="zh-TW" altLang="en-US"/>
          </a:p>
        </p:txBody>
      </p:sp>
    </p:spTree>
    <p:extLst>
      <p:ext uri="{BB962C8B-B14F-4D97-AF65-F5344CB8AC3E}">
        <p14:creationId xmlns:p14="http://schemas.microsoft.com/office/powerpoint/2010/main" val="2957068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接下來的這個服務隊一般用戶來說可能會比較少用到，但這裡還是會說明一下</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對於現代的網路架構，</a:t>
            </a:r>
            <a:r>
              <a:rPr lang="en" altLang="zh-TW" sz="1200" b="0" i="0" kern="1200" dirty="0">
                <a:solidFill>
                  <a:schemeClr val="tx1"/>
                </a:solidFill>
                <a:effectLst/>
                <a:latin typeface="+mn-lt"/>
                <a:ea typeface="+mn-ea"/>
                <a:cs typeface="+mn-cs"/>
              </a:rPr>
              <a:t>Load Balancer</a:t>
            </a:r>
            <a:r>
              <a:rPr lang="zh-TW" altLang="en-US" sz="1200" b="0" i="0" kern="1200" dirty="0">
                <a:solidFill>
                  <a:schemeClr val="tx1"/>
                </a:solidFill>
                <a:effectLst/>
                <a:latin typeface="+mn-lt"/>
                <a:ea typeface="+mn-ea"/>
                <a:cs typeface="+mn-cs"/>
              </a:rPr>
              <a:t>算是一個非常必要的工具。</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現在的分散式架構為了解決時間週期性的大小流量變化，因此使用了叫做</a:t>
            </a:r>
            <a:r>
              <a:rPr lang="en" altLang="zh-TW" sz="1200" b="0" i="0" kern="1200" dirty="0">
                <a:solidFill>
                  <a:schemeClr val="tx1"/>
                </a:solidFill>
                <a:effectLst/>
                <a:latin typeface="+mn-lt"/>
                <a:ea typeface="+mn-ea"/>
                <a:cs typeface="+mn-cs"/>
              </a:rPr>
              <a:t>Auto Scaling</a:t>
            </a:r>
            <a:r>
              <a:rPr lang="zh-TW" altLang="en-US" sz="1200" b="0" i="0" kern="1200" dirty="0">
                <a:solidFill>
                  <a:schemeClr val="tx1"/>
                </a:solidFill>
                <a:effectLst/>
                <a:latin typeface="+mn-lt"/>
                <a:ea typeface="+mn-ea"/>
                <a:cs typeface="+mn-cs"/>
              </a:rPr>
              <a:t>的技術。</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簡單來說就是在流量大的時候多開幾台機器，流量小的時候關掉多餘的機器。</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但是在實現</a:t>
            </a:r>
            <a:r>
              <a:rPr lang="en" altLang="zh-TW" sz="1200" b="0" i="0" kern="1200" dirty="0">
                <a:solidFill>
                  <a:schemeClr val="tx1"/>
                </a:solidFill>
                <a:effectLst/>
                <a:latin typeface="+mn-lt"/>
                <a:ea typeface="+mn-ea"/>
                <a:cs typeface="+mn-cs"/>
              </a:rPr>
              <a:t>Auto Scaling</a:t>
            </a:r>
            <a:r>
              <a:rPr lang="zh-TW" altLang="en-US" sz="1200" b="0" i="0" kern="1200" dirty="0">
                <a:solidFill>
                  <a:schemeClr val="tx1"/>
                </a:solidFill>
                <a:effectLst/>
                <a:latin typeface="+mn-lt"/>
                <a:ea typeface="+mn-ea"/>
                <a:cs typeface="+mn-cs"/>
              </a:rPr>
              <a:t>之前會先碰到要如何把流量平均分配給多台機器的這個問題。</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為了解決這個問題，所以就想出了以反向代理技術為基底的</a:t>
            </a:r>
            <a:r>
              <a:rPr lang="en" altLang="zh-TW" sz="1200" b="0" i="0" kern="1200" dirty="0">
                <a:solidFill>
                  <a:schemeClr val="tx1"/>
                </a:solidFill>
                <a:effectLst/>
                <a:latin typeface="+mn-lt"/>
                <a:ea typeface="+mn-ea"/>
                <a:cs typeface="+mn-cs"/>
              </a:rPr>
              <a:t>Load balancing </a:t>
            </a:r>
            <a:r>
              <a:rPr lang="zh-TW" altLang="en-US" sz="1200" b="0" i="0" kern="1200" dirty="0">
                <a:solidFill>
                  <a:schemeClr val="tx1"/>
                </a:solidFill>
                <a:effectLst/>
                <a:latin typeface="+mn-lt"/>
                <a:ea typeface="+mn-ea"/>
                <a:cs typeface="+mn-cs"/>
              </a:rPr>
              <a:t>技術。</a:t>
            </a:r>
          </a:p>
          <a:p>
            <a:r>
              <a:rPr lang="zh-TW" altLang="en-US" sz="1200" b="0" i="0" kern="1200" dirty="0">
                <a:solidFill>
                  <a:schemeClr val="tx1"/>
                </a:solidFill>
                <a:effectLst/>
                <a:latin typeface="+mn-lt"/>
                <a:ea typeface="+mn-ea"/>
                <a:cs typeface="+mn-cs"/>
              </a:rPr>
              <a:t> </a:t>
            </a:r>
          </a:p>
          <a:p>
            <a:r>
              <a:rPr lang="zh-TW" altLang="en-US" sz="1200" b="0" i="0" kern="1200" dirty="0">
                <a:solidFill>
                  <a:schemeClr val="tx1"/>
                </a:solidFill>
                <a:effectLst/>
                <a:latin typeface="+mn-lt"/>
                <a:ea typeface="+mn-ea"/>
                <a:cs typeface="+mn-cs"/>
              </a:rPr>
              <a:t>一個</a:t>
            </a:r>
            <a:r>
              <a:rPr lang="en" altLang="zh-TW" sz="1200" b="0" i="0" kern="1200" dirty="0">
                <a:solidFill>
                  <a:schemeClr val="tx1"/>
                </a:solidFill>
                <a:effectLst/>
                <a:latin typeface="+mn-lt"/>
                <a:ea typeface="+mn-ea"/>
                <a:cs typeface="+mn-cs"/>
              </a:rPr>
              <a:t>Domain URL</a:t>
            </a:r>
            <a:r>
              <a:rPr lang="zh-TW" altLang="en-US" sz="1200" b="0" i="0" kern="1200" dirty="0">
                <a:solidFill>
                  <a:schemeClr val="tx1"/>
                </a:solidFill>
                <a:effectLst/>
                <a:latin typeface="+mn-lt"/>
                <a:ea typeface="+mn-ea"/>
                <a:cs typeface="+mn-cs"/>
              </a:rPr>
              <a:t>只能對應一個</a:t>
            </a:r>
            <a:r>
              <a:rPr lang="en" altLang="zh-TW" sz="1200" b="0" i="0" kern="1200" dirty="0">
                <a:solidFill>
                  <a:schemeClr val="tx1"/>
                </a:solidFill>
                <a:effectLst/>
                <a:latin typeface="+mn-lt"/>
                <a:ea typeface="+mn-ea"/>
                <a:cs typeface="+mn-cs"/>
              </a:rPr>
              <a:t>IP</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雖然理論上</a:t>
            </a:r>
            <a:r>
              <a:rPr lang="en" altLang="zh-TW" sz="1200" b="0" i="0" kern="1200" dirty="0">
                <a:solidFill>
                  <a:schemeClr val="tx1"/>
                </a:solidFill>
                <a:effectLst/>
                <a:latin typeface="+mn-lt"/>
                <a:ea typeface="+mn-ea"/>
                <a:cs typeface="+mn-cs"/>
              </a:rPr>
              <a:t>Sub Domain</a:t>
            </a:r>
            <a:r>
              <a:rPr lang="zh-TW" altLang="en-US" sz="1200" b="0" i="0" kern="1200" dirty="0">
                <a:solidFill>
                  <a:schemeClr val="tx1"/>
                </a:solidFill>
                <a:effectLst/>
                <a:latin typeface="+mn-lt"/>
                <a:ea typeface="+mn-ea"/>
                <a:cs typeface="+mn-cs"/>
              </a:rPr>
              <a:t>可以有很多個，但是實際上訪客只會用同一個</a:t>
            </a:r>
            <a:r>
              <a:rPr lang="en" altLang="zh-TW" sz="1200" b="0" i="0" kern="1200" dirty="0">
                <a:solidFill>
                  <a:schemeClr val="tx1"/>
                </a:solidFill>
                <a:effectLst/>
                <a:latin typeface="+mn-lt"/>
                <a:ea typeface="+mn-ea"/>
                <a:cs typeface="+mn-cs"/>
              </a:rPr>
              <a:t>Domain</a:t>
            </a:r>
            <a:r>
              <a:rPr lang="zh-TW" altLang="en-US" sz="1200" b="0" i="0" kern="1200" dirty="0">
                <a:solidFill>
                  <a:schemeClr val="tx1"/>
                </a:solidFill>
                <a:effectLst/>
                <a:latin typeface="+mn-lt"/>
                <a:ea typeface="+mn-ea"/>
                <a:cs typeface="+mn-cs"/>
              </a:rPr>
              <a:t>進行連線，所以要解決的問題就是如何把同一個</a:t>
            </a:r>
            <a:r>
              <a:rPr lang="en" altLang="zh-TW" sz="1200" b="0" i="0" kern="1200" dirty="0">
                <a:solidFill>
                  <a:schemeClr val="tx1"/>
                </a:solidFill>
                <a:effectLst/>
                <a:latin typeface="+mn-lt"/>
                <a:ea typeface="+mn-ea"/>
                <a:cs typeface="+mn-cs"/>
              </a:rPr>
              <a:t>Domain </a:t>
            </a:r>
            <a:r>
              <a:rPr lang="zh-TW" altLang="en-US" sz="1200" b="0" i="0" kern="1200" dirty="0">
                <a:solidFill>
                  <a:schemeClr val="tx1"/>
                </a:solidFill>
                <a:effectLst/>
                <a:latin typeface="+mn-lt"/>
                <a:ea typeface="+mn-ea"/>
                <a:cs typeface="+mn-cs"/>
              </a:rPr>
              <a:t>下的流量分流給多台機器。</a:t>
            </a:r>
          </a:p>
          <a:p>
            <a:endParaRPr lang="zh-TW" altLang="en-US"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方法就是在所有的機器前面在建立一台機器先接收所有的流量，但是不處理</a:t>
            </a:r>
            <a:r>
              <a:rPr lang="en" altLang="zh-TW" sz="1200" b="0" i="0" kern="1200" dirty="0">
                <a:solidFill>
                  <a:schemeClr val="tx1"/>
                </a:solidFill>
                <a:effectLst/>
                <a:latin typeface="+mn-lt"/>
                <a:ea typeface="+mn-ea"/>
                <a:cs typeface="+mn-cs"/>
              </a:rPr>
              <a:t>Reqeust</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而是分發給其他的機器</a:t>
            </a:r>
            <a:r>
              <a:rPr lang="en" altLang="zh-TW" sz="1200" b="0" i="0" kern="1200" dirty="0">
                <a:solidFill>
                  <a:schemeClr val="tx1"/>
                </a:solidFill>
                <a:effectLst/>
                <a:latin typeface="+mn-lt"/>
                <a:ea typeface="+mn-ea"/>
                <a:cs typeface="+mn-cs"/>
              </a:rPr>
              <a:t>Server</a:t>
            </a:r>
            <a:r>
              <a:rPr lang="zh-TW" altLang="en-US" sz="1200" b="0" i="0" kern="1200" dirty="0">
                <a:solidFill>
                  <a:schemeClr val="tx1"/>
                </a:solidFill>
                <a:effectLst/>
                <a:latin typeface="+mn-lt"/>
                <a:ea typeface="+mn-ea"/>
                <a:cs typeface="+mn-cs"/>
              </a:rPr>
              <a:t>處理，有點類似總機的概念。</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一般如果要自己建立的話，可以使用</a:t>
            </a:r>
            <a:r>
              <a:rPr lang="en" altLang="zh-TW" sz="1200" b="0" i="0" kern="1200" dirty="0">
                <a:solidFill>
                  <a:schemeClr val="tx1"/>
                </a:solidFill>
                <a:effectLst/>
                <a:latin typeface="+mn-lt"/>
                <a:ea typeface="+mn-ea"/>
                <a:cs typeface="+mn-cs"/>
              </a:rPr>
              <a:t>Nginx</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發音同「</a:t>
            </a:r>
            <a:r>
              <a:rPr lang="en-US" altLang="zh-TW" sz="1200" b="0" i="0" kern="1200" dirty="0">
                <a:solidFill>
                  <a:schemeClr val="tx1"/>
                </a:solidFill>
                <a:effectLst/>
                <a:latin typeface="+mn-lt"/>
                <a:ea typeface="+mn-ea"/>
                <a:cs typeface="+mn-cs"/>
              </a:rPr>
              <a:t>engine X</a:t>
            </a:r>
            <a:r>
              <a:rPr lang="zh-TW" altLang="en-US" sz="1200" b="0" i="0" kern="1200" dirty="0">
                <a:solidFill>
                  <a:schemeClr val="tx1"/>
                </a:solidFill>
                <a:effectLst/>
                <a:latin typeface="+mn-lt"/>
                <a:ea typeface="+mn-ea"/>
                <a:cs typeface="+mn-cs"/>
              </a:rPr>
              <a:t>」</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 再加上一些設定與調整，但是如果你用的是</a:t>
            </a:r>
            <a:r>
              <a:rPr lang="en" altLang="zh-TW" sz="1200" b="0" i="0" kern="1200" dirty="0">
                <a:solidFill>
                  <a:schemeClr val="tx1"/>
                </a:solidFill>
                <a:effectLst/>
                <a:latin typeface="+mn-lt"/>
                <a:ea typeface="+mn-ea"/>
                <a:cs typeface="+mn-cs"/>
              </a:rPr>
              <a:t>AWS Load Balancer</a:t>
            </a:r>
            <a:r>
              <a:rPr lang="zh-TW" altLang="en-US" sz="1200" b="0" i="0" kern="1200" dirty="0">
                <a:solidFill>
                  <a:schemeClr val="tx1"/>
                </a:solidFill>
                <a:effectLst/>
                <a:latin typeface="+mn-lt"/>
                <a:ea typeface="+mn-ea"/>
                <a:cs typeface="+mn-cs"/>
              </a:rPr>
              <a:t>的話，基本上就是隨開即用。</a:t>
            </a:r>
          </a:p>
          <a:p>
            <a:r>
              <a:rPr lang="zh-TW" altLang="en-US" sz="1200" b="0" i="0" kern="1200" dirty="0">
                <a:solidFill>
                  <a:schemeClr val="tx1"/>
                </a:solidFill>
                <a:effectLst/>
                <a:latin typeface="+mn-lt"/>
                <a:ea typeface="+mn-ea"/>
                <a:cs typeface="+mn-cs"/>
              </a:rPr>
              <a:t> </a:t>
            </a:r>
          </a:p>
          <a:p>
            <a:r>
              <a:rPr lang="en" altLang="zh-TW" sz="1200" b="0" i="0" kern="1200" dirty="0">
                <a:solidFill>
                  <a:schemeClr val="tx1"/>
                </a:solidFill>
                <a:effectLst/>
                <a:latin typeface="+mn-lt"/>
                <a:ea typeface="+mn-ea"/>
                <a:cs typeface="+mn-cs"/>
              </a:rPr>
              <a:t>AWS</a:t>
            </a:r>
            <a:r>
              <a:rPr lang="zh-TW" altLang="en-US" sz="1200" b="0" i="0" kern="1200" dirty="0">
                <a:solidFill>
                  <a:schemeClr val="tx1"/>
                </a:solidFill>
                <a:effectLst/>
                <a:latin typeface="+mn-lt"/>
                <a:ea typeface="+mn-ea"/>
                <a:cs typeface="+mn-cs"/>
              </a:rPr>
              <a:t>的</a:t>
            </a:r>
            <a:r>
              <a:rPr lang="en" altLang="zh-TW" sz="1200" b="0" i="0" kern="1200" dirty="0">
                <a:solidFill>
                  <a:schemeClr val="tx1"/>
                </a:solidFill>
                <a:effectLst/>
                <a:latin typeface="+mn-lt"/>
                <a:ea typeface="+mn-ea"/>
                <a:cs typeface="+mn-cs"/>
              </a:rPr>
              <a:t>Load Banlancer</a:t>
            </a:r>
            <a:r>
              <a:rPr lang="zh-TW" altLang="en-US" sz="1200" b="0" i="0" kern="1200" dirty="0">
                <a:solidFill>
                  <a:schemeClr val="tx1"/>
                </a:solidFill>
                <a:effectLst/>
                <a:latin typeface="+mn-lt"/>
                <a:ea typeface="+mn-ea"/>
                <a:cs typeface="+mn-cs"/>
              </a:rPr>
              <a:t>除了可以處理一個</a:t>
            </a:r>
            <a:r>
              <a:rPr lang="en" altLang="zh-TW" sz="1200" b="0" i="0" kern="1200" dirty="0">
                <a:solidFill>
                  <a:schemeClr val="tx1"/>
                </a:solidFill>
                <a:effectLst/>
                <a:latin typeface="+mn-lt"/>
                <a:ea typeface="+mn-ea"/>
                <a:cs typeface="+mn-cs"/>
              </a:rPr>
              <a:t>Domain</a:t>
            </a:r>
            <a:r>
              <a:rPr lang="zh-TW" altLang="en-US" sz="1200" b="0" i="0" kern="1200" dirty="0">
                <a:solidFill>
                  <a:schemeClr val="tx1"/>
                </a:solidFill>
                <a:effectLst/>
                <a:latin typeface="+mn-lt"/>
                <a:ea typeface="+mn-ea"/>
                <a:cs typeface="+mn-cs"/>
              </a:rPr>
              <a:t>下的所有要求，其實也可以一起處理多個</a:t>
            </a:r>
            <a:r>
              <a:rPr lang="en" altLang="zh-TW" sz="1200" b="0" i="0" kern="1200" dirty="0">
                <a:solidFill>
                  <a:schemeClr val="tx1"/>
                </a:solidFill>
                <a:effectLst/>
                <a:latin typeface="+mn-lt"/>
                <a:ea typeface="+mn-ea"/>
                <a:cs typeface="+mn-cs"/>
              </a:rPr>
              <a:t>Sub Domain</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甚至是單個</a:t>
            </a:r>
            <a:r>
              <a:rPr lang="en" altLang="zh-TW" sz="1200" b="0" i="0" kern="1200" dirty="0">
                <a:solidFill>
                  <a:schemeClr val="tx1"/>
                </a:solidFill>
                <a:effectLst/>
                <a:latin typeface="+mn-lt"/>
                <a:ea typeface="+mn-ea"/>
                <a:cs typeface="+mn-cs"/>
              </a:rPr>
              <a:t>URL</a:t>
            </a:r>
            <a:r>
              <a:rPr lang="zh-TW" altLang="en-US" sz="1200" b="0" i="0" kern="1200" dirty="0">
                <a:solidFill>
                  <a:schemeClr val="tx1"/>
                </a:solidFill>
                <a:effectLst/>
                <a:latin typeface="+mn-lt"/>
                <a:ea typeface="+mn-ea"/>
                <a:cs typeface="+mn-cs"/>
              </a:rPr>
              <a:t>對應到不同的</a:t>
            </a:r>
            <a:r>
              <a:rPr lang="en" altLang="zh-TW" sz="1200" b="0" i="0" kern="1200" dirty="0">
                <a:solidFill>
                  <a:schemeClr val="tx1"/>
                </a:solidFill>
                <a:effectLst/>
                <a:latin typeface="+mn-lt"/>
                <a:ea typeface="+mn-ea"/>
                <a:cs typeface="+mn-cs"/>
              </a:rPr>
              <a:t>EC2</a:t>
            </a:r>
            <a:r>
              <a:rPr lang="zh-TW" altLang="en-US" sz="1200" b="0" i="0"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instance</a:t>
            </a:r>
            <a:r>
              <a:rPr lang="zh-TW" altLang="en-US" sz="1200" b="0" i="0" kern="1200" dirty="0">
                <a:solidFill>
                  <a:schemeClr val="tx1"/>
                </a:solidFill>
                <a:effectLst/>
                <a:latin typeface="+mn-lt"/>
                <a:ea typeface="+mn-ea"/>
                <a:cs typeface="+mn-cs"/>
              </a:rPr>
              <a:t>都是可以的。</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所以一個</a:t>
            </a:r>
            <a:r>
              <a:rPr lang="en" altLang="zh-TW" sz="1200" b="0" i="0" kern="1200" dirty="0">
                <a:solidFill>
                  <a:schemeClr val="tx1"/>
                </a:solidFill>
                <a:effectLst/>
                <a:latin typeface="+mn-lt"/>
                <a:ea typeface="+mn-ea"/>
                <a:cs typeface="+mn-cs"/>
              </a:rPr>
              <a:t>Load Banlancer</a:t>
            </a:r>
            <a:r>
              <a:rPr lang="zh-TW" altLang="en-US" sz="1200" b="0" i="0" kern="1200" dirty="0">
                <a:solidFill>
                  <a:schemeClr val="tx1"/>
                </a:solidFill>
                <a:effectLst/>
                <a:latin typeface="+mn-lt"/>
                <a:ea typeface="+mn-ea"/>
                <a:cs typeface="+mn-cs"/>
              </a:rPr>
              <a:t>是可以處理超過一個網站，也可以處理超過一個入口，因為不是每一個網站都是對外開放的，如前面提到的</a:t>
            </a:r>
            <a:r>
              <a:rPr lang="en" altLang="zh-TW" sz="1200" b="0" i="0" kern="1200" dirty="0">
                <a:solidFill>
                  <a:schemeClr val="tx1"/>
                </a:solidFill>
                <a:effectLst/>
                <a:latin typeface="+mn-lt"/>
                <a:ea typeface="+mn-ea"/>
                <a:cs typeface="+mn-cs"/>
              </a:rPr>
              <a:t>VPC</a:t>
            </a:r>
            <a:r>
              <a:rPr lang="zh-TW" altLang="en-US" sz="1200" b="0" i="0" kern="1200" dirty="0">
                <a:solidFill>
                  <a:schemeClr val="tx1"/>
                </a:solidFill>
                <a:effectLst/>
                <a:latin typeface="+mn-lt"/>
                <a:ea typeface="+mn-ea"/>
                <a:cs typeface="+mn-cs"/>
              </a:rPr>
              <a:t>機制。</a:t>
            </a:r>
          </a:p>
          <a:p>
            <a:r>
              <a:rPr lang="zh-TW" altLang="en-US" sz="1200" b="0" i="0" kern="1200" dirty="0">
                <a:solidFill>
                  <a:schemeClr val="tx1"/>
                </a:solidFill>
                <a:effectLst/>
                <a:latin typeface="+mn-lt"/>
                <a:ea typeface="+mn-ea"/>
                <a:cs typeface="+mn-cs"/>
              </a:rPr>
              <a:t> </a:t>
            </a:r>
          </a:p>
          <a:p>
            <a:r>
              <a:rPr lang="en" altLang="zh-TW" sz="1200" b="0" i="0" kern="1200" dirty="0">
                <a:solidFill>
                  <a:schemeClr val="tx1"/>
                </a:solidFill>
                <a:effectLst/>
                <a:latin typeface="+mn-lt"/>
                <a:ea typeface="+mn-ea"/>
                <a:cs typeface="+mn-cs"/>
              </a:rPr>
              <a:t>AWS</a:t>
            </a:r>
            <a:r>
              <a:rPr lang="zh-TW" altLang="en-US" sz="1200" b="0" i="0" kern="1200" dirty="0">
                <a:solidFill>
                  <a:schemeClr val="tx1"/>
                </a:solidFill>
                <a:effectLst/>
                <a:latin typeface="+mn-lt"/>
                <a:ea typeface="+mn-ea"/>
                <a:cs typeface="+mn-cs"/>
              </a:rPr>
              <a:t>的</a:t>
            </a:r>
            <a:r>
              <a:rPr lang="en" altLang="zh-TW" sz="1200" b="0" i="0" kern="1200" dirty="0">
                <a:solidFill>
                  <a:schemeClr val="tx1"/>
                </a:solidFill>
                <a:effectLst/>
                <a:latin typeface="+mn-lt"/>
                <a:ea typeface="+mn-ea"/>
                <a:cs typeface="+mn-cs"/>
              </a:rPr>
              <a:t>Load Banlancer</a:t>
            </a:r>
            <a:r>
              <a:rPr lang="zh-TW" altLang="en-US" sz="1200" b="0" i="0" kern="1200" dirty="0">
                <a:solidFill>
                  <a:schemeClr val="tx1"/>
                </a:solidFill>
                <a:effectLst/>
                <a:latin typeface="+mn-lt"/>
                <a:ea typeface="+mn-ea"/>
                <a:cs typeface="+mn-cs"/>
              </a:rPr>
              <a:t>還有一個特別的服務，就是加上</a:t>
            </a:r>
            <a:r>
              <a:rPr lang="en" altLang="zh-TW" sz="1200" b="0" i="0" kern="1200" dirty="0">
                <a:solidFill>
                  <a:schemeClr val="tx1"/>
                </a:solidFill>
                <a:effectLst/>
                <a:latin typeface="+mn-lt"/>
                <a:ea typeface="+mn-ea"/>
                <a:cs typeface="+mn-cs"/>
              </a:rPr>
              <a:t>HTTPS</a:t>
            </a:r>
            <a:r>
              <a:rPr lang="zh-TW" altLang="en-US" sz="1200" b="0" i="0" kern="1200" dirty="0">
                <a:solidFill>
                  <a:schemeClr val="tx1"/>
                </a:solidFill>
                <a:effectLst/>
                <a:latin typeface="+mn-lt"/>
                <a:ea typeface="+mn-ea"/>
                <a:cs typeface="+mn-cs"/>
              </a:rPr>
              <a:t>不用錢，只要你有使用</a:t>
            </a:r>
            <a:r>
              <a:rPr lang="en" altLang="zh-TW" sz="1200" b="0" i="0" kern="1200" dirty="0">
                <a:solidFill>
                  <a:schemeClr val="tx1"/>
                </a:solidFill>
                <a:effectLst/>
                <a:latin typeface="+mn-lt"/>
                <a:ea typeface="+mn-ea"/>
                <a:cs typeface="+mn-cs"/>
              </a:rPr>
              <a:t>AWS</a:t>
            </a:r>
            <a:r>
              <a:rPr lang="zh-TW" altLang="en-US" sz="1200" b="0" i="0" kern="1200" dirty="0">
                <a:solidFill>
                  <a:schemeClr val="tx1"/>
                </a:solidFill>
                <a:effectLst/>
                <a:latin typeface="+mn-lt"/>
                <a:ea typeface="+mn-ea"/>
                <a:cs typeface="+mn-cs"/>
              </a:rPr>
              <a:t>的</a:t>
            </a:r>
            <a:r>
              <a:rPr lang="en" altLang="zh-TW" sz="1200" b="0" i="0" kern="1200" dirty="0">
                <a:solidFill>
                  <a:schemeClr val="tx1"/>
                </a:solidFill>
                <a:effectLst/>
                <a:latin typeface="+mn-lt"/>
                <a:ea typeface="+mn-ea"/>
                <a:cs typeface="+mn-cs"/>
              </a:rPr>
              <a:t>Load Banlancer</a:t>
            </a:r>
            <a:r>
              <a:rPr lang="zh-TW" altLang="en"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就可以免費使用</a:t>
            </a:r>
            <a:r>
              <a:rPr lang="en" altLang="zh-TW" sz="1200" b="0" i="0" kern="1200" dirty="0">
                <a:solidFill>
                  <a:schemeClr val="tx1"/>
                </a:solidFill>
                <a:effectLst/>
                <a:latin typeface="+mn-lt"/>
                <a:ea typeface="+mn-ea"/>
                <a:cs typeface="+mn-cs"/>
              </a:rPr>
              <a:t>AWS</a:t>
            </a:r>
            <a:r>
              <a:rPr lang="zh-TW" altLang="en-US" sz="1200" b="0" i="0" kern="1200" dirty="0">
                <a:solidFill>
                  <a:schemeClr val="tx1"/>
                </a:solidFill>
                <a:effectLst/>
                <a:latin typeface="+mn-lt"/>
                <a:ea typeface="+mn-ea"/>
                <a:cs typeface="+mn-cs"/>
              </a:rPr>
              <a:t>的</a:t>
            </a:r>
            <a:r>
              <a:rPr lang="en" altLang="zh-TW" sz="1200" b="0" i="0" kern="1200" dirty="0">
                <a:solidFill>
                  <a:schemeClr val="tx1"/>
                </a:solidFill>
                <a:effectLst/>
                <a:latin typeface="+mn-lt"/>
                <a:ea typeface="+mn-ea"/>
                <a:cs typeface="+mn-cs"/>
              </a:rPr>
              <a:t>ACM</a:t>
            </a:r>
            <a:r>
              <a:rPr lang="zh-TW" altLang="en-US" sz="1200" b="0" i="0" kern="1200" dirty="0">
                <a:solidFill>
                  <a:schemeClr val="tx1"/>
                </a:solidFill>
                <a:effectLst/>
                <a:latin typeface="+mn-lt"/>
                <a:ea typeface="+mn-ea"/>
                <a:cs typeface="+mn-cs"/>
              </a:rPr>
              <a:t>機制，免費加上</a:t>
            </a:r>
            <a:r>
              <a:rPr lang="en" altLang="zh-TW" sz="1200" b="0" i="0" kern="1200" dirty="0">
                <a:solidFill>
                  <a:schemeClr val="tx1"/>
                </a:solidFill>
                <a:effectLst/>
                <a:latin typeface="+mn-lt"/>
                <a:ea typeface="+mn-ea"/>
                <a:cs typeface="+mn-cs"/>
              </a:rPr>
              <a:t>SSL</a:t>
            </a:r>
            <a:r>
              <a:rPr lang="zh-TW" altLang="en-US" sz="1200" b="0" i="0" kern="1200" dirty="0">
                <a:solidFill>
                  <a:schemeClr val="tx1"/>
                </a:solidFill>
                <a:effectLst/>
                <a:latin typeface="+mn-lt"/>
                <a:ea typeface="+mn-ea"/>
                <a:cs typeface="+mn-cs"/>
              </a:rPr>
              <a:t>憑證。</a:t>
            </a:r>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而且不用像市面上一些</a:t>
            </a:r>
            <a:r>
              <a:rPr lang="en-US" altLang="zh-TW" sz="1200" b="0" i="0" kern="1200" dirty="0">
                <a:solidFill>
                  <a:schemeClr val="tx1"/>
                </a:solidFill>
                <a:effectLst/>
                <a:latin typeface="+mn-lt"/>
                <a:ea typeface="+mn-ea"/>
                <a:cs typeface="+mn-cs"/>
              </a:rPr>
              <a:t>SSL</a:t>
            </a:r>
            <a:r>
              <a:rPr lang="zh-TW" altLang="en-US" sz="1200" b="0" i="0" kern="1200" dirty="0">
                <a:solidFill>
                  <a:schemeClr val="tx1"/>
                </a:solidFill>
                <a:effectLst/>
                <a:latin typeface="+mn-lt"/>
                <a:ea typeface="+mn-ea"/>
                <a:cs typeface="+mn-cs"/>
              </a:rPr>
              <a:t>憑證軟體</a:t>
            </a:r>
            <a:r>
              <a:rPr lang="en-US" altLang="zh-TW" sz="1200" b="0" i="0" kern="1200" dirty="0">
                <a:solidFill>
                  <a:schemeClr val="tx1"/>
                </a:solidFill>
                <a:effectLst/>
                <a:latin typeface="+mn-lt"/>
                <a:ea typeface="+mn-ea"/>
                <a:cs typeface="+mn-cs"/>
              </a:rPr>
              <a:t>(</a:t>
            </a:r>
            <a:r>
              <a:rPr lang="en" altLang="zh-TW" sz="1200" b="0" i="0" kern="1200" dirty="0">
                <a:solidFill>
                  <a:schemeClr val="tx1"/>
                </a:solidFill>
                <a:effectLst/>
                <a:latin typeface="+mn-lt"/>
                <a:ea typeface="+mn-ea"/>
                <a:cs typeface="+mn-cs"/>
              </a:rPr>
              <a:t>Let‘s encrypt</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，需要設定自動更新，</a:t>
            </a:r>
            <a:r>
              <a:rPr lang="en" altLang="zh-TW" sz="1200" b="0" i="0" kern="1200" dirty="0">
                <a:solidFill>
                  <a:schemeClr val="tx1"/>
                </a:solidFill>
                <a:effectLst/>
                <a:latin typeface="+mn-lt"/>
                <a:ea typeface="+mn-ea"/>
                <a:cs typeface="+mn-cs"/>
              </a:rPr>
              <a:t>AWS</a:t>
            </a:r>
            <a:r>
              <a:rPr lang="zh-TW" altLang="en-US" sz="1200" b="0" i="0" kern="1200" dirty="0">
                <a:solidFill>
                  <a:schemeClr val="tx1"/>
                </a:solidFill>
                <a:effectLst/>
                <a:latin typeface="+mn-lt"/>
                <a:ea typeface="+mn-ea"/>
                <a:cs typeface="+mn-cs"/>
              </a:rPr>
              <a:t>會幫你處理好。</a:t>
            </a:r>
          </a:p>
          <a:p>
            <a:br>
              <a:rPr lang="zh-TW" altLang="en-US" dirty="0"/>
            </a:br>
            <a:endParaRPr kumimoji="1" lang="zh-TW" altLang="en-US" dirty="0"/>
          </a:p>
        </p:txBody>
      </p:sp>
      <p:sp>
        <p:nvSpPr>
          <p:cNvPr id="4" name="投影片編號版面配置區 3"/>
          <p:cNvSpPr>
            <a:spLocks noGrp="1"/>
          </p:cNvSpPr>
          <p:nvPr>
            <p:ph type="sldNum" sz="quarter" idx="5"/>
          </p:nvPr>
        </p:nvSpPr>
        <p:spPr/>
        <p:txBody>
          <a:bodyPr/>
          <a:lstStyle/>
          <a:p>
            <a:fld id="{E3E42556-4641-4443-A346-91ED3D1D690F}" type="slidenum">
              <a:rPr lang="zh-TW" altLang="en-US" smtClean="0"/>
              <a:t>15</a:t>
            </a:fld>
            <a:endParaRPr lang="zh-TW" altLang="en-US"/>
          </a:p>
        </p:txBody>
      </p:sp>
    </p:spTree>
    <p:extLst>
      <p:ext uri="{BB962C8B-B14F-4D97-AF65-F5344CB8AC3E}">
        <p14:creationId xmlns:p14="http://schemas.microsoft.com/office/powerpoint/2010/main" val="182247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EA279B-5C2E-4BB2-B37D-C4A4BA0AF242}"/>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2170E31D-8504-4787-83B7-A91E25BCB2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1C831288-4390-4981-A298-F945F94AC728}"/>
              </a:ext>
            </a:extLst>
          </p:cNvPr>
          <p:cNvSpPr>
            <a:spLocks noGrp="1"/>
          </p:cNvSpPr>
          <p:nvPr>
            <p:ph type="dt" sz="half" idx="10"/>
          </p:nvPr>
        </p:nvSpPr>
        <p:spPr/>
        <p:txBody>
          <a:bodyPr/>
          <a:lstStyle/>
          <a:p>
            <a:fld id="{ED61FF48-267A-4A40-B03E-0BB2C7F00487}" type="datetimeFigureOut">
              <a:rPr lang="zh-TW" altLang="en-US" smtClean="0"/>
              <a:t>2022/10/25</a:t>
            </a:fld>
            <a:endParaRPr lang="zh-TW" altLang="en-US"/>
          </a:p>
        </p:txBody>
      </p:sp>
      <p:sp>
        <p:nvSpPr>
          <p:cNvPr id="5" name="頁尾版面配置區 4">
            <a:extLst>
              <a:ext uri="{FF2B5EF4-FFF2-40B4-BE49-F238E27FC236}">
                <a16:creationId xmlns:a16="http://schemas.microsoft.com/office/drawing/2014/main" id="{39B2F60B-7200-41F3-A090-B1F4A71C263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595973B9-17BD-4DB0-8FB2-1B2AA8A9249B}"/>
              </a:ext>
            </a:extLst>
          </p:cNvPr>
          <p:cNvSpPr>
            <a:spLocks noGrp="1"/>
          </p:cNvSpPr>
          <p:nvPr>
            <p:ph type="sldNum" sz="quarter" idx="12"/>
          </p:nvPr>
        </p:nvSpPr>
        <p:spPr/>
        <p:txBody>
          <a:bodyPr/>
          <a:lstStyle/>
          <a:p>
            <a:fld id="{5F7F6390-FB32-4257-BD08-EDD40EF378F3}" type="slidenum">
              <a:rPr lang="zh-TW" altLang="en-US" smtClean="0"/>
              <a:t>‹#›</a:t>
            </a:fld>
            <a:endParaRPr lang="zh-TW" altLang="en-US"/>
          </a:p>
        </p:txBody>
      </p:sp>
    </p:spTree>
    <p:extLst>
      <p:ext uri="{BB962C8B-B14F-4D97-AF65-F5344CB8AC3E}">
        <p14:creationId xmlns:p14="http://schemas.microsoft.com/office/powerpoint/2010/main" val="216470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116BC8A-D90D-4734-B552-C6CAC08E694F}"/>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5284466D-32D9-4F07-8447-78767EBAAEA0}"/>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7073007A-C222-47D6-BB59-625D135DCCF5}"/>
              </a:ext>
            </a:extLst>
          </p:cNvPr>
          <p:cNvSpPr>
            <a:spLocks noGrp="1"/>
          </p:cNvSpPr>
          <p:nvPr>
            <p:ph type="dt" sz="half" idx="10"/>
          </p:nvPr>
        </p:nvSpPr>
        <p:spPr/>
        <p:txBody>
          <a:bodyPr/>
          <a:lstStyle/>
          <a:p>
            <a:fld id="{ED61FF48-267A-4A40-B03E-0BB2C7F00487}" type="datetimeFigureOut">
              <a:rPr lang="zh-TW" altLang="en-US" smtClean="0"/>
              <a:t>2022/10/25</a:t>
            </a:fld>
            <a:endParaRPr lang="zh-TW" altLang="en-US"/>
          </a:p>
        </p:txBody>
      </p:sp>
      <p:sp>
        <p:nvSpPr>
          <p:cNvPr id="5" name="頁尾版面配置區 4">
            <a:extLst>
              <a:ext uri="{FF2B5EF4-FFF2-40B4-BE49-F238E27FC236}">
                <a16:creationId xmlns:a16="http://schemas.microsoft.com/office/drawing/2014/main" id="{07FB97F1-75B0-4C35-968F-3ACF80EC544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06DB6BE-F0FA-4F8B-8B05-9BAFD261DD7D}"/>
              </a:ext>
            </a:extLst>
          </p:cNvPr>
          <p:cNvSpPr>
            <a:spLocks noGrp="1"/>
          </p:cNvSpPr>
          <p:nvPr>
            <p:ph type="sldNum" sz="quarter" idx="12"/>
          </p:nvPr>
        </p:nvSpPr>
        <p:spPr/>
        <p:txBody>
          <a:bodyPr/>
          <a:lstStyle/>
          <a:p>
            <a:fld id="{5F7F6390-FB32-4257-BD08-EDD40EF378F3}" type="slidenum">
              <a:rPr lang="zh-TW" altLang="en-US" smtClean="0"/>
              <a:t>‹#›</a:t>
            </a:fld>
            <a:endParaRPr lang="zh-TW" altLang="en-US"/>
          </a:p>
        </p:txBody>
      </p:sp>
    </p:spTree>
    <p:extLst>
      <p:ext uri="{BB962C8B-B14F-4D97-AF65-F5344CB8AC3E}">
        <p14:creationId xmlns:p14="http://schemas.microsoft.com/office/powerpoint/2010/main" val="966125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2418AEA4-580C-4655-94F7-66E08E8BD6D2}"/>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041ADCB9-248C-4C35-B2EC-7B2C2957DF38}"/>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9001969-934A-4C16-AB8D-D1A53F19365C}"/>
              </a:ext>
            </a:extLst>
          </p:cNvPr>
          <p:cNvSpPr>
            <a:spLocks noGrp="1"/>
          </p:cNvSpPr>
          <p:nvPr>
            <p:ph type="dt" sz="half" idx="10"/>
          </p:nvPr>
        </p:nvSpPr>
        <p:spPr/>
        <p:txBody>
          <a:bodyPr/>
          <a:lstStyle/>
          <a:p>
            <a:fld id="{ED61FF48-267A-4A40-B03E-0BB2C7F00487}" type="datetimeFigureOut">
              <a:rPr lang="zh-TW" altLang="en-US" smtClean="0"/>
              <a:t>2022/10/25</a:t>
            </a:fld>
            <a:endParaRPr lang="zh-TW" altLang="en-US"/>
          </a:p>
        </p:txBody>
      </p:sp>
      <p:sp>
        <p:nvSpPr>
          <p:cNvPr id="5" name="頁尾版面配置區 4">
            <a:extLst>
              <a:ext uri="{FF2B5EF4-FFF2-40B4-BE49-F238E27FC236}">
                <a16:creationId xmlns:a16="http://schemas.microsoft.com/office/drawing/2014/main" id="{6943BDB5-048D-4109-B17B-823DDBAEE17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3A1B366-90ED-4E91-BD97-F4FC00195F78}"/>
              </a:ext>
            </a:extLst>
          </p:cNvPr>
          <p:cNvSpPr>
            <a:spLocks noGrp="1"/>
          </p:cNvSpPr>
          <p:nvPr>
            <p:ph type="sldNum" sz="quarter" idx="12"/>
          </p:nvPr>
        </p:nvSpPr>
        <p:spPr/>
        <p:txBody>
          <a:bodyPr/>
          <a:lstStyle/>
          <a:p>
            <a:fld id="{5F7F6390-FB32-4257-BD08-EDD40EF378F3}" type="slidenum">
              <a:rPr lang="zh-TW" altLang="en-US" smtClean="0"/>
              <a:t>‹#›</a:t>
            </a:fld>
            <a:endParaRPr lang="zh-TW" altLang="en-US"/>
          </a:p>
        </p:txBody>
      </p:sp>
    </p:spTree>
    <p:extLst>
      <p:ext uri="{BB962C8B-B14F-4D97-AF65-F5344CB8AC3E}">
        <p14:creationId xmlns:p14="http://schemas.microsoft.com/office/powerpoint/2010/main" val="4235940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57B0FB-A82A-4223-B5E3-10631C989190}"/>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27411478-6D5A-4C35-8A3F-C1D35F761C85}"/>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4786030-5529-4E98-BE24-5E67D546AE69}"/>
              </a:ext>
            </a:extLst>
          </p:cNvPr>
          <p:cNvSpPr>
            <a:spLocks noGrp="1"/>
          </p:cNvSpPr>
          <p:nvPr>
            <p:ph type="dt" sz="half" idx="10"/>
          </p:nvPr>
        </p:nvSpPr>
        <p:spPr/>
        <p:txBody>
          <a:bodyPr/>
          <a:lstStyle/>
          <a:p>
            <a:fld id="{ED61FF48-267A-4A40-B03E-0BB2C7F00487}" type="datetimeFigureOut">
              <a:rPr lang="zh-TW" altLang="en-US" smtClean="0"/>
              <a:t>2022/10/25</a:t>
            </a:fld>
            <a:endParaRPr lang="zh-TW" altLang="en-US"/>
          </a:p>
        </p:txBody>
      </p:sp>
      <p:sp>
        <p:nvSpPr>
          <p:cNvPr id="5" name="頁尾版面配置區 4">
            <a:extLst>
              <a:ext uri="{FF2B5EF4-FFF2-40B4-BE49-F238E27FC236}">
                <a16:creationId xmlns:a16="http://schemas.microsoft.com/office/drawing/2014/main" id="{8FA80AA4-E0EF-4F97-8F8C-BEAEFB3E83B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2E0DADE-93E7-4778-859B-911072523045}"/>
              </a:ext>
            </a:extLst>
          </p:cNvPr>
          <p:cNvSpPr>
            <a:spLocks noGrp="1"/>
          </p:cNvSpPr>
          <p:nvPr>
            <p:ph type="sldNum" sz="quarter" idx="12"/>
          </p:nvPr>
        </p:nvSpPr>
        <p:spPr/>
        <p:txBody>
          <a:bodyPr/>
          <a:lstStyle/>
          <a:p>
            <a:fld id="{5F7F6390-FB32-4257-BD08-EDD40EF378F3}" type="slidenum">
              <a:rPr lang="zh-TW" altLang="en-US" smtClean="0"/>
              <a:t>‹#›</a:t>
            </a:fld>
            <a:endParaRPr lang="zh-TW" altLang="en-US"/>
          </a:p>
        </p:txBody>
      </p:sp>
    </p:spTree>
    <p:extLst>
      <p:ext uri="{BB962C8B-B14F-4D97-AF65-F5344CB8AC3E}">
        <p14:creationId xmlns:p14="http://schemas.microsoft.com/office/powerpoint/2010/main" val="1382668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185FD5-B53A-4132-A1AA-6F9EE3F029E2}"/>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BB8DF294-C670-4F1B-AE5C-70F7DC1D8E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B4A846DD-71B9-432A-9E4D-E035EF89E0C8}"/>
              </a:ext>
            </a:extLst>
          </p:cNvPr>
          <p:cNvSpPr>
            <a:spLocks noGrp="1"/>
          </p:cNvSpPr>
          <p:nvPr>
            <p:ph type="dt" sz="half" idx="10"/>
          </p:nvPr>
        </p:nvSpPr>
        <p:spPr/>
        <p:txBody>
          <a:bodyPr/>
          <a:lstStyle/>
          <a:p>
            <a:fld id="{ED61FF48-267A-4A40-B03E-0BB2C7F00487}" type="datetimeFigureOut">
              <a:rPr lang="zh-TW" altLang="en-US" smtClean="0"/>
              <a:t>2022/10/25</a:t>
            </a:fld>
            <a:endParaRPr lang="zh-TW" altLang="en-US"/>
          </a:p>
        </p:txBody>
      </p:sp>
      <p:sp>
        <p:nvSpPr>
          <p:cNvPr id="5" name="頁尾版面配置區 4">
            <a:extLst>
              <a:ext uri="{FF2B5EF4-FFF2-40B4-BE49-F238E27FC236}">
                <a16:creationId xmlns:a16="http://schemas.microsoft.com/office/drawing/2014/main" id="{8505CC29-91D5-4BB9-A97B-FEA65E5F989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A6EC4A3-D7C9-472F-B013-64F789E70BFA}"/>
              </a:ext>
            </a:extLst>
          </p:cNvPr>
          <p:cNvSpPr>
            <a:spLocks noGrp="1"/>
          </p:cNvSpPr>
          <p:nvPr>
            <p:ph type="sldNum" sz="quarter" idx="12"/>
          </p:nvPr>
        </p:nvSpPr>
        <p:spPr/>
        <p:txBody>
          <a:bodyPr/>
          <a:lstStyle/>
          <a:p>
            <a:fld id="{5F7F6390-FB32-4257-BD08-EDD40EF378F3}" type="slidenum">
              <a:rPr lang="zh-TW" altLang="en-US" smtClean="0"/>
              <a:t>‹#›</a:t>
            </a:fld>
            <a:endParaRPr lang="zh-TW" altLang="en-US"/>
          </a:p>
        </p:txBody>
      </p:sp>
    </p:spTree>
    <p:extLst>
      <p:ext uri="{BB962C8B-B14F-4D97-AF65-F5344CB8AC3E}">
        <p14:creationId xmlns:p14="http://schemas.microsoft.com/office/powerpoint/2010/main" val="2514245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F04306-C8EC-4499-BF07-E6EA6542DCEC}"/>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151B0FCB-F569-4EE3-8DB9-A24C798A3F30}"/>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05DCC9DE-4169-4863-8AAB-30544B654255}"/>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18B5BFED-3EFB-44F0-AB9D-E19AB98A3308}"/>
              </a:ext>
            </a:extLst>
          </p:cNvPr>
          <p:cNvSpPr>
            <a:spLocks noGrp="1"/>
          </p:cNvSpPr>
          <p:nvPr>
            <p:ph type="dt" sz="half" idx="10"/>
          </p:nvPr>
        </p:nvSpPr>
        <p:spPr/>
        <p:txBody>
          <a:bodyPr/>
          <a:lstStyle/>
          <a:p>
            <a:fld id="{ED61FF48-267A-4A40-B03E-0BB2C7F00487}" type="datetimeFigureOut">
              <a:rPr lang="zh-TW" altLang="en-US" smtClean="0"/>
              <a:t>2022/10/25</a:t>
            </a:fld>
            <a:endParaRPr lang="zh-TW" altLang="en-US"/>
          </a:p>
        </p:txBody>
      </p:sp>
      <p:sp>
        <p:nvSpPr>
          <p:cNvPr id="6" name="頁尾版面配置區 5">
            <a:extLst>
              <a:ext uri="{FF2B5EF4-FFF2-40B4-BE49-F238E27FC236}">
                <a16:creationId xmlns:a16="http://schemas.microsoft.com/office/drawing/2014/main" id="{27E18B69-97AD-4AB9-8BB9-48863020C1F6}"/>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9E35F34C-03C7-4D34-88F8-9B145A54ABA1}"/>
              </a:ext>
            </a:extLst>
          </p:cNvPr>
          <p:cNvSpPr>
            <a:spLocks noGrp="1"/>
          </p:cNvSpPr>
          <p:nvPr>
            <p:ph type="sldNum" sz="quarter" idx="12"/>
          </p:nvPr>
        </p:nvSpPr>
        <p:spPr/>
        <p:txBody>
          <a:bodyPr/>
          <a:lstStyle/>
          <a:p>
            <a:fld id="{5F7F6390-FB32-4257-BD08-EDD40EF378F3}" type="slidenum">
              <a:rPr lang="zh-TW" altLang="en-US" smtClean="0"/>
              <a:t>‹#›</a:t>
            </a:fld>
            <a:endParaRPr lang="zh-TW" altLang="en-US"/>
          </a:p>
        </p:txBody>
      </p:sp>
    </p:spTree>
    <p:extLst>
      <p:ext uri="{BB962C8B-B14F-4D97-AF65-F5344CB8AC3E}">
        <p14:creationId xmlns:p14="http://schemas.microsoft.com/office/powerpoint/2010/main" val="2443969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E62840-964B-4C66-ABE8-054F5495204C}"/>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FEFD3082-1CC9-48A5-9A85-F1B6A129FB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C7E0D1EF-C021-4AD1-A345-39F46D6AC653}"/>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227ED611-86C0-49F3-8E55-5E6DDE6DB0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5E1FE6D8-BC00-42E4-910B-D9A26A0DEDE8}"/>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CB85340D-04DA-4694-B144-8489193B4FA7}"/>
              </a:ext>
            </a:extLst>
          </p:cNvPr>
          <p:cNvSpPr>
            <a:spLocks noGrp="1"/>
          </p:cNvSpPr>
          <p:nvPr>
            <p:ph type="dt" sz="half" idx="10"/>
          </p:nvPr>
        </p:nvSpPr>
        <p:spPr/>
        <p:txBody>
          <a:bodyPr/>
          <a:lstStyle/>
          <a:p>
            <a:fld id="{ED61FF48-267A-4A40-B03E-0BB2C7F00487}" type="datetimeFigureOut">
              <a:rPr lang="zh-TW" altLang="en-US" smtClean="0"/>
              <a:t>2022/10/25</a:t>
            </a:fld>
            <a:endParaRPr lang="zh-TW" altLang="en-US"/>
          </a:p>
        </p:txBody>
      </p:sp>
      <p:sp>
        <p:nvSpPr>
          <p:cNvPr id="8" name="頁尾版面配置區 7">
            <a:extLst>
              <a:ext uri="{FF2B5EF4-FFF2-40B4-BE49-F238E27FC236}">
                <a16:creationId xmlns:a16="http://schemas.microsoft.com/office/drawing/2014/main" id="{CAEA575F-EFC4-4765-BE66-9C207E9E3E0A}"/>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457D33DE-C17F-4D10-8959-6593DD5C62D2}"/>
              </a:ext>
            </a:extLst>
          </p:cNvPr>
          <p:cNvSpPr>
            <a:spLocks noGrp="1"/>
          </p:cNvSpPr>
          <p:nvPr>
            <p:ph type="sldNum" sz="quarter" idx="12"/>
          </p:nvPr>
        </p:nvSpPr>
        <p:spPr/>
        <p:txBody>
          <a:bodyPr/>
          <a:lstStyle/>
          <a:p>
            <a:fld id="{5F7F6390-FB32-4257-BD08-EDD40EF378F3}" type="slidenum">
              <a:rPr lang="zh-TW" altLang="en-US" smtClean="0"/>
              <a:t>‹#›</a:t>
            </a:fld>
            <a:endParaRPr lang="zh-TW" altLang="en-US"/>
          </a:p>
        </p:txBody>
      </p:sp>
    </p:spTree>
    <p:extLst>
      <p:ext uri="{BB962C8B-B14F-4D97-AF65-F5344CB8AC3E}">
        <p14:creationId xmlns:p14="http://schemas.microsoft.com/office/powerpoint/2010/main" val="2272800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0B98D7C-343A-449D-8B22-AFA53AB062CE}"/>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155E0C61-55CE-452C-8403-E2C493D787A9}"/>
              </a:ext>
            </a:extLst>
          </p:cNvPr>
          <p:cNvSpPr>
            <a:spLocks noGrp="1"/>
          </p:cNvSpPr>
          <p:nvPr>
            <p:ph type="dt" sz="half" idx="10"/>
          </p:nvPr>
        </p:nvSpPr>
        <p:spPr/>
        <p:txBody>
          <a:bodyPr/>
          <a:lstStyle/>
          <a:p>
            <a:fld id="{ED61FF48-267A-4A40-B03E-0BB2C7F00487}" type="datetimeFigureOut">
              <a:rPr lang="zh-TW" altLang="en-US" smtClean="0"/>
              <a:t>2022/10/25</a:t>
            </a:fld>
            <a:endParaRPr lang="zh-TW" altLang="en-US"/>
          </a:p>
        </p:txBody>
      </p:sp>
      <p:sp>
        <p:nvSpPr>
          <p:cNvPr id="4" name="頁尾版面配置區 3">
            <a:extLst>
              <a:ext uri="{FF2B5EF4-FFF2-40B4-BE49-F238E27FC236}">
                <a16:creationId xmlns:a16="http://schemas.microsoft.com/office/drawing/2014/main" id="{B5A8CF1E-1CA4-4256-A91E-7C2872F52B46}"/>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83D467B5-5AB4-46BD-98C6-705D516D864F}"/>
              </a:ext>
            </a:extLst>
          </p:cNvPr>
          <p:cNvSpPr>
            <a:spLocks noGrp="1"/>
          </p:cNvSpPr>
          <p:nvPr>
            <p:ph type="sldNum" sz="quarter" idx="12"/>
          </p:nvPr>
        </p:nvSpPr>
        <p:spPr/>
        <p:txBody>
          <a:bodyPr/>
          <a:lstStyle/>
          <a:p>
            <a:fld id="{5F7F6390-FB32-4257-BD08-EDD40EF378F3}" type="slidenum">
              <a:rPr lang="zh-TW" altLang="en-US" smtClean="0"/>
              <a:t>‹#›</a:t>
            </a:fld>
            <a:endParaRPr lang="zh-TW" altLang="en-US"/>
          </a:p>
        </p:txBody>
      </p:sp>
    </p:spTree>
    <p:extLst>
      <p:ext uri="{BB962C8B-B14F-4D97-AF65-F5344CB8AC3E}">
        <p14:creationId xmlns:p14="http://schemas.microsoft.com/office/powerpoint/2010/main" val="3786556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010096C9-1B42-4FB8-80AC-C4F52CF66751}"/>
              </a:ext>
            </a:extLst>
          </p:cNvPr>
          <p:cNvSpPr>
            <a:spLocks noGrp="1"/>
          </p:cNvSpPr>
          <p:nvPr>
            <p:ph type="dt" sz="half" idx="10"/>
          </p:nvPr>
        </p:nvSpPr>
        <p:spPr/>
        <p:txBody>
          <a:bodyPr/>
          <a:lstStyle/>
          <a:p>
            <a:fld id="{ED61FF48-267A-4A40-B03E-0BB2C7F00487}" type="datetimeFigureOut">
              <a:rPr lang="zh-TW" altLang="en-US" smtClean="0"/>
              <a:t>2022/10/25</a:t>
            </a:fld>
            <a:endParaRPr lang="zh-TW" altLang="en-US"/>
          </a:p>
        </p:txBody>
      </p:sp>
      <p:sp>
        <p:nvSpPr>
          <p:cNvPr id="3" name="頁尾版面配置區 2">
            <a:extLst>
              <a:ext uri="{FF2B5EF4-FFF2-40B4-BE49-F238E27FC236}">
                <a16:creationId xmlns:a16="http://schemas.microsoft.com/office/drawing/2014/main" id="{5835E79D-B7F5-470A-A93D-D4959E9A7E0E}"/>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8AFC50B4-8BEB-4CB0-8C75-FEBCA2253875}"/>
              </a:ext>
            </a:extLst>
          </p:cNvPr>
          <p:cNvSpPr>
            <a:spLocks noGrp="1"/>
          </p:cNvSpPr>
          <p:nvPr>
            <p:ph type="sldNum" sz="quarter" idx="12"/>
          </p:nvPr>
        </p:nvSpPr>
        <p:spPr/>
        <p:txBody>
          <a:bodyPr/>
          <a:lstStyle/>
          <a:p>
            <a:fld id="{5F7F6390-FB32-4257-BD08-EDD40EF378F3}" type="slidenum">
              <a:rPr lang="zh-TW" altLang="en-US" smtClean="0"/>
              <a:t>‹#›</a:t>
            </a:fld>
            <a:endParaRPr lang="zh-TW" altLang="en-US"/>
          </a:p>
        </p:txBody>
      </p:sp>
    </p:spTree>
    <p:extLst>
      <p:ext uri="{BB962C8B-B14F-4D97-AF65-F5344CB8AC3E}">
        <p14:creationId xmlns:p14="http://schemas.microsoft.com/office/powerpoint/2010/main" val="2320849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19EB97D-9361-400C-9D11-198714A13B1B}"/>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42D47702-901C-47A6-81F9-3BC4A7990D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EF2A96EF-9D94-4E56-B7F2-C97970D82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D00E3A72-953F-4E26-8B0D-2C30E764805D}"/>
              </a:ext>
            </a:extLst>
          </p:cNvPr>
          <p:cNvSpPr>
            <a:spLocks noGrp="1"/>
          </p:cNvSpPr>
          <p:nvPr>
            <p:ph type="dt" sz="half" idx="10"/>
          </p:nvPr>
        </p:nvSpPr>
        <p:spPr/>
        <p:txBody>
          <a:bodyPr/>
          <a:lstStyle/>
          <a:p>
            <a:fld id="{ED61FF48-267A-4A40-B03E-0BB2C7F00487}" type="datetimeFigureOut">
              <a:rPr lang="zh-TW" altLang="en-US" smtClean="0"/>
              <a:t>2022/10/25</a:t>
            </a:fld>
            <a:endParaRPr lang="zh-TW" altLang="en-US"/>
          </a:p>
        </p:txBody>
      </p:sp>
      <p:sp>
        <p:nvSpPr>
          <p:cNvPr id="6" name="頁尾版面配置區 5">
            <a:extLst>
              <a:ext uri="{FF2B5EF4-FFF2-40B4-BE49-F238E27FC236}">
                <a16:creationId xmlns:a16="http://schemas.microsoft.com/office/drawing/2014/main" id="{AE153148-10A5-4B4F-9F8A-B0DCBBE0B9A5}"/>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29513B05-CABC-420C-B42F-BBD0B53C1F13}"/>
              </a:ext>
            </a:extLst>
          </p:cNvPr>
          <p:cNvSpPr>
            <a:spLocks noGrp="1"/>
          </p:cNvSpPr>
          <p:nvPr>
            <p:ph type="sldNum" sz="quarter" idx="12"/>
          </p:nvPr>
        </p:nvSpPr>
        <p:spPr/>
        <p:txBody>
          <a:bodyPr/>
          <a:lstStyle/>
          <a:p>
            <a:fld id="{5F7F6390-FB32-4257-BD08-EDD40EF378F3}" type="slidenum">
              <a:rPr lang="zh-TW" altLang="en-US" smtClean="0"/>
              <a:t>‹#›</a:t>
            </a:fld>
            <a:endParaRPr lang="zh-TW" altLang="en-US"/>
          </a:p>
        </p:txBody>
      </p:sp>
    </p:spTree>
    <p:extLst>
      <p:ext uri="{BB962C8B-B14F-4D97-AF65-F5344CB8AC3E}">
        <p14:creationId xmlns:p14="http://schemas.microsoft.com/office/powerpoint/2010/main" val="2944137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F1AE00-A2B2-4215-A9D1-D289737EF173}"/>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D28107F6-6854-42F6-8C6A-DE7050B2C5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C39FEC14-95E6-498A-85CE-DA971A6AA8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02149890-8649-4444-9620-2C111A77F78E}"/>
              </a:ext>
            </a:extLst>
          </p:cNvPr>
          <p:cNvSpPr>
            <a:spLocks noGrp="1"/>
          </p:cNvSpPr>
          <p:nvPr>
            <p:ph type="dt" sz="half" idx="10"/>
          </p:nvPr>
        </p:nvSpPr>
        <p:spPr/>
        <p:txBody>
          <a:bodyPr/>
          <a:lstStyle/>
          <a:p>
            <a:fld id="{ED61FF48-267A-4A40-B03E-0BB2C7F00487}" type="datetimeFigureOut">
              <a:rPr lang="zh-TW" altLang="en-US" smtClean="0"/>
              <a:t>2022/10/25</a:t>
            </a:fld>
            <a:endParaRPr lang="zh-TW" altLang="en-US"/>
          </a:p>
        </p:txBody>
      </p:sp>
      <p:sp>
        <p:nvSpPr>
          <p:cNvPr id="6" name="頁尾版面配置區 5">
            <a:extLst>
              <a:ext uri="{FF2B5EF4-FFF2-40B4-BE49-F238E27FC236}">
                <a16:creationId xmlns:a16="http://schemas.microsoft.com/office/drawing/2014/main" id="{7AF9E5BB-7956-4307-8715-CA82B50474FE}"/>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9B7223BF-B296-4380-8452-3637971A81A7}"/>
              </a:ext>
            </a:extLst>
          </p:cNvPr>
          <p:cNvSpPr>
            <a:spLocks noGrp="1"/>
          </p:cNvSpPr>
          <p:nvPr>
            <p:ph type="sldNum" sz="quarter" idx="12"/>
          </p:nvPr>
        </p:nvSpPr>
        <p:spPr/>
        <p:txBody>
          <a:bodyPr/>
          <a:lstStyle/>
          <a:p>
            <a:fld id="{5F7F6390-FB32-4257-BD08-EDD40EF378F3}" type="slidenum">
              <a:rPr lang="zh-TW" altLang="en-US" smtClean="0"/>
              <a:t>‹#›</a:t>
            </a:fld>
            <a:endParaRPr lang="zh-TW" altLang="en-US"/>
          </a:p>
        </p:txBody>
      </p:sp>
    </p:spTree>
    <p:extLst>
      <p:ext uri="{BB962C8B-B14F-4D97-AF65-F5344CB8AC3E}">
        <p14:creationId xmlns:p14="http://schemas.microsoft.com/office/powerpoint/2010/main" val="287060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3812AAD-65B9-45EC-9C88-FFE0FF052C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AB87F3C1-AFEB-4078-B2C1-EABDF2386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7E3A1C7-087F-46C2-8647-30E3246EC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61FF48-267A-4A40-B03E-0BB2C7F00487}" type="datetimeFigureOut">
              <a:rPr lang="zh-TW" altLang="en-US" smtClean="0"/>
              <a:t>2022/10/25</a:t>
            </a:fld>
            <a:endParaRPr lang="zh-TW" altLang="en-US"/>
          </a:p>
        </p:txBody>
      </p:sp>
      <p:sp>
        <p:nvSpPr>
          <p:cNvPr id="5" name="頁尾版面配置區 4">
            <a:extLst>
              <a:ext uri="{FF2B5EF4-FFF2-40B4-BE49-F238E27FC236}">
                <a16:creationId xmlns:a16="http://schemas.microsoft.com/office/drawing/2014/main" id="{E49033F4-9931-45A0-9C04-8A608DC222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0EA46786-88DA-4508-ACD4-47B346161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7F6390-FB32-4257-BD08-EDD40EF378F3}" type="slidenum">
              <a:rPr lang="zh-TW" altLang="en-US" smtClean="0"/>
              <a:t>‹#›</a:t>
            </a:fld>
            <a:endParaRPr lang="zh-TW" altLang="en-US"/>
          </a:p>
        </p:txBody>
      </p:sp>
    </p:spTree>
    <p:extLst>
      <p:ext uri="{BB962C8B-B14F-4D97-AF65-F5344CB8AC3E}">
        <p14:creationId xmlns:p14="http://schemas.microsoft.com/office/powerpoint/2010/main" val="609964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ws.amazon.com/tw/rd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0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0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0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0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0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aws.amazon.com/tw/se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1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1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1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1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hyperlink" Target="https://aws.amazon.com/tw/se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ws.amazon.com/tw/sns/?did=ft_card&amp;trk=ft_card&amp;whats-new-cards.sort-by=item.additionalFields.postDateTime&amp;whats-new-cards.sort-order=desc"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2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hyperlink" Target="https://aws.amazon.com/tw/cloudfron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3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3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3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hyperlink" Target="https://aws.amazon.com/tw/ia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4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1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hyperlink" Target="https://gitlab.com/jyoulin/awsiot_2022.git"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s://aws.amazon.com/tw/articles/" TargetMode="External"/><Relationship Id="rId2" Type="http://schemas.openxmlformats.org/officeDocument/2006/relationships/hyperlink" Target="https://aws.amazon.com/tw/free/?all-free-tier.sort-by=item.additionalFields.SortRank&amp;all-free-tier.sort-order=asc&amp;awsm.page-all-free-tier=1"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aws.amazon.com/tw/elasticloadbalancin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aws.amazon.com/tw/elasticach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aws.amazon.com/tw/certificate-manager/"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docs.aws.amazon.com/iot/latest/developerguide/mqtt.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s://226752846691.signin.aws.amazon.com/console"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3.sv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hyperlink" Target="https://github.com/aws/aws-iot-device-sdk-python"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2" Type="http://schemas.openxmlformats.org/officeDocument/2006/relationships/hyperlink" Target="https://aws.amazon.com/tw/free/?all-free-tier.sort-by=item.additionalFields.SortRank&amp;all-free-tier.sort-order=asc" TargetMode="Externa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hyperlink" Target="http://mylinkit.local/"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aws.amazon.com/tw/ec2/?ec2-whats-new.sort-by=item.additionalFields.postDateTime&amp;ec2-whats-new.sort-order=desc"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hyperlink" Target="https://www.advanced-ip-scanner.com/tw/"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mylinkit.local" TargetMode="External"/><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arduino.cc/en/Main/Software" TargetMode="Externa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aws.amazon.com/tw/vpc/"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61.png"/></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download.labs.mediatek.com/package_mtk_linkit_smart_7688_index.json" TargetMode="Externa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drive.google.com/file/d/1D6eXWRj8XFw-0q4b7IhNFglxQpizOAF9/view?usp=sharing"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3.svg"/><Relationship Id="rId4" Type="http://schemas.openxmlformats.org/officeDocument/2006/relationships/image" Target="../media/image12.png"/></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github.com/Seeed-Studio/Grove_Temperature_And_Humidity_Sensor"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gitlab.com/jyoulin/awsiot_2022.git"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hyperlink" Target="https://aws.amazon.com/tw/s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92.xml.rels><?xml version="1.0" encoding="UTF-8" standalone="yes"?>
<Relationships xmlns="http://schemas.openxmlformats.org/package/2006/relationships"><Relationship Id="rId3" Type="http://schemas.openxmlformats.org/officeDocument/2006/relationships/hyperlink" Target="https://gitlab.com/jyoulin/awsiot_2022.git"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0C2360F-B44B-414A-AC03-83CF8DBA515C}"/>
              </a:ext>
            </a:extLst>
          </p:cNvPr>
          <p:cNvSpPr>
            <a:spLocks noGrp="1"/>
          </p:cNvSpPr>
          <p:nvPr>
            <p:ph type="ctrTitle"/>
          </p:nvPr>
        </p:nvSpPr>
        <p:spPr>
          <a:xfrm>
            <a:off x="1076448" y="1214438"/>
            <a:ext cx="10039104" cy="2387600"/>
          </a:xfrm>
        </p:spPr>
        <p:txBody>
          <a:bodyPr>
            <a:normAutofit/>
          </a:bodyPr>
          <a:lstStyle/>
          <a:p>
            <a:r>
              <a:rPr lang="zh-TW" altLang="en-US" dirty="0"/>
              <a:t>物聯網核心技術</a:t>
            </a:r>
            <a:br>
              <a:rPr lang="en-US" altLang="zh-TW" dirty="0"/>
            </a:br>
            <a:r>
              <a:rPr lang="zh-TW" altLang="en-US" sz="1600" dirty="0"/>
              <a:t> </a:t>
            </a:r>
            <a:br>
              <a:rPr lang="en-US" altLang="zh-TW" dirty="0"/>
            </a:br>
            <a:r>
              <a:rPr lang="zh-TW" altLang="en-US" sz="4400" dirty="0"/>
              <a:t>實驗三：物聯網雲端管理平台 </a:t>
            </a:r>
            <a:r>
              <a:rPr lang="en-US" altLang="zh-TW" sz="4400" dirty="0"/>
              <a:t>AWS IoT</a:t>
            </a:r>
            <a:endParaRPr lang="zh-TW" altLang="en-US" dirty="0"/>
          </a:p>
        </p:txBody>
      </p:sp>
      <p:sp>
        <p:nvSpPr>
          <p:cNvPr id="3" name="副標題 2">
            <a:extLst>
              <a:ext uri="{FF2B5EF4-FFF2-40B4-BE49-F238E27FC236}">
                <a16:creationId xmlns:a16="http://schemas.microsoft.com/office/drawing/2014/main" id="{F2215963-792A-441F-9C46-82AF8E93C3B8}"/>
              </a:ext>
            </a:extLst>
          </p:cNvPr>
          <p:cNvSpPr>
            <a:spLocks noGrp="1"/>
          </p:cNvSpPr>
          <p:nvPr>
            <p:ph type="subTitle" idx="1"/>
          </p:nvPr>
        </p:nvSpPr>
        <p:spPr/>
        <p:txBody>
          <a:bodyPr anchor="ctr"/>
          <a:lstStyle/>
          <a:p>
            <a:r>
              <a:rPr lang="zh-TW" altLang="en-US" dirty="0"/>
              <a:t>國立中正大學資訊工程系 黃仁竑教授</a:t>
            </a:r>
            <a:endParaRPr lang="en-US" altLang="zh-TW" dirty="0"/>
          </a:p>
          <a:p>
            <a:r>
              <a:rPr lang="zh-TW" altLang="en-US" dirty="0"/>
              <a:t>助教 林佳幼</a:t>
            </a:r>
            <a:endParaRPr lang="en-US" altLang="zh-TW" dirty="0"/>
          </a:p>
        </p:txBody>
      </p:sp>
    </p:spTree>
    <p:extLst>
      <p:ext uri="{BB962C8B-B14F-4D97-AF65-F5344CB8AC3E}">
        <p14:creationId xmlns:p14="http://schemas.microsoft.com/office/powerpoint/2010/main" val="1543608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B1D5E4-1CAC-E541-9E54-F6187A0E63B9}"/>
              </a:ext>
            </a:extLst>
          </p:cNvPr>
          <p:cNvSpPr>
            <a:spLocks noGrp="1"/>
          </p:cNvSpPr>
          <p:nvPr>
            <p:ph type="title"/>
          </p:nvPr>
        </p:nvSpPr>
        <p:spPr/>
        <p:txBody>
          <a:bodyPr/>
          <a:lstStyle/>
          <a:p>
            <a:r>
              <a:rPr lang="en" altLang="zh-TW" dirty="0"/>
              <a:t>Relational Database Service</a:t>
            </a:r>
            <a:r>
              <a:rPr lang="en-US" altLang="zh-TW" dirty="0"/>
              <a:t> (</a:t>
            </a:r>
            <a:r>
              <a:rPr lang="en" altLang="zh-TW" dirty="0"/>
              <a:t>RDS</a:t>
            </a:r>
            <a:r>
              <a:rPr lang="en-US" altLang="zh-TW" dirty="0"/>
              <a:t>)</a:t>
            </a:r>
            <a:endParaRPr kumimoji="1" lang="zh-TW" altLang="en-US" dirty="0"/>
          </a:p>
        </p:txBody>
      </p:sp>
      <p:sp>
        <p:nvSpPr>
          <p:cNvPr id="3" name="內容版面配置區 2">
            <a:extLst>
              <a:ext uri="{FF2B5EF4-FFF2-40B4-BE49-F238E27FC236}">
                <a16:creationId xmlns:a16="http://schemas.microsoft.com/office/drawing/2014/main" id="{292887D5-E007-BB49-B954-182C6F442B9D}"/>
              </a:ext>
            </a:extLst>
          </p:cNvPr>
          <p:cNvSpPr>
            <a:spLocks noGrp="1"/>
          </p:cNvSpPr>
          <p:nvPr>
            <p:ph idx="1"/>
          </p:nvPr>
        </p:nvSpPr>
        <p:spPr>
          <a:xfrm>
            <a:off x="838200" y="1825624"/>
            <a:ext cx="10515600" cy="4812919"/>
          </a:xfrm>
        </p:spPr>
        <p:txBody>
          <a:bodyPr>
            <a:normAutofit/>
          </a:bodyPr>
          <a:lstStyle/>
          <a:p>
            <a:pPr>
              <a:lnSpc>
                <a:spcPct val="150000"/>
              </a:lnSpc>
            </a:pPr>
            <a:r>
              <a:rPr lang="zh-TW" altLang="en-US" sz="2400" dirty="0"/>
              <a:t>有虛擬私有雲的概念，安全性</a:t>
            </a:r>
            <a:r>
              <a:rPr lang="en-US" altLang="zh-TW" sz="2400" dirty="0"/>
              <a:t>AWS</a:t>
            </a:r>
            <a:r>
              <a:rPr lang="zh-TW" altLang="en-US" sz="2400" dirty="0"/>
              <a:t>會處理好。</a:t>
            </a:r>
            <a:endParaRPr lang="en-US" altLang="zh-TW" sz="2400" dirty="0"/>
          </a:p>
          <a:p>
            <a:pPr>
              <a:lnSpc>
                <a:spcPct val="150000"/>
              </a:lnSpc>
            </a:pPr>
            <a:r>
              <a:rPr lang="zh-TW" altLang="en-US" sz="2400" dirty="0"/>
              <a:t>內建備份快照服務功能，不必擔心備份問題，儲存空間可直接存在</a:t>
            </a:r>
            <a:r>
              <a:rPr lang="en-US" altLang="zh-TW" sz="2400" dirty="0"/>
              <a:t>S3</a:t>
            </a:r>
            <a:r>
              <a:rPr lang="zh-TW" altLang="en-US" sz="2400" dirty="0"/>
              <a:t>中。</a:t>
            </a:r>
            <a:endParaRPr lang="en-US" altLang="zh-TW" sz="2400" dirty="0"/>
          </a:p>
          <a:p>
            <a:pPr>
              <a:lnSpc>
                <a:spcPct val="150000"/>
              </a:lnSpc>
            </a:pPr>
            <a:r>
              <a:rPr lang="zh-TW" altLang="en-US" sz="2400" dirty="0"/>
              <a:t>主要有</a:t>
            </a:r>
            <a:r>
              <a:rPr lang="en-US" altLang="zh-TW" sz="2400" dirty="0"/>
              <a:t>6</a:t>
            </a:r>
            <a:r>
              <a:rPr lang="zh-TW" altLang="en-US" sz="2400" dirty="0"/>
              <a:t>個資料庫種類：</a:t>
            </a:r>
            <a:r>
              <a:rPr lang="en" altLang="zh-TW" sz="2000" dirty="0"/>
              <a:t>MySQL</a:t>
            </a:r>
            <a:r>
              <a:rPr lang="zh-TW" altLang="en" sz="2000" dirty="0"/>
              <a:t>、</a:t>
            </a:r>
            <a:r>
              <a:rPr lang="en" altLang="zh-TW" sz="2000" dirty="0"/>
              <a:t>PostgreSQL</a:t>
            </a:r>
            <a:r>
              <a:rPr lang="zh-TW" altLang="en" sz="2000" dirty="0"/>
              <a:t>、</a:t>
            </a:r>
            <a:r>
              <a:rPr lang="en" altLang="zh-TW" sz="2000" dirty="0"/>
              <a:t>MariaDB</a:t>
            </a:r>
            <a:r>
              <a:rPr lang="zh-TW" altLang="en-US" sz="2000" dirty="0"/>
              <a:t>、</a:t>
            </a:r>
            <a:r>
              <a:rPr lang="en" altLang="zh-TW" sz="2000" dirty="0"/>
              <a:t>Or</a:t>
            </a:r>
            <a:r>
              <a:rPr lang="en-US" altLang="zh-TW" sz="2000" dirty="0"/>
              <a:t>a</a:t>
            </a:r>
            <a:r>
              <a:rPr lang="en" altLang="zh-TW" sz="2000" dirty="0"/>
              <a:t>cle</a:t>
            </a:r>
            <a:r>
              <a:rPr lang="zh-TW" altLang="en-US" sz="2000" dirty="0"/>
              <a:t>、</a:t>
            </a:r>
            <a:r>
              <a:rPr lang="en" altLang="zh-TW" sz="2000" dirty="0"/>
              <a:t>MSSQL</a:t>
            </a:r>
            <a:r>
              <a:rPr lang="zh-TW" altLang="en-US" sz="2000" dirty="0"/>
              <a:t>與</a:t>
            </a:r>
            <a:r>
              <a:rPr lang="en" altLang="zh-TW" sz="2000" dirty="0"/>
              <a:t>Aurora</a:t>
            </a:r>
            <a:r>
              <a:rPr lang="zh-TW" altLang="en-US" sz="2000" dirty="0"/>
              <a:t>。</a:t>
            </a:r>
            <a:endParaRPr kumimoji="1" lang="en-US" altLang="zh-TW" sz="2000" dirty="0">
              <a:latin typeface="+mn-ea"/>
            </a:endParaRPr>
          </a:p>
          <a:p>
            <a:pPr>
              <a:lnSpc>
                <a:spcPct val="150000"/>
              </a:lnSpc>
            </a:pPr>
            <a:r>
              <a:rPr lang="zh-TW" altLang="en-US" sz="2400" dirty="0"/>
              <a:t>免費提供：</a:t>
            </a:r>
            <a:endParaRPr lang="en-US" altLang="zh-TW" sz="2400" dirty="0"/>
          </a:p>
          <a:p>
            <a:pPr lvl="1">
              <a:lnSpc>
                <a:spcPct val="150000"/>
              </a:lnSpc>
              <a:buFont typeface="Wingdings" panose="05000000000000000000" pitchFamily="2" charset="2"/>
              <a:buChar char="ü"/>
            </a:pPr>
            <a:r>
              <a:rPr lang="zh-TW" altLang="en-US" sz="2000" dirty="0"/>
              <a:t>每月 </a:t>
            </a:r>
            <a:r>
              <a:rPr lang="en-US" altLang="zh-TW" sz="2000" dirty="0"/>
              <a:t>750 </a:t>
            </a:r>
            <a:r>
              <a:rPr lang="zh-TW" altLang="en-US" sz="2000" dirty="0"/>
              <a:t>小時的 </a:t>
            </a:r>
            <a:r>
              <a:rPr lang="en" altLang="zh-TW" sz="2000" dirty="0"/>
              <a:t>db.t2.micro </a:t>
            </a:r>
            <a:r>
              <a:rPr lang="zh-TW" altLang="en-US" sz="2000" dirty="0"/>
              <a:t>資料庫用量（適用的資料庫引擎）。</a:t>
            </a:r>
            <a:endParaRPr lang="en-US" altLang="zh-TW" sz="2000" dirty="0"/>
          </a:p>
          <a:p>
            <a:pPr lvl="1">
              <a:lnSpc>
                <a:spcPct val="150000"/>
              </a:lnSpc>
              <a:buFont typeface="Wingdings" panose="05000000000000000000" pitchFamily="2" charset="2"/>
              <a:buChar char="ü"/>
            </a:pPr>
            <a:r>
              <a:rPr lang="en-US" altLang="zh-TW" sz="2000" dirty="0"/>
              <a:t>20 </a:t>
            </a:r>
            <a:r>
              <a:rPr lang="en" altLang="zh-TW" sz="2000" dirty="0"/>
              <a:t>GB </a:t>
            </a:r>
            <a:r>
              <a:rPr lang="zh-TW" altLang="en-US" sz="2000" dirty="0"/>
              <a:t>一般用途（</a:t>
            </a:r>
            <a:r>
              <a:rPr lang="en" altLang="zh-TW" sz="2000" dirty="0"/>
              <a:t>SSD</a:t>
            </a:r>
            <a:r>
              <a:rPr lang="zh-TW" altLang="en-US" sz="2000" dirty="0"/>
              <a:t>）資料庫儲存、資料庫備份和資料庫快照的儲存。</a:t>
            </a:r>
            <a:endParaRPr kumimoji="1" lang="en-US" altLang="zh-TW" sz="2000" dirty="0">
              <a:latin typeface="+mn-ea"/>
            </a:endParaRPr>
          </a:p>
          <a:p>
            <a:pPr>
              <a:lnSpc>
                <a:spcPct val="150000"/>
              </a:lnSpc>
            </a:pPr>
            <a:r>
              <a:rPr lang="zh-TW" altLang="en-US" sz="2400" dirty="0">
                <a:latin typeface="+mn-ea"/>
                <a:hlinkClick r:id="rId3"/>
              </a:rPr>
              <a:t>官方介紹</a:t>
            </a:r>
            <a:endParaRPr kumimoji="1" lang="zh-TW" altLang="en-US" sz="2400" dirty="0">
              <a:latin typeface="+mn-ea"/>
            </a:endParaRPr>
          </a:p>
        </p:txBody>
      </p:sp>
    </p:spTree>
    <p:extLst>
      <p:ext uri="{BB962C8B-B14F-4D97-AF65-F5344CB8AC3E}">
        <p14:creationId xmlns:p14="http://schemas.microsoft.com/office/powerpoint/2010/main" val="14789233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FD4F7C88-3C82-4109-8DD7-7F296452EE12}"/>
              </a:ext>
            </a:extLst>
          </p:cNvPr>
          <p:cNvPicPr>
            <a:picLocks noChangeAspect="1"/>
          </p:cNvPicPr>
          <p:nvPr/>
        </p:nvPicPr>
        <p:blipFill>
          <a:blip r:embed="rId2"/>
          <a:stretch>
            <a:fillRect/>
          </a:stretch>
        </p:blipFill>
        <p:spPr>
          <a:xfrm>
            <a:off x="2435225" y="4033485"/>
            <a:ext cx="7321550" cy="2762954"/>
          </a:xfrm>
          <a:prstGeom prst="rect">
            <a:avLst/>
          </a:prstGeom>
        </p:spPr>
      </p:pic>
      <p:pic>
        <p:nvPicPr>
          <p:cNvPr id="4" name="圖片 3">
            <a:extLst>
              <a:ext uri="{FF2B5EF4-FFF2-40B4-BE49-F238E27FC236}">
                <a16:creationId xmlns:a16="http://schemas.microsoft.com/office/drawing/2014/main" id="{0D9BD820-4E0F-4024-B19A-D7571383C4DD}"/>
              </a:ext>
            </a:extLst>
          </p:cNvPr>
          <p:cNvPicPr>
            <a:picLocks noChangeAspect="1"/>
          </p:cNvPicPr>
          <p:nvPr/>
        </p:nvPicPr>
        <p:blipFill rotWithShape="1">
          <a:blip r:embed="rId3"/>
          <a:srcRect b="26142"/>
          <a:stretch/>
        </p:blipFill>
        <p:spPr>
          <a:xfrm>
            <a:off x="2435225" y="1379538"/>
            <a:ext cx="7321550" cy="2580882"/>
          </a:xfrm>
          <a:prstGeom prst="rect">
            <a:avLst/>
          </a:prstGeom>
        </p:spPr>
      </p:pic>
      <p:sp>
        <p:nvSpPr>
          <p:cNvPr id="2" name="標題 1">
            <a:extLst>
              <a:ext uri="{FF2B5EF4-FFF2-40B4-BE49-F238E27FC236}">
                <a16:creationId xmlns:a16="http://schemas.microsoft.com/office/drawing/2014/main" id="{174C2349-00B7-4354-8695-AFE0448ABF3E}"/>
              </a:ext>
            </a:extLst>
          </p:cNvPr>
          <p:cNvSpPr>
            <a:spLocks noGrp="1"/>
          </p:cNvSpPr>
          <p:nvPr>
            <p:ph type="title"/>
          </p:nvPr>
        </p:nvSpPr>
        <p:spPr/>
        <p:txBody>
          <a:bodyPr/>
          <a:lstStyle/>
          <a:p>
            <a:r>
              <a:rPr lang="en-US" altLang="zh-TW" dirty="0"/>
              <a:t>Step 65 – </a:t>
            </a:r>
            <a:r>
              <a:rPr lang="zh-TW" altLang="en-US" dirty="0"/>
              <a:t>測試 </a:t>
            </a:r>
            <a:r>
              <a:rPr lang="en-US" altLang="zh-TW" dirty="0"/>
              <a:t>(2/3)</a:t>
            </a:r>
            <a:endParaRPr lang="zh-TW" altLang="en-US" dirty="0"/>
          </a:p>
        </p:txBody>
      </p:sp>
      <p:sp>
        <p:nvSpPr>
          <p:cNvPr id="6" name="矩形 5">
            <a:extLst>
              <a:ext uri="{FF2B5EF4-FFF2-40B4-BE49-F238E27FC236}">
                <a16:creationId xmlns:a16="http://schemas.microsoft.com/office/drawing/2014/main" id="{B2DBB61A-F951-4BCD-BDE2-D433538F3820}"/>
              </a:ext>
            </a:extLst>
          </p:cNvPr>
          <p:cNvSpPr/>
          <p:nvPr/>
        </p:nvSpPr>
        <p:spPr>
          <a:xfrm>
            <a:off x="2406650" y="3998521"/>
            <a:ext cx="1016000" cy="4972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9" name="矩形 8">
            <a:extLst>
              <a:ext uri="{FF2B5EF4-FFF2-40B4-BE49-F238E27FC236}">
                <a16:creationId xmlns:a16="http://schemas.microsoft.com/office/drawing/2014/main" id="{79C0AEBB-AEA6-4D32-B2D5-62276ABAE751}"/>
              </a:ext>
            </a:extLst>
          </p:cNvPr>
          <p:cNvSpPr/>
          <p:nvPr/>
        </p:nvSpPr>
        <p:spPr>
          <a:xfrm>
            <a:off x="2406650" y="4911332"/>
            <a:ext cx="1016000" cy="4972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0" name="矩形 9">
            <a:extLst>
              <a:ext uri="{FF2B5EF4-FFF2-40B4-BE49-F238E27FC236}">
                <a16:creationId xmlns:a16="http://schemas.microsoft.com/office/drawing/2014/main" id="{E2E80571-B6C3-4818-A862-581F433B06C7}"/>
              </a:ext>
            </a:extLst>
          </p:cNvPr>
          <p:cNvSpPr/>
          <p:nvPr/>
        </p:nvSpPr>
        <p:spPr>
          <a:xfrm>
            <a:off x="2406650" y="5830493"/>
            <a:ext cx="1016000" cy="4972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7962049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4C10123-5220-4156-93B0-3881F73B6825}"/>
              </a:ext>
            </a:extLst>
          </p:cNvPr>
          <p:cNvPicPr>
            <a:picLocks noChangeAspect="1"/>
          </p:cNvPicPr>
          <p:nvPr/>
        </p:nvPicPr>
        <p:blipFill>
          <a:blip r:embed="rId2"/>
          <a:stretch>
            <a:fillRect/>
          </a:stretch>
        </p:blipFill>
        <p:spPr>
          <a:xfrm>
            <a:off x="5954335" y="0"/>
            <a:ext cx="4741029" cy="6858000"/>
          </a:xfrm>
          <a:prstGeom prst="rect">
            <a:avLst/>
          </a:prstGeom>
        </p:spPr>
      </p:pic>
      <p:sp>
        <p:nvSpPr>
          <p:cNvPr id="2" name="標題 1">
            <a:extLst>
              <a:ext uri="{FF2B5EF4-FFF2-40B4-BE49-F238E27FC236}">
                <a16:creationId xmlns:a16="http://schemas.microsoft.com/office/drawing/2014/main" id="{174C2349-00B7-4354-8695-AFE0448ABF3E}"/>
              </a:ext>
            </a:extLst>
          </p:cNvPr>
          <p:cNvSpPr>
            <a:spLocks noGrp="1"/>
          </p:cNvSpPr>
          <p:nvPr>
            <p:ph type="title"/>
          </p:nvPr>
        </p:nvSpPr>
        <p:spPr/>
        <p:txBody>
          <a:bodyPr/>
          <a:lstStyle/>
          <a:p>
            <a:r>
              <a:rPr lang="en-US" altLang="zh-TW" dirty="0"/>
              <a:t>Step 66 – </a:t>
            </a:r>
            <a:r>
              <a:rPr lang="zh-TW" altLang="en-US" dirty="0"/>
              <a:t>測試 </a:t>
            </a:r>
            <a:r>
              <a:rPr lang="en-US" altLang="zh-TW" dirty="0"/>
              <a:t>(3/3)</a:t>
            </a:r>
            <a:endParaRPr lang="zh-TW" altLang="en-US" dirty="0"/>
          </a:p>
        </p:txBody>
      </p:sp>
      <p:sp>
        <p:nvSpPr>
          <p:cNvPr id="9" name="矩形 8">
            <a:extLst>
              <a:ext uri="{FF2B5EF4-FFF2-40B4-BE49-F238E27FC236}">
                <a16:creationId xmlns:a16="http://schemas.microsoft.com/office/drawing/2014/main" id="{5EAD97B9-8F3F-4DCC-BA84-44AA559EB18D}"/>
              </a:ext>
            </a:extLst>
          </p:cNvPr>
          <p:cNvSpPr/>
          <p:nvPr/>
        </p:nvSpPr>
        <p:spPr>
          <a:xfrm>
            <a:off x="8177719" y="2934971"/>
            <a:ext cx="2426781" cy="38785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9188250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AC7B3EBA-7956-4972-A79D-9956A188ABD7}"/>
              </a:ext>
            </a:extLst>
          </p:cNvPr>
          <p:cNvSpPr>
            <a:spLocks noGrp="1"/>
          </p:cNvSpPr>
          <p:nvPr>
            <p:ph type="title"/>
          </p:nvPr>
        </p:nvSpPr>
        <p:spPr/>
        <p:txBody>
          <a:bodyPr>
            <a:normAutofit/>
          </a:bodyPr>
          <a:lstStyle/>
          <a:p>
            <a:pPr>
              <a:lnSpc>
                <a:spcPct val="150000"/>
              </a:lnSpc>
            </a:pPr>
            <a:r>
              <a:rPr lang="en-US" altLang="zh-TW" dirty="0"/>
              <a:t>Create IoT Analytics</a:t>
            </a:r>
            <a:endParaRPr lang="zh-TW" altLang="en-US" dirty="0"/>
          </a:p>
        </p:txBody>
      </p:sp>
      <p:sp>
        <p:nvSpPr>
          <p:cNvPr id="5" name="文字版面配置區 4">
            <a:extLst>
              <a:ext uri="{FF2B5EF4-FFF2-40B4-BE49-F238E27FC236}">
                <a16:creationId xmlns:a16="http://schemas.microsoft.com/office/drawing/2014/main" id="{7F855164-61C8-4B6B-ACBB-85DEA0CB4020}"/>
              </a:ext>
            </a:extLst>
          </p:cNvPr>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9640875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645A9B56-068C-4D08-9255-70188578B620}"/>
              </a:ext>
            </a:extLst>
          </p:cNvPr>
          <p:cNvPicPr>
            <a:picLocks noGrp="1" noChangeAspect="1"/>
          </p:cNvPicPr>
          <p:nvPr>
            <p:ph idx="1"/>
          </p:nvPr>
        </p:nvPicPr>
        <p:blipFill>
          <a:blip r:embed="rId3"/>
          <a:stretch>
            <a:fillRect/>
          </a:stretch>
        </p:blipFill>
        <p:spPr>
          <a:xfrm>
            <a:off x="1397134" y="1825625"/>
            <a:ext cx="9397731" cy="4351338"/>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67 – IoT Analytics</a:t>
            </a:r>
            <a:r>
              <a:rPr lang="zh-TW" altLang="en-US" dirty="0"/>
              <a:t> </a:t>
            </a:r>
            <a:r>
              <a:rPr lang="en-US" altLang="zh-TW" dirty="0"/>
              <a:t>(1/3)</a:t>
            </a:r>
            <a:endParaRPr lang="zh-TW" altLang="en-US" dirty="0"/>
          </a:p>
        </p:txBody>
      </p:sp>
      <p:sp>
        <p:nvSpPr>
          <p:cNvPr id="19" name="矩形 18">
            <a:extLst>
              <a:ext uri="{FF2B5EF4-FFF2-40B4-BE49-F238E27FC236}">
                <a16:creationId xmlns:a16="http://schemas.microsoft.com/office/drawing/2014/main" id="{1481AFE7-A99C-483F-94D4-343E3DFD6406}"/>
              </a:ext>
            </a:extLst>
          </p:cNvPr>
          <p:cNvSpPr/>
          <p:nvPr/>
        </p:nvSpPr>
        <p:spPr>
          <a:xfrm>
            <a:off x="1911350" y="1825625"/>
            <a:ext cx="668751" cy="2612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20" name="矩形 19">
            <a:extLst>
              <a:ext uri="{FF2B5EF4-FFF2-40B4-BE49-F238E27FC236}">
                <a16:creationId xmlns:a16="http://schemas.microsoft.com/office/drawing/2014/main" id="{236A070F-E984-43BB-9DAE-A8106BFBD634}"/>
              </a:ext>
            </a:extLst>
          </p:cNvPr>
          <p:cNvSpPr/>
          <p:nvPr/>
        </p:nvSpPr>
        <p:spPr>
          <a:xfrm>
            <a:off x="4521201" y="4188470"/>
            <a:ext cx="958850" cy="228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21" name="群組 20">
            <a:extLst>
              <a:ext uri="{FF2B5EF4-FFF2-40B4-BE49-F238E27FC236}">
                <a16:creationId xmlns:a16="http://schemas.microsoft.com/office/drawing/2014/main" id="{FF8C231E-25C1-4107-ACE5-E7BCA2CDBD3E}"/>
              </a:ext>
            </a:extLst>
          </p:cNvPr>
          <p:cNvGrpSpPr/>
          <p:nvPr/>
        </p:nvGrpSpPr>
        <p:grpSpPr>
          <a:xfrm flipH="1">
            <a:off x="2580101" y="1658690"/>
            <a:ext cx="722644" cy="722644"/>
            <a:chOff x="4536098" y="5059673"/>
            <a:chExt cx="722644" cy="722644"/>
          </a:xfrm>
        </p:grpSpPr>
        <p:pic>
          <p:nvPicPr>
            <p:cNvPr id="22" name="圖形 21" descr="手背向前食指朝右指索引">
              <a:extLst>
                <a:ext uri="{FF2B5EF4-FFF2-40B4-BE49-F238E27FC236}">
                  <a16:creationId xmlns:a16="http://schemas.microsoft.com/office/drawing/2014/main" id="{B0337EE4-A3D5-4639-94D2-1FA4EDD65C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098" y="5059673"/>
              <a:ext cx="722644" cy="722644"/>
            </a:xfrm>
            <a:prstGeom prst="rect">
              <a:avLst/>
            </a:prstGeom>
          </p:spPr>
        </p:pic>
        <p:sp>
          <p:nvSpPr>
            <p:cNvPr id="23" name="文字方塊 22">
              <a:extLst>
                <a:ext uri="{FF2B5EF4-FFF2-40B4-BE49-F238E27FC236}">
                  <a16:creationId xmlns:a16="http://schemas.microsoft.com/office/drawing/2014/main" id="{D179165F-E4A7-4447-BD24-718DF4F441BE}"/>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grpSp>
        <p:nvGrpSpPr>
          <p:cNvPr id="24" name="群組 23">
            <a:extLst>
              <a:ext uri="{FF2B5EF4-FFF2-40B4-BE49-F238E27FC236}">
                <a16:creationId xmlns:a16="http://schemas.microsoft.com/office/drawing/2014/main" id="{6F234D19-6211-491C-ACAB-A610B95EC3A1}"/>
              </a:ext>
            </a:extLst>
          </p:cNvPr>
          <p:cNvGrpSpPr/>
          <p:nvPr/>
        </p:nvGrpSpPr>
        <p:grpSpPr>
          <a:xfrm>
            <a:off x="5480050" y="4001756"/>
            <a:ext cx="722644" cy="722644"/>
            <a:chOff x="6497445" y="5748630"/>
            <a:chExt cx="722644" cy="722644"/>
          </a:xfrm>
        </p:grpSpPr>
        <p:pic>
          <p:nvPicPr>
            <p:cNvPr id="25" name="圖形 24" descr="手背向前食指朝右指索引">
              <a:extLst>
                <a:ext uri="{FF2B5EF4-FFF2-40B4-BE49-F238E27FC236}">
                  <a16:creationId xmlns:a16="http://schemas.microsoft.com/office/drawing/2014/main" id="{E405C69A-3A1B-4C51-A3D2-D7A38C63B4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26" name="文字方塊 25">
              <a:extLst>
                <a:ext uri="{FF2B5EF4-FFF2-40B4-BE49-F238E27FC236}">
                  <a16:creationId xmlns:a16="http://schemas.microsoft.com/office/drawing/2014/main" id="{E48BC352-F89F-4CD4-AB3E-5EC52C070643}"/>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3</a:t>
              </a:r>
              <a:endParaRPr lang="zh-TW" altLang="en-US" sz="2400" dirty="0">
                <a:solidFill>
                  <a:schemeClr val="bg1"/>
                </a:solidFill>
              </a:endParaRPr>
            </a:p>
          </p:txBody>
        </p:sp>
      </p:grpSp>
      <p:sp>
        <p:nvSpPr>
          <p:cNvPr id="15" name="矩形 14">
            <a:extLst>
              <a:ext uri="{FF2B5EF4-FFF2-40B4-BE49-F238E27FC236}">
                <a16:creationId xmlns:a16="http://schemas.microsoft.com/office/drawing/2014/main" id="{115AD9E4-CBB3-4C0D-B708-73F3126BCB45}"/>
              </a:ext>
            </a:extLst>
          </p:cNvPr>
          <p:cNvSpPr/>
          <p:nvPr/>
        </p:nvSpPr>
        <p:spPr>
          <a:xfrm>
            <a:off x="2108200" y="2852655"/>
            <a:ext cx="786143" cy="2944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6" name="群組 15">
            <a:extLst>
              <a:ext uri="{FF2B5EF4-FFF2-40B4-BE49-F238E27FC236}">
                <a16:creationId xmlns:a16="http://schemas.microsoft.com/office/drawing/2014/main" id="{06FDC154-D7F9-4239-8C7A-B5D4AA96DB2E}"/>
              </a:ext>
            </a:extLst>
          </p:cNvPr>
          <p:cNvGrpSpPr/>
          <p:nvPr/>
        </p:nvGrpSpPr>
        <p:grpSpPr>
          <a:xfrm>
            <a:off x="2900693" y="2691126"/>
            <a:ext cx="722644" cy="722644"/>
            <a:chOff x="6497445" y="5748630"/>
            <a:chExt cx="722644" cy="722644"/>
          </a:xfrm>
        </p:grpSpPr>
        <p:pic>
          <p:nvPicPr>
            <p:cNvPr id="18" name="圖形 17" descr="手背向前食指朝右指索引">
              <a:extLst>
                <a:ext uri="{FF2B5EF4-FFF2-40B4-BE49-F238E27FC236}">
                  <a16:creationId xmlns:a16="http://schemas.microsoft.com/office/drawing/2014/main" id="{4CC235D5-BAD5-40CF-899D-9B8E01192F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27" name="文字方塊 26">
              <a:extLst>
                <a:ext uri="{FF2B5EF4-FFF2-40B4-BE49-F238E27FC236}">
                  <a16:creationId xmlns:a16="http://schemas.microsoft.com/office/drawing/2014/main" id="{0ED12F04-4B82-49AF-AE9B-A5F3A6EA97D8}"/>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Tree>
    <p:extLst>
      <p:ext uri="{BB962C8B-B14F-4D97-AF65-F5344CB8AC3E}">
        <p14:creationId xmlns:p14="http://schemas.microsoft.com/office/powerpoint/2010/main" val="2337169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內容版面配置區 21">
            <a:extLst>
              <a:ext uri="{FF2B5EF4-FFF2-40B4-BE49-F238E27FC236}">
                <a16:creationId xmlns:a16="http://schemas.microsoft.com/office/drawing/2014/main" id="{9BC1DC89-C831-4A19-AB25-8BE18D4993BE}"/>
              </a:ext>
            </a:extLst>
          </p:cNvPr>
          <p:cNvPicPr>
            <a:picLocks noGrp="1" noChangeAspect="1"/>
          </p:cNvPicPr>
          <p:nvPr>
            <p:ph idx="1"/>
          </p:nvPr>
        </p:nvPicPr>
        <p:blipFill>
          <a:blip r:embed="rId3"/>
          <a:stretch>
            <a:fillRect/>
          </a:stretch>
        </p:blipFill>
        <p:spPr>
          <a:xfrm>
            <a:off x="1585972" y="1472534"/>
            <a:ext cx="9020055" cy="4956841"/>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68 – IoT Analytics (2/3)</a:t>
            </a:r>
            <a:endParaRPr lang="zh-TW" altLang="en-US" dirty="0"/>
          </a:p>
        </p:txBody>
      </p:sp>
      <p:sp>
        <p:nvSpPr>
          <p:cNvPr id="5" name="矩形 4">
            <a:extLst>
              <a:ext uri="{FF2B5EF4-FFF2-40B4-BE49-F238E27FC236}">
                <a16:creationId xmlns:a16="http://schemas.microsoft.com/office/drawing/2014/main" id="{29D9C532-4E76-4E5E-AC21-8F1CC346B358}"/>
              </a:ext>
            </a:extLst>
          </p:cNvPr>
          <p:cNvSpPr/>
          <p:nvPr/>
        </p:nvSpPr>
        <p:spPr>
          <a:xfrm>
            <a:off x="3714750" y="4000880"/>
            <a:ext cx="1073150" cy="2612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3" name="矩形 12">
            <a:extLst>
              <a:ext uri="{FF2B5EF4-FFF2-40B4-BE49-F238E27FC236}">
                <a16:creationId xmlns:a16="http://schemas.microsoft.com/office/drawing/2014/main" id="{90E23BDB-4ACB-484E-B4E0-E5C4FF7C5967}"/>
              </a:ext>
            </a:extLst>
          </p:cNvPr>
          <p:cNvSpPr/>
          <p:nvPr/>
        </p:nvSpPr>
        <p:spPr>
          <a:xfrm>
            <a:off x="3689350" y="5062448"/>
            <a:ext cx="1050925" cy="2850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7" name="文字方塊 16">
            <a:extLst>
              <a:ext uri="{FF2B5EF4-FFF2-40B4-BE49-F238E27FC236}">
                <a16:creationId xmlns:a16="http://schemas.microsoft.com/office/drawing/2014/main" id="{37425996-F0E2-42FB-BA31-DC18B107F4A8}"/>
              </a:ext>
            </a:extLst>
          </p:cNvPr>
          <p:cNvSpPr txBox="1"/>
          <p:nvPr/>
        </p:nvSpPr>
        <p:spPr>
          <a:xfrm>
            <a:off x="7192755" y="3808342"/>
            <a:ext cx="2873265" cy="646331"/>
          </a:xfrm>
          <a:prstGeom prst="rect">
            <a:avLst/>
          </a:prstGeom>
          <a:noFill/>
        </p:spPr>
        <p:txBody>
          <a:bodyPr wrap="square" rtlCol="0">
            <a:spAutoFit/>
          </a:bodyPr>
          <a:lstStyle/>
          <a:p>
            <a:r>
              <a:rPr lang="zh-TW" altLang="en-US" dirty="0">
                <a:solidFill>
                  <a:srgbClr val="FF0000"/>
                </a:solidFill>
              </a:rPr>
              <a:t>此處命名請以英文字母開頭，使用數字開頭會出錯</a:t>
            </a:r>
          </a:p>
        </p:txBody>
      </p:sp>
      <p:cxnSp>
        <p:nvCxnSpPr>
          <p:cNvPr id="19" name="接點: 肘形 18">
            <a:extLst>
              <a:ext uri="{FF2B5EF4-FFF2-40B4-BE49-F238E27FC236}">
                <a16:creationId xmlns:a16="http://schemas.microsoft.com/office/drawing/2014/main" id="{11EA81C6-0CE9-4FE4-A4C0-992EBF17E7AC}"/>
              </a:ext>
            </a:extLst>
          </p:cNvPr>
          <p:cNvCxnSpPr>
            <a:cxnSpLocks/>
            <a:stCxn id="5" idx="3"/>
            <a:endCxn id="17" idx="1"/>
          </p:cNvCxnSpPr>
          <p:nvPr/>
        </p:nvCxnSpPr>
        <p:spPr>
          <a:xfrm flipV="1">
            <a:off x="4787900" y="4131508"/>
            <a:ext cx="2404855" cy="1"/>
          </a:xfrm>
          <a:prstGeom prst="straightConnector1">
            <a:avLst/>
          </a:prstGeom>
          <a:ln w="57150" cap="flat" cmpd="sng" algn="ctr">
            <a:solidFill>
              <a:srgbClr val="FF00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0" name="圖形 19" descr="手背向前食指朝右指索引">
            <a:extLst>
              <a:ext uri="{FF2B5EF4-FFF2-40B4-BE49-F238E27FC236}">
                <a16:creationId xmlns:a16="http://schemas.microsoft.com/office/drawing/2014/main" id="{3F23038E-47A1-455F-B652-776E6DB5D6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4771178" y="4919120"/>
            <a:ext cx="722644" cy="722644"/>
          </a:xfrm>
          <a:prstGeom prst="rect">
            <a:avLst/>
          </a:prstGeom>
        </p:spPr>
      </p:pic>
    </p:spTree>
    <p:extLst>
      <p:ext uri="{BB962C8B-B14F-4D97-AF65-F5344CB8AC3E}">
        <p14:creationId xmlns:p14="http://schemas.microsoft.com/office/powerpoint/2010/main" val="15466451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內容版面配置區 9">
            <a:extLst>
              <a:ext uri="{FF2B5EF4-FFF2-40B4-BE49-F238E27FC236}">
                <a16:creationId xmlns:a16="http://schemas.microsoft.com/office/drawing/2014/main" id="{04639BE6-9B2B-4303-B640-6784DCD98757}"/>
              </a:ext>
            </a:extLst>
          </p:cNvPr>
          <p:cNvPicPr>
            <a:picLocks noGrp="1" noChangeAspect="1"/>
          </p:cNvPicPr>
          <p:nvPr>
            <p:ph idx="1"/>
          </p:nvPr>
        </p:nvPicPr>
        <p:blipFill>
          <a:blip r:embed="rId3"/>
          <a:stretch>
            <a:fillRect/>
          </a:stretch>
        </p:blipFill>
        <p:spPr>
          <a:xfrm>
            <a:off x="1580243" y="1422400"/>
            <a:ext cx="9031513" cy="4991100"/>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69 – IoT Analytics (3/3)</a:t>
            </a:r>
            <a:endParaRPr lang="zh-TW" altLang="en-US" dirty="0"/>
          </a:p>
        </p:txBody>
      </p:sp>
      <p:sp>
        <p:nvSpPr>
          <p:cNvPr id="5" name="矩形 4">
            <a:extLst>
              <a:ext uri="{FF2B5EF4-FFF2-40B4-BE49-F238E27FC236}">
                <a16:creationId xmlns:a16="http://schemas.microsoft.com/office/drawing/2014/main" id="{29D9C532-4E76-4E5E-AC21-8F1CC346B358}"/>
              </a:ext>
            </a:extLst>
          </p:cNvPr>
          <p:cNvSpPr/>
          <p:nvPr/>
        </p:nvSpPr>
        <p:spPr>
          <a:xfrm>
            <a:off x="3651250" y="3721100"/>
            <a:ext cx="2044700" cy="7937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161731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9B3A0553-AA3E-447A-A71E-9A4B9818B70C}"/>
              </a:ext>
            </a:extLst>
          </p:cNvPr>
          <p:cNvPicPr>
            <a:picLocks noGrp="1" noChangeAspect="1"/>
          </p:cNvPicPr>
          <p:nvPr>
            <p:ph idx="1"/>
          </p:nvPr>
        </p:nvPicPr>
        <p:blipFill>
          <a:blip r:embed="rId3"/>
          <a:stretch>
            <a:fillRect/>
          </a:stretch>
        </p:blipFill>
        <p:spPr>
          <a:xfrm>
            <a:off x="2047302" y="1825625"/>
            <a:ext cx="8097396" cy="4351338"/>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70 – </a:t>
            </a:r>
            <a:r>
              <a:rPr lang="zh-TW" altLang="en-US" dirty="0"/>
              <a:t>回到</a:t>
            </a:r>
            <a:r>
              <a:rPr lang="en-US" altLang="zh-TW" dirty="0"/>
              <a:t>AWS IoT</a:t>
            </a:r>
            <a:endParaRPr lang="zh-TW" altLang="en-US" dirty="0"/>
          </a:p>
        </p:txBody>
      </p:sp>
      <p:sp>
        <p:nvSpPr>
          <p:cNvPr id="14" name="矩形 13">
            <a:extLst>
              <a:ext uri="{FF2B5EF4-FFF2-40B4-BE49-F238E27FC236}">
                <a16:creationId xmlns:a16="http://schemas.microsoft.com/office/drawing/2014/main" id="{CD162148-3312-473B-A39F-3134E45B8B22}"/>
              </a:ext>
            </a:extLst>
          </p:cNvPr>
          <p:cNvSpPr/>
          <p:nvPr/>
        </p:nvSpPr>
        <p:spPr>
          <a:xfrm>
            <a:off x="2463800" y="1823226"/>
            <a:ext cx="557902" cy="2612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5" name="矩形 14">
            <a:extLst>
              <a:ext uri="{FF2B5EF4-FFF2-40B4-BE49-F238E27FC236}">
                <a16:creationId xmlns:a16="http://schemas.microsoft.com/office/drawing/2014/main" id="{717CE719-2251-46BE-BEB8-9D918CD1F7C2}"/>
              </a:ext>
            </a:extLst>
          </p:cNvPr>
          <p:cNvSpPr/>
          <p:nvPr/>
        </p:nvSpPr>
        <p:spPr>
          <a:xfrm>
            <a:off x="2622549" y="2667050"/>
            <a:ext cx="654051" cy="228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8" name="群組 17">
            <a:extLst>
              <a:ext uri="{FF2B5EF4-FFF2-40B4-BE49-F238E27FC236}">
                <a16:creationId xmlns:a16="http://schemas.microsoft.com/office/drawing/2014/main" id="{F0B65F9A-DB82-44F8-AC31-6FC871B1C3FA}"/>
              </a:ext>
            </a:extLst>
          </p:cNvPr>
          <p:cNvGrpSpPr/>
          <p:nvPr/>
        </p:nvGrpSpPr>
        <p:grpSpPr>
          <a:xfrm flipH="1">
            <a:off x="3021702" y="1656291"/>
            <a:ext cx="722644" cy="722644"/>
            <a:chOff x="4536098" y="5059673"/>
            <a:chExt cx="722644" cy="722644"/>
          </a:xfrm>
        </p:grpSpPr>
        <p:pic>
          <p:nvPicPr>
            <p:cNvPr id="21" name="圖形 20" descr="手背向前食指朝右指索引">
              <a:extLst>
                <a:ext uri="{FF2B5EF4-FFF2-40B4-BE49-F238E27FC236}">
                  <a16:creationId xmlns:a16="http://schemas.microsoft.com/office/drawing/2014/main" id="{E4E1A7D1-CAE0-497A-A5B7-3E7C40B6C7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098" y="5059673"/>
              <a:ext cx="722644" cy="722644"/>
            </a:xfrm>
            <a:prstGeom prst="rect">
              <a:avLst/>
            </a:prstGeom>
          </p:spPr>
        </p:pic>
        <p:sp>
          <p:nvSpPr>
            <p:cNvPr id="22" name="文字方塊 21">
              <a:extLst>
                <a:ext uri="{FF2B5EF4-FFF2-40B4-BE49-F238E27FC236}">
                  <a16:creationId xmlns:a16="http://schemas.microsoft.com/office/drawing/2014/main" id="{EF62B4D7-3C14-428B-BDE6-2FCFB093391D}"/>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grpSp>
        <p:nvGrpSpPr>
          <p:cNvPr id="23" name="群組 22">
            <a:extLst>
              <a:ext uri="{FF2B5EF4-FFF2-40B4-BE49-F238E27FC236}">
                <a16:creationId xmlns:a16="http://schemas.microsoft.com/office/drawing/2014/main" id="{A06DA2E2-29F0-44A4-9866-6A3D29ED1E6E}"/>
              </a:ext>
            </a:extLst>
          </p:cNvPr>
          <p:cNvGrpSpPr/>
          <p:nvPr/>
        </p:nvGrpSpPr>
        <p:grpSpPr>
          <a:xfrm>
            <a:off x="3276600" y="2480336"/>
            <a:ext cx="722644" cy="722644"/>
            <a:chOff x="6497445" y="5748630"/>
            <a:chExt cx="722644" cy="722644"/>
          </a:xfrm>
        </p:grpSpPr>
        <p:pic>
          <p:nvPicPr>
            <p:cNvPr id="24" name="圖形 23" descr="手背向前食指朝右指索引">
              <a:extLst>
                <a:ext uri="{FF2B5EF4-FFF2-40B4-BE49-F238E27FC236}">
                  <a16:creationId xmlns:a16="http://schemas.microsoft.com/office/drawing/2014/main" id="{4659183C-0690-44D8-A13F-481BE533E1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25" name="文字方塊 24">
              <a:extLst>
                <a:ext uri="{FF2B5EF4-FFF2-40B4-BE49-F238E27FC236}">
                  <a16:creationId xmlns:a16="http://schemas.microsoft.com/office/drawing/2014/main" id="{F2E17BED-352F-46FA-9B9E-3E60015DB783}"/>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
        <p:nvSpPr>
          <p:cNvPr id="17" name="矩形 16">
            <a:extLst>
              <a:ext uri="{FF2B5EF4-FFF2-40B4-BE49-F238E27FC236}">
                <a16:creationId xmlns:a16="http://schemas.microsoft.com/office/drawing/2014/main" id="{6B5CD3D7-2EE6-4070-9069-85F0C96847B8}"/>
              </a:ext>
            </a:extLst>
          </p:cNvPr>
          <p:cNvSpPr/>
          <p:nvPr/>
        </p:nvSpPr>
        <p:spPr>
          <a:xfrm>
            <a:off x="4521199" y="5372150"/>
            <a:ext cx="654051" cy="228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9" name="群組 18">
            <a:extLst>
              <a:ext uri="{FF2B5EF4-FFF2-40B4-BE49-F238E27FC236}">
                <a16:creationId xmlns:a16="http://schemas.microsoft.com/office/drawing/2014/main" id="{17C5109B-C91E-4E99-9470-0B05DEEC9B3F}"/>
              </a:ext>
            </a:extLst>
          </p:cNvPr>
          <p:cNvGrpSpPr/>
          <p:nvPr/>
        </p:nvGrpSpPr>
        <p:grpSpPr>
          <a:xfrm>
            <a:off x="5175250" y="5185436"/>
            <a:ext cx="722644" cy="722644"/>
            <a:chOff x="6497445" y="5748630"/>
            <a:chExt cx="722644" cy="722644"/>
          </a:xfrm>
        </p:grpSpPr>
        <p:pic>
          <p:nvPicPr>
            <p:cNvPr id="20" name="圖形 19" descr="手背向前食指朝右指索引">
              <a:extLst>
                <a:ext uri="{FF2B5EF4-FFF2-40B4-BE49-F238E27FC236}">
                  <a16:creationId xmlns:a16="http://schemas.microsoft.com/office/drawing/2014/main" id="{2974BF01-5FBD-46D4-AD47-22357DBB85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26" name="文字方塊 25">
              <a:extLst>
                <a:ext uri="{FF2B5EF4-FFF2-40B4-BE49-F238E27FC236}">
                  <a16:creationId xmlns:a16="http://schemas.microsoft.com/office/drawing/2014/main" id="{1BDDF3E1-19AD-4AD1-BD24-89E9427A7A16}"/>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3</a:t>
              </a:r>
              <a:endParaRPr lang="zh-TW" altLang="en-US" sz="2400" dirty="0">
                <a:solidFill>
                  <a:schemeClr val="bg1"/>
                </a:solidFill>
              </a:endParaRPr>
            </a:p>
          </p:txBody>
        </p:sp>
      </p:grpSp>
    </p:spTree>
    <p:extLst>
      <p:ext uri="{BB962C8B-B14F-4D97-AF65-F5344CB8AC3E}">
        <p14:creationId xmlns:p14="http://schemas.microsoft.com/office/powerpoint/2010/main" val="10640090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a:extLst>
              <a:ext uri="{FF2B5EF4-FFF2-40B4-BE49-F238E27FC236}">
                <a16:creationId xmlns:a16="http://schemas.microsoft.com/office/drawing/2014/main" id="{D40F8069-29B0-47E2-9A1F-E1344F8290E2}"/>
              </a:ext>
            </a:extLst>
          </p:cNvPr>
          <p:cNvPicPr>
            <a:picLocks noGrp="1" noChangeAspect="1"/>
          </p:cNvPicPr>
          <p:nvPr>
            <p:ph idx="1"/>
          </p:nvPr>
        </p:nvPicPr>
        <p:blipFill>
          <a:blip r:embed="rId3"/>
          <a:stretch>
            <a:fillRect/>
          </a:stretch>
        </p:blipFill>
        <p:spPr>
          <a:xfrm>
            <a:off x="1839000" y="1428951"/>
            <a:ext cx="8514000" cy="5144686"/>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71 – </a:t>
            </a:r>
            <a:r>
              <a:rPr lang="zh-TW" altLang="en-US" dirty="0"/>
              <a:t>新增</a:t>
            </a:r>
            <a:r>
              <a:rPr lang="en-US" altLang="zh-TW" dirty="0"/>
              <a:t>Rule</a:t>
            </a:r>
            <a:r>
              <a:rPr lang="zh-TW" altLang="en-US" dirty="0"/>
              <a:t> </a:t>
            </a:r>
            <a:r>
              <a:rPr lang="en-US" altLang="zh-TW" dirty="0"/>
              <a:t>(1/7)</a:t>
            </a:r>
            <a:endParaRPr lang="zh-TW" altLang="en-US" dirty="0"/>
          </a:p>
        </p:txBody>
      </p:sp>
      <p:sp>
        <p:nvSpPr>
          <p:cNvPr id="5" name="矩形 4">
            <a:extLst>
              <a:ext uri="{FF2B5EF4-FFF2-40B4-BE49-F238E27FC236}">
                <a16:creationId xmlns:a16="http://schemas.microsoft.com/office/drawing/2014/main" id="{29D9C532-4E76-4E5E-AC21-8F1CC346B358}"/>
              </a:ext>
            </a:extLst>
          </p:cNvPr>
          <p:cNvSpPr/>
          <p:nvPr/>
        </p:nvSpPr>
        <p:spPr>
          <a:xfrm>
            <a:off x="1949652" y="5348851"/>
            <a:ext cx="1011978" cy="1655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4" name="矩形 13">
            <a:extLst>
              <a:ext uri="{FF2B5EF4-FFF2-40B4-BE49-F238E27FC236}">
                <a16:creationId xmlns:a16="http://schemas.microsoft.com/office/drawing/2014/main" id="{442F87A0-239E-4F1B-A827-003A407377E9}"/>
              </a:ext>
            </a:extLst>
          </p:cNvPr>
          <p:cNvSpPr/>
          <p:nvPr/>
        </p:nvSpPr>
        <p:spPr>
          <a:xfrm>
            <a:off x="1949212" y="5528429"/>
            <a:ext cx="1011978" cy="1655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5" name="群組 14">
            <a:extLst>
              <a:ext uri="{FF2B5EF4-FFF2-40B4-BE49-F238E27FC236}">
                <a16:creationId xmlns:a16="http://schemas.microsoft.com/office/drawing/2014/main" id="{A9AAD464-79D2-4A55-A9D1-016AE7A52C23}"/>
              </a:ext>
            </a:extLst>
          </p:cNvPr>
          <p:cNvGrpSpPr/>
          <p:nvPr/>
        </p:nvGrpSpPr>
        <p:grpSpPr>
          <a:xfrm rot="19904816" flipH="1">
            <a:off x="2954486" y="4852244"/>
            <a:ext cx="722644" cy="722644"/>
            <a:chOff x="4536098" y="5059673"/>
            <a:chExt cx="722644" cy="722644"/>
          </a:xfrm>
        </p:grpSpPr>
        <p:pic>
          <p:nvPicPr>
            <p:cNvPr id="18" name="圖形 17" descr="手背向前食指朝右指索引">
              <a:extLst>
                <a:ext uri="{FF2B5EF4-FFF2-40B4-BE49-F238E27FC236}">
                  <a16:creationId xmlns:a16="http://schemas.microsoft.com/office/drawing/2014/main" id="{C2C3AB08-CC5F-4882-975E-99F31E9222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098" y="5059673"/>
              <a:ext cx="722644" cy="722644"/>
            </a:xfrm>
            <a:prstGeom prst="rect">
              <a:avLst/>
            </a:prstGeom>
          </p:spPr>
        </p:pic>
        <p:sp>
          <p:nvSpPr>
            <p:cNvPr id="21" name="文字方塊 20">
              <a:extLst>
                <a:ext uri="{FF2B5EF4-FFF2-40B4-BE49-F238E27FC236}">
                  <a16:creationId xmlns:a16="http://schemas.microsoft.com/office/drawing/2014/main" id="{BF166D71-2BD8-4F3E-A709-FDF7F4F6AAD6}"/>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grpSp>
        <p:nvGrpSpPr>
          <p:cNvPr id="22" name="群組 21">
            <a:extLst>
              <a:ext uri="{FF2B5EF4-FFF2-40B4-BE49-F238E27FC236}">
                <a16:creationId xmlns:a16="http://schemas.microsoft.com/office/drawing/2014/main" id="{2A193D2D-EDE0-4315-BF19-CAA0E2F74F1B}"/>
              </a:ext>
            </a:extLst>
          </p:cNvPr>
          <p:cNvGrpSpPr/>
          <p:nvPr/>
        </p:nvGrpSpPr>
        <p:grpSpPr>
          <a:xfrm rot="1642318">
            <a:off x="2901659" y="5592258"/>
            <a:ext cx="722644" cy="722644"/>
            <a:chOff x="6497445" y="5748630"/>
            <a:chExt cx="722644" cy="722644"/>
          </a:xfrm>
        </p:grpSpPr>
        <p:pic>
          <p:nvPicPr>
            <p:cNvPr id="23" name="圖形 22" descr="手背向前食指朝右指索引">
              <a:extLst>
                <a:ext uri="{FF2B5EF4-FFF2-40B4-BE49-F238E27FC236}">
                  <a16:creationId xmlns:a16="http://schemas.microsoft.com/office/drawing/2014/main" id="{8FFCE207-429E-46B7-9DB1-BBAE76AD74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24" name="文字方塊 23">
              <a:extLst>
                <a:ext uri="{FF2B5EF4-FFF2-40B4-BE49-F238E27FC236}">
                  <a16:creationId xmlns:a16="http://schemas.microsoft.com/office/drawing/2014/main" id="{849AFC40-BBF8-4E02-8EF2-40BECCB0A087}"/>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
        <p:nvSpPr>
          <p:cNvPr id="25" name="矩形 24">
            <a:extLst>
              <a:ext uri="{FF2B5EF4-FFF2-40B4-BE49-F238E27FC236}">
                <a16:creationId xmlns:a16="http://schemas.microsoft.com/office/drawing/2014/main" id="{983A3699-DE9C-4A91-A0CC-6B76092C2A51}"/>
              </a:ext>
            </a:extLst>
          </p:cNvPr>
          <p:cNvSpPr/>
          <p:nvPr/>
        </p:nvSpPr>
        <p:spPr>
          <a:xfrm>
            <a:off x="6791325" y="2457450"/>
            <a:ext cx="866775" cy="3333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26" name="群組 25">
            <a:extLst>
              <a:ext uri="{FF2B5EF4-FFF2-40B4-BE49-F238E27FC236}">
                <a16:creationId xmlns:a16="http://schemas.microsoft.com/office/drawing/2014/main" id="{3A587587-2CB2-4D65-8FD5-7EAD247AD2E1}"/>
              </a:ext>
            </a:extLst>
          </p:cNvPr>
          <p:cNvGrpSpPr/>
          <p:nvPr/>
        </p:nvGrpSpPr>
        <p:grpSpPr>
          <a:xfrm>
            <a:off x="7658100" y="2329953"/>
            <a:ext cx="722644" cy="722644"/>
            <a:chOff x="6497445" y="5748630"/>
            <a:chExt cx="722644" cy="722644"/>
          </a:xfrm>
        </p:grpSpPr>
        <p:pic>
          <p:nvPicPr>
            <p:cNvPr id="27" name="圖形 26" descr="手背向前食指朝右指索引">
              <a:extLst>
                <a:ext uri="{FF2B5EF4-FFF2-40B4-BE49-F238E27FC236}">
                  <a16:creationId xmlns:a16="http://schemas.microsoft.com/office/drawing/2014/main" id="{8C4BD919-1C15-4342-9361-8234B544B1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28" name="文字方塊 27">
              <a:extLst>
                <a:ext uri="{FF2B5EF4-FFF2-40B4-BE49-F238E27FC236}">
                  <a16:creationId xmlns:a16="http://schemas.microsoft.com/office/drawing/2014/main" id="{C84787C1-0A2E-412A-B1C3-99FE0BF3DCD3}"/>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3</a:t>
              </a:r>
              <a:endParaRPr lang="zh-TW" altLang="en-US" sz="2400" dirty="0">
                <a:solidFill>
                  <a:schemeClr val="bg1"/>
                </a:solidFill>
              </a:endParaRPr>
            </a:p>
          </p:txBody>
        </p:sp>
      </p:grpSp>
    </p:spTree>
    <p:extLst>
      <p:ext uri="{BB962C8B-B14F-4D97-AF65-F5344CB8AC3E}">
        <p14:creationId xmlns:p14="http://schemas.microsoft.com/office/powerpoint/2010/main" val="38148180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內容版面配置區 9">
            <a:extLst>
              <a:ext uri="{FF2B5EF4-FFF2-40B4-BE49-F238E27FC236}">
                <a16:creationId xmlns:a16="http://schemas.microsoft.com/office/drawing/2014/main" id="{1E90A11E-C595-4F51-9F53-2D6444CFBBD0}"/>
              </a:ext>
            </a:extLst>
          </p:cNvPr>
          <p:cNvPicPr>
            <a:picLocks noGrp="1" noChangeAspect="1"/>
          </p:cNvPicPr>
          <p:nvPr>
            <p:ph idx="1"/>
          </p:nvPr>
        </p:nvPicPr>
        <p:blipFill>
          <a:blip r:embed="rId3"/>
          <a:stretch>
            <a:fillRect/>
          </a:stretch>
        </p:blipFill>
        <p:spPr>
          <a:xfrm>
            <a:off x="787400" y="1538247"/>
            <a:ext cx="10617200" cy="4926094"/>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72 –</a:t>
            </a:r>
            <a:r>
              <a:rPr lang="zh-TW" altLang="en-US" dirty="0"/>
              <a:t> 新增</a:t>
            </a:r>
            <a:r>
              <a:rPr lang="en-US" altLang="zh-TW" dirty="0"/>
              <a:t>Rule</a:t>
            </a:r>
            <a:r>
              <a:rPr lang="zh-TW" altLang="en-US" dirty="0"/>
              <a:t> </a:t>
            </a:r>
            <a:r>
              <a:rPr lang="en-US" altLang="zh-TW" dirty="0"/>
              <a:t>(2/7)</a:t>
            </a:r>
            <a:endParaRPr lang="zh-TW" altLang="en-US" dirty="0"/>
          </a:p>
        </p:txBody>
      </p:sp>
      <p:sp>
        <p:nvSpPr>
          <p:cNvPr id="5" name="矩形 4">
            <a:extLst>
              <a:ext uri="{FF2B5EF4-FFF2-40B4-BE49-F238E27FC236}">
                <a16:creationId xmlns:a16="http://schemas.microsoft.com/office/drawing/2014/main" id="{29D9C532-4E76-4E5E-AC21-8F1CC346B358}"/>
              </a:ext>
            </a:extLst>
          </p:cNvPr>
          <p:cNvSpPr/>
          <p:nvPr/>
        </p:nvSpPr>
        <p:spPr>
          <a:xfrm>
            <a:off x="5208809" y="3589886"/>
            <a:ext cx="1136650" cy="2612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7" name="文字方塊 16">
            <a:extLst>
              <a:ext uri="{FF2B5EF4-FFF2-40B4-BE49-F238E27FC236}">
                <a16:creationId xmlns:a16="http://schemas.microsoft.com/office/drawing/2014/main" id="{37425996-F0E2-42FB-BA31-DC18B107F4A8}"/>
              </a:ext>
            </a:extLst>
          </p:cNvPr>
          <p:cNvSpPr txBox="1"/>
          <p:nvPr/>
        </p:nvSpPr>
        <p:spPr>
          <a:xfrm>
            <a:off x="7313944" y="3529866"/>
            <a:ext cx="752365" cy="369332"/>
          </a:xfrm>
          <a:prstGeom prst="rect">
            <a:avLst/>
          </a:prstGeom>
          <a:noFill/>
        </p:spPr>
        <p:txBody>
          <a:bodyPr wrap="square" rtlCol="0">
            <a:spAutoFit/>
          </a:bodyPr>
          <a:lstStyle/>
          <a:p>
            <a:r>
              <a:rPr lang="zh-TW" altLang="en-US" dirty="0">
                <a:solidFill>
                  <a:srgbClr val="FF0000"/>
                </a:solidFill>
              </a:rPr>
              <a:t>命名</a:t>
            </a:r>
          </a:p>
        </p:txBody>
      </p:sp>
      <p:cxnSp>
        <p:nvCxnSpPr>
          <p:cNvPr id="19" name="接點: 肘形 18">
            <a:extLst>
              <a:ext uri="{FF2B5EF4-FFF2-40B4-BE49-F238E27FC236}">
                <a16:creationId xmlns:a16="http://schemas.microsoft.com/office/drawing/2014/main" id="{11EA81C6-0CE9-4FE4-A4C0-992EBF17E7AC}"/>
              </a:ext>
            </a:extLst>
          </p:cNvPr>
          <p:cNvCxnSpPr>
            <a:cxnSpLocks/>
            <a:stCxn id="5" idx="3"/>
            <a:endCxn id="17" idx="1"/>
          </p:cNvCxnSpPr>
          <p:nvPr/>
        </p:nvCxnSpPr>
        <p:spPr>
          <a:xfrm flipV="1">
            <a:off x="6345459" y="3714532"/>
            <a:ext cx="968485" cy="5983"/>
          </a:xfrm>
          <a:prstGeom prst="straightConnector1">
            <a:avLst/>
          </a:prstGeom>
          <a:ln w="57150" cap="flat" cmpd="sng" algn="ctr">
            <a:solidFill>
              <a:srgbClr val="FF00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矩形 10">
            <a:extLst>
              <a:ext uri="{FF2B5EF4-FFF2-40B4-BE49-F238E27FC236}">
                <a16:creationId xmlns:a16="http://schemas.microsoft.com/office/drawing/2014/main" id="{24A6D62F-BE43-4D05-8451-6477D116CD16}"/>
              </a:ext>
            </a:extLst>
          </p:cNvPr>
          <p:cNvSpPr/>
          <p:nvPr/>
        </p:nvSpPr>
        <p:spPr>
          <a:xfrm>
            <a:off x="10195145" y="5264150"/>
            <a:ext cx="618905" cy="3117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14" name="圖形 13" descr="手背向前食指朝右指索引">
            <a:extLst>
              <a:ext uri="{FF2B5EF4-FFF2-40B4-BE49-F238E27FC236}">
                <a16:creationId xmlns:a16="http://schemas.microsoft.com/office/drawing/2014/main" id="{A752F2E2-76DA-4EF6-84E4-894A191A85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0814050" y="5118678"/>
            <a:ext cx="722644" cy="722644"/>
          </a:xfrm>
          <a:prstGeom prst="rect">
            <a:avLst/>
          </a:prstGeom>
        </p:spPr>
      </p:pic>
    </p:spTree>
    <p:extLst>
      <p:ext uri="{BB962C8B-B14F-4D97-AF65-F5344CB8AC3E}">
        <p14:creationId xmlns:p14="http://schemas.microsoft.com/office/powerpoint/2010/main" val="2610404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a:extLst>
              <a:ext uri="{FF2B5EF4-FFF2-40B4-BE49-F238E27FC236}">
                <a16:creationId xmlns:a16="http://schemas.microsoft.com/office/drawing/2014/main" id="{08ABE199-6BB0-4DA2-9674-2B61742BEA95}"/>
              </a:ext>
            </a:extLst>
          </p:cNvPr>
          <p:cNvPicPr>
            <a:picLocks noGrp="1" noChangeAspect="1"/>
          </p:cNvPicPr>
          <p:nvPr>
            <p:ph idx="1"/>
          </p:nvPr>
        </p:nvPicPr>
        <p:blipFill>
          <a:blip r:embed="rId3"/>
          <a:stretch>
            <a:fillRect/>
          </a:stretch>
        </p:blipFill>
        <p:spPr>
          <a:xfrm>
            <a:off x="1695450" y="1478057"/>
            <a:ext cx="7175500" cy="5109974"/>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73 –</a:t>
            </a:r>
            <a:r>
              <a:rPr lang="zh-TW" altLang="en-US" dirty="0"/>
              <a:t> 新增</a:t>
            </a:r>
            <a:r>
              <a:rPr lang="en-US" altLang="zh-TW" dirty="0"/>
              <a:t>Rule</a:t>
            </a:r>
            <a:r>
              <a:rPr lang="zh-TW" altLang="en-US" dirty="0"/>
              <a:t> </a:t>
            </a:r>
            <a:r>
              <a:rPr lang="en-US" altLang="zh-TW" dirty="0"/>
              <a:t>(3/7)</a:t>
            </a:r>
            <a:endParaRPr lang="zh-TW" altLang="en-US" dirty="0"/>
          </a:p>
        </p:txBody>
      </p:sp>
      <p:sp>
        <p:nvSpPr>
          <p:cNvPr id="5" name="矩形 4">
            <a:extLst>
              <a:ext uri="{FF2B5EF4-FFF2-40B4-BE49-F238E27FC236}">
                <a16:creationId xmlns:a16="http://schemas.microsoft.com/office/drawing/2014/main" id="{29D9C532-4E76-4E5E-AC21-8F1CC346B358}"/>
              </a:ext>
            </a:extLst>
          </p:cNvPr>
          <p:cNvSpPr/>
          <p:nvPr/>
        </p:nvSpPr>
        <p:spPr>
          <a:xfrm>
            <a:off x="4675082" y="3466823"/>
            <a:ext cx="1582222" cy="2098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7" name="文字方塊 16">
            <a:extLst>
              <a:ext uri="{FF2B5EF4-FFF2-40B4-BE49-F238E27FC236}">
                <a16:creationId xmlns:a16="http://schemas.microsoft.com/office/drawing/2014/main" id="{37425996-F0E2-42FB-BA31-DC18B107F4A8}"/>
              </a:ext>
            </a:extLst>
          </p:cNvPr>
          <p:cNvSpPr txBox="1"/>
          <p:nvPr/>
        </p:nvSpPr>
        <p:spPr>
          <a:xfrm>
            <a:off x="8294998" y="3248571"/>
            <a:ext cx="3058802" cy="646331"/>
          </a:xfrm>
          <a:prstGeom prst="rect">
            <a:avLst/>
          </a:prstGeom>
          <a:noFill/>
        </p:spPr>
        <p:txBody>
          <a:bodyPr wrap="square" rtlCol="0">
            <a:spAutoFit/>
          </a:bodyPr>
          <a:lstStyle/>
          <a:p>
            <a:r>
              <a:rPr lang="zh-TW" altLang="en-US" dirty="0">
                <a:solidFill>
                  <a:srgbClr val="FF0000"/>
                </a:solidFill>
              </a:rPr>
              <a:t>此處「</a:t>
            </a:r>
            <a:r>
              <a:rPr lang="en-US" altLang="zh-TW" dirty="0">
                <a:solidFill>
                  <a:srgbClr val="FF0000"/>
                </a:solidFill>
              </a:rPr>
              <a:t>7688_thing_topic</a:t>
            </a:r>
            <a:r>
              <a:rPr lang="zh-TW" altLang="en-US" dirty="0">
                <a:solidFill>
                  <a:srgbClr val="FF0000"/>
                </a:solidFill>
              </a:rPr>
              <a:t>」為</a:t>
            </a:r>
            <a:r>
              <a:rPr lang="en-US" altLang="zh-TW" dirty="0">
                <a:solidFill>
                  <a:srgbClr val="FF0000"/>
                </a:solidFill>
              </a:rPr>
              <a:t>Step 63</a:t>
            </a:r>
            <a:r>
              <a:rPr lang="zh-TW" altLang="en-US" dirty="0">
                <a:solidFill>
                  <a:srgbClr val="FF0000"/>
                </a:solidFill>
              </a:rPr>
              <a:t>的</a:t>
            </a:r>
            <a:r>
              <a:rPr lang="en-US" altLang="zh-TW" dirty="0">
                <a:solidFill>
                  <a:srgbClr val="FF0000"/>
                </a:solidFill>
              </a:rPr>
              <a:t>MQTT topic</a:t>
            </a:r>
            <a:r>
              <a:rPr lang="zh-TW" altLang="en-US" dirty="0">
                <a:solidFill>
                  <a:srgbClr val="FF0000"/>
                </a:solidFill>
              </a:rPr>
              <a:t>名稱</a:t>
            </a:r>
          </a:p>
        </p:txBody>
      </p:sp>
      <p:cxnSp>
        <p:nvCxnSpPr>
          <p:cNvPr id="19" name="接點: 肘形 18">
            <a:extLst>
              <a:ext uri="{FF2B5EF4-FFF2-40B4-BE49-F238E27FC236}">
                <a16:creationId xmlns:a16="http://schemas.microsoft.com/office/drawing/2014/main" id="{11EA81C6-0CE9-4FE4-A4C0-992EBF17E7AC}"/>
              </a:ext>
            </a:extLst>
          </p:cNvPr>
          <p:cNvCxnSpPr>
            <a:cxnSpLocks/>
            <a:stCxn id="5" idx="3"/>
            <a:endCxn id="17" idx="1"/>
          </p:cNvCxnSpPr>
          <p:nvPr/>
        </p:nvCxnSpPr>
        <p:spPr>
          <a:xfrm>
            <a:off x="6257304" y="3571737"/>
            <a:ext cx="2037694" cy="0"/>
          </a:xfrm>
          <a:prstGeom prst="straightConnector1">
            <a:avLst/>
          </a:prstGeom>
          <a:ln w="57150" cap="flat" cmpd="sng" algn="ctr">
            <a:solidFill>
              <a:srgbClr val="FF00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 name="矩形 19">
            <a:extLst>
              <a:ext uri="{FF2B5EF4-FFF2-40B4-BE49-F238E27FC236}">
                <a16:creationId xmlns:a16="http://schemas.microsoft.com/office/drawing/2014/main" id="{82ED23F5-CCF5-48C9-BFC7-F81B0FEBDCF4}"/>
              </a:ext>
            </a:extLst>
          </p:cNvPr>
          <p:cNvSpPr/>
          <p:nvPr/>
        </p:nvSpPr>
        <p:spPr>
          <a:xfrm>
            <a:off x="8102600" y="6184901"/>
            <a:ext cx="501850" cy="3079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21" name="圖形 20" descr="手背向前食指朝右指索引">
            <a:extLst>
              <a:ext uri="{FF2B5EF4-FFF2-40B4-BE49-F238E27FC236}">
                <a16:creationId xmlns:a16="http://schemas.microsoft.com/office/drawing/2014/main" id="{E8F232CB-2D07-4BFB-8D98-41911AC0B1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604450" y="6035624"/>
            <a:ext cx="722644" cy="722644"/>
          </a:xfrm>
          <a:prstGeom prst="rect">
            <a:avLst/>
          </a:prstGeom>
        </p:spPr>
      </p:pic>
    </p:spTree>
    <p:extLst>
      <p:ext uri="{BB962C8B-B14F-4D97-AF65-F5344CB8AC3E}">
        <p14:creationId xmlns:p14="http://schemas.microsoft.com/office/powerpoint/2010/main" val="1661052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B1D5E4-1CAC-E541-9E54-F6187A0E63B9}"/>
              </a:ext>
            </a:extLst>
          </p:cNvPr>
          <p:cNvSpPr>
            <a:spLocks noGrp="1"/>
          </p:cNvSpPr>
          <p:nvPr>
            <p:ph type="title"/>
          </p:nvPr>
        </p:nvSpPr>
        <p:spPr/>
        <p:txBody>
          <a:bodyPr/>
          <a:lstStyle/>
          <a:p>
            <a:r>
              <a:rPr lang="en" altLang="zh-TW" dirty="0"/>
              <a:t>Simple Email Service</a:t>
            </a:r>
            <a:r>
              <a:rPr lang="en-US" altLang="zh-TW" dirty="0"/>
              <a:t> (</a:t>
            </a:r>
            <a:r>
              <a:rPr lang="en" altLang="zh-TW" dirty="0"/>
              <a:t>SES</a:t>
            </a:r>
            <a:r>
              <a:rPr lang="en-US" altLang="zh-TW" dirty="0"/>
              <a:t>)</a:t>
            </a:r>
            <a:endParaRPr kumimoji="1" lang="zh-TW" altLang="en-US" dirty="0"/>
          </a:p>
        </p:txBody>
      </p:sp>
      <p:sp>
        <p:nvSpPr>
          <p:cNvPr id="3" name="內容版面配置區 2">
            <a:extLst>
              <a:ext uri="{FF2B5EF4-FFF2-40B4-BE49-F238E27FC236}">
                <a16:creationId xmlns:a16="http://schemas.microsoft.com/office/drawing/2014/main" id="{292887D5-E007-BB49-B954-182C6F442B9D}"/>
              </a:ext>
            </a:extLst>
          </p:cNvPr>
          <p:cNvSpPr>
            <a:spLocks noGrp="1"/>
          </p:cNvSpPr>
          <p:nvPr>
            <p:ph idx="1"/>
          </p:nvPr>
        </p:nvSpPr>
        <p:spPr/>
        <p:txBody>
          <a:bodyPr>
            <a:normAutofit/>
          </a:bodyPr>
          <a:lstStyle/>
          <a:p>
            <a:pPr>
              <a:lnSpc>
                <a:spcPct val="150000"/>
              </a:lnSpc>
            </a:pPr>
            <a:r>
              <a:rPr lang="zh-TW" altLang="en-US" sz="2400" dirty="0"/>
              <a:t>寄送</a:t>
            </a:r>
            <a:r>
              <a:rPr lang="en" altLang="zh-TW" sz="2400" dirty="0"/>
              <a:t>Email</a:t>
            </a:r>
            <a:r>
              <a:rPr lang="zh-TW" altLang="en-US" sz="2400" dirty="0"/>
              <a:t>的服務。</a:t>
            </a:r>
            <a:endParaRPr kumimoji="1" lang="en-US" altLang="zh-TW" sz="2400" dirty="0">
              <a:latin typeface="+mn-ea"/>
            </a:endParaRPr>
          </a:p>
          <a:p>
            <a:pPr>
              <a:lnSpc>
                <a:spcPct val="150000"/>
              </a:lnSpc>
            </a:pPr>
            <a:r>
              <a:rPr lang="zh-TW" altLang="en-US" sz="2400" dirty="0"/>
              <a:t>從</a:t>
            </a:r>
            <a:r>
              <a:rPr lang="en" altLang="zh-TW" sz="2400" dirty="0"/>
              <a:t>EC2</a:t>
            </a:r>
            <a:r>
              <a:rPr lang="zh-TW" altLang="en-US" sz="2400" dirty="0"/>
              <a:t>呼叫，免費提供每月</a:t>
            </a:r>
            <a:r>
              <a:rPr lang="en-US" altLang="zh-TW" sz="2400" dirty="0"/>
              <a:t>62,000</a:t>
            </a:r>
            <a:r>
              <a:rPr lang="zh-TW" altLang="en-US" sz="2400" dirty="0"/>
              <a:t>封，每天最高可寄五萬封</a:t>
            </a:r>
            <a:r>
              <a:rPr lang="en" altLang="zh-TW" sz="2400" dirty="0"/>
              <a:t>Email</a:t>
            </a:r>
            <a:r>
              <a:rPr lang="zh-TW" altLang="en-US" sz="2400" dirty="0"/>
              <a:t>（超過每月免費額度就要付費，每千封</a:t>
            </a:r>
            <a:r>
              <a:rPr lang="en-US" altLang="zh-TW" sz="2400" dirty="0"/>
              <a:t>0.1</a:t>
            </a:r>
            <a:r>
              <a:rPr lang="zh-TW" altLang="en-US" sz="2400" dirty="0"/>
              <a:t>美元約</a:t>
            </a:r>
            <a:r>
              <a:rPr lang="en-US" altLang="zh-TW" sz="2400" dirty="0"/>
              <a:t>3</a:t>
            </a:r>
            <a:r>
              <a:rPr lang="zh-TW" altLang="en-US" sz="2400" dirty="0"/>
              <a:t>塊台幣）。</a:t>
            </a:r>
            <a:endParaRPr kumimoji="1" lang="en-US" altLang="zh-TW" sz="2400" dirty="0">
              <a:latin typeface="+mn-ea"/>
            </a:endParaRPr>
          </a:p>
          <a:p>
            <a:pPr>
              <a:lnSpc>
                <a:spcPct val="150000"/>
              </a:lnSpc>
            </a:pPr>
            <a:r>
              <a:rPr lang="zh-TW" altLang="en-US" sz="2400" dirty="0">
                <a:latin typeface="+mn-ea"/>
                <a:hlinkClick r:id="rId3"/>
              </a:rPr>
              <a:t>官方介紹</a:t>
            </a:r>
            <a:endParaRPr kumimoji="1" lang="zh-TW" altLang="en-US" sz="2400" dirty="0">
              <a:latin typeface="+mn-ea"/>
            </a:endParaRPr>
          </a:p>
        </p:txBody>
      </p:sp>
    </p:spTree>
    <p:extLst>
      <p:ext uri="{BB962C8B-B14F-4D97-AF65-F5344CB8AC3E}">
        <p14:creationId xmlns:p14="http://schemas.microsoft.com/office/powerpoint/2010/main" val="32303954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6">
            <a:extLst>
              <a:ext uri="{FF2B5EF4-FFF2-40B4-BE49-F238E27FC236}">
                <a16:creationId xmlns:a16="http://schemas.microsoft.com/office/drawing/2014/main" id="{A9762E4D-5E6C-4721-836A-699282204663}"/>
              </a:ext>
            </a:extLst>
          </p:cNvPr>
          <p:cNvPicPr>
            <a:picLocks noGrp="1" noChangeAspect="1"/>
          </p:cNvPicPr>
          <p:nvPr>
            <p:ph idx="1"/>
          </p:nvPr>
        </p:nvPicPr>
        <p:blipFill>
          <a:blip r:embed="rId3"/>
          <a:stretch>
            <a:fillRect/>
          </a:stretch>
        </p:blipFill>
        <p:spPr>
          <a:xfrm>
            <a:off x="2197100" y="1449866"/>
            <a:ext cx="7797800" cy="5102856"/>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74 –</a:t>
            </a:r>
            <a:r>
              <a:rPr lang="zh-TW" altLang="en-US" dirty="0"/>
              <a:t> 新增</a:t>
            </a:r>
            <a:r>
              <a:rPr lang="en-US" altLang="zh-TW" dirty="0"/>
              <a:t>Rule</a:t>
            </a:r>
            <a:r>
              <a:rPr lang="zh-TW" altLang="en-US" dirty="0"/>
              <a:t> </a:t>
            </a:r>
            <a:r>
              <a:rPr lang="en-US" altLang="zh-TW" dirty="0"/>
              <a:t>(4/7)</a:t>
            </a:r>
            <a:endParaRPr lang="zh-TW" altLang="en-US" dirty="0"/>
          </a:p>
        </p:txBody>
      </p:sp>
      <p:sp>
        <p:nvSpPr>
          <p:cNvPr id="5" name="矩形 4">
            <a:extLst>
              <a:ext uri="{FF2B5EF4-FFF2-40B4-BE49-F238E27FC236}">
                <a16:creationId xmlns:a16="http://schemas.microsoft.com/office/drawing/2014/main" id="{29D9C532-4E76-4E5E-AC21-8F1CC346B358}"/>
              </a:ext>
            </a:extLst>
          </p:cNvPr>
          <p:cNvSpPr/>
          <p:nvPr/>
        </p:nvSpPr>
        <p:spPr>
          <a:xfrm>
            <a:off x="5577708" y="4031522"/>
            <a:ext cx="3401191" cy="26742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25" name="矩形 24">
            <a:extLst>
              <a:ext uri="{FF2B5EF4-FFF2-40B4-BE49-F238E27FC236}">
                <a16:creationId xmlns:a16="http://schemas.microsoft.com/office/drawing/2014/main" id="{A24E1618-464F-491E-A55B-DE22E8DD8347}"/>
              </a:ext>
            </a:extLst>
          </p:cNvPr>
          <p:cNvSpPr/>
          <p:nvPr/>
        </p:nvSpPr>
        <p:spPr>
          <a:xfrm>
            <a:off x="5577709" y="4533173"/>
            <a:ext cx="1883542" cy="1785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26" name="矩形 25">
            <a:extLst>
              <a:ext uri="{FF2B5EF4-FFF2-40B4-BE49-F238E27FC236}">
                <a16:creationId xmlns:a16="http://schemas.microsoft.com/office/drawing/2014/main" id="{11BD5C78-521F-43A2-8C26-E0826E79DD90}"/>
              </a:ext>
            </a:extLst>
          </p:cNvPr>
          <p:cNvSpPr/>
          <p:nvPr/>
        </p:nvSpPr>
        <p:spPr>
          <a:xfrm>
            <a:off x="8477250" y="5735145"/>
            <a:ext cx="795006" cy="1703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27" name="圖形 26" descr="手背向前食指朝右指索引">
            <a:extLst>
              <a:ext uri="{FF2B5EF4-FFF2-40B4-BE49-F238E27FC236}">
                <a16:creationId xmlns:a16="http://schemas.microsoft.com/office/drawing/2014/main" id="{D2302162-693A-4E51-B92A-A6E3467665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9272256" y="5544178"/>
            <a:ext cx="722644" cy="722644"/>
          </a:xfrm>
          <a:prstGeom prst="rect">
            <a:avLst/>
          </a:prstGeom>
        </p:spPr>
      </p:pic>
    </p:spTree>
    <p:extLst>
      <p:ext uri="{BB962C8B-B14F-4D97-AF65-F5344CB8AC3E}">
        <p14:creationId xmlns:p14="http://schemas.microsoft.com/office/powerpoint/2010/main" val="8059767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BB9F5BF-451D-43B4-9AB8-7151FCF8EFD1}"/>
              </a:ext>
            </a:extLst>
          </p:cNvPr>
          <p:cNvSpPr>
            <a:spLocks noGrp="1"/>
          </p:cNvSpPr>
          <p:nvPr>
            <p:ph type="title"/>
          </p:nvPr>
        </p:nvSpPr>
        <p:spPr/>
        <p:txBody>
          <a:bodyPr/>
          <a:lstStyle/>
          <a:p>
            <a:r>
              <a:rPr lang="en-US" altLang="zh-TW" dirty="0"/>
              <a:t>Step 75 –</a:t>
            </a:r>
            <a:r>
              <a:rPr lang="zh-TW" altLang="en-US" dirty="0"/>
              <a:t> 新增</a:t>
            </a:r>
            <a:r>
              <a:rPr lang="en-US" altLang="zh-TW" dirty="0"/>
              <a:t>Rule</a:t>
            </a:r>
            <a:r>
              <a:rPr lang="zh-TW" altLang="en-US" dirty="0"/>
              <a:t> </a:t>
            </a:r>
            <a:r>
              <a:rPr lang="en-US" altLang="zh-TW" dirty="0"/>
              <a:t>(5/7)</a:t>
            </a:r>
            <a:endParaRPr lang="zh-TW" altLang="en-US" dirty="0"/>
          </a:p>
        </p:txBody>
      </p:sp>
      <p:pic>
        <p:nvPicPr>
          <p:cNvPr id="4" name="內容版面配置區 3">
            <a:extLst>
              <a:ext uri="{FF2B5EF4-FFF2-40B4-BE49-F238E27FC236}">
                <a16:creationId xmlns:a16="http://schemas.microsoft.com/office/drawing/2014/main" id="{EF7F2CAC-AD0E-466B-A76B-6DC619D5EFD4}"/>
              </a:ext>
            </a:extLst>
          </p:cNvPr>
          <p:cNvPicPr>
            <a:picLocks noGrp="1" noChangeAspect="1"/>
          </p:cNvPicPr>
          <p:nvPr>
            <p:ph idx="1"/>
          </p:nvPr>
        </p:nvPicPr>
        <p:blipFill>
          <a:blip r:embed="rId2"/>
          <a:stretch>
            <a:fillRect/>
          </a:stretch>
        </p:blipFill>
        <p:spPr>
          <a:xfrm>
            <a:off x="3124200" y="2520156"/>
            <a:ext cx="5943600" cy="2962275"/>
          </a:xfrm>
          <a:prstGeom prst="rect">
            <a:avLst/>
          </a:prstGeom>
        </p:spPr>
      </p:pic>
      <p:sp>
        <p:nvSpPr>
          <p:cNvPr id="5" name="矩形 4">
            <a:extLst>
              <a:ext uri="{FF2B5EF4-FFF2-40B4-BE49-F238E27FC236}">
                <a16:creationId xmlns:a16="http://schemas.microsoft.com/office/drawing/2014/main" id="{F744898E-9578-4CAC-82B0-E5DD2AF4FFDC}"/>
              </a:ext>
            </a:extLst>
          </p:cNvPr>
          <p:cNvSpPr/>
          <p:nvPr/>
        </p:nvSpPr>
        <p:spPr>
          <a:xfrm>
            <a:off x="3416301" y="3822701"/>
            <a:ext cx="5340350" cy="304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6" name="矩形 5">
            <a:extLst>
              <a:ext uri="{FF2B5EF4-FFF2-40B4-BE49-F238E27FC236}">
                <a16:creationId xmlns:a16="http://schemas.microsoft.com/office/drawing/2014/main" id="{14318455-CD79-453D-A82A-9B6C51489BB1}"/>
              </a:ext>
            </a:extLst>
          </p:cNvPr>
          <p:cNvSpPr/>
          <p:nvPr/>
        </p:nvSpPr>
        <p:spPr>
          <a:xfrm>
            <a:off x="7861300" y="4869722"/>
            <a:ext cx="946149" cy="42617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11386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內容版面配置區 11">
            <a:extLst>
              <a:ext uri="{FF2B5EF4-FFF2-40B4-BE49-F238E27FC236}">
                <a16:creationId xmlns:a16="http://schemas.microsoft.com/office/drawing/2014/main" id="{1D3A7ED2-4305-4409-9D7F-0C96592BCA0A}"/>
              </a:ext>
            </a:extLst>
          </p:cNvPr>
          <p:cNvPicPr>
            <a:picLocks noGrp="1" noChangeAspect="1"/>
          </p:cNvPicPr>
          <p:nvPr>
            <p:ph idx="1"/>
          </p:nvPr>
        </p:nvPicPr>
        <p:blipFill>
          <a:blip r:embed="rId2"/>
          <a:stretch>
            <a:fillRect/>
          </a:stretch>
        </p:blipFill>
        <p:spPr>
          <a:xfrm>
            <a:off x="2486026" y="1549238"/>
            <a:ext cx="7248526" cy="5151768"/>
          </a:xfrm>
          <a:prstGeom prst="rect">
            <a:avLst/>
          </a:prstGeom>
        </p:spPr>
      </p:pic>
      <p:sp>
        <p:nvSpPr>
          <p:cNvPr id="2" name="標題 1">
            <a:extLst>
              <a:ext uri="{FF2B5EF4-FFF2-40B4-BE49-F238E27FC236}">
                <a16:creationId xmlns:a16="http://schemas.microsoft.com/office/drawing/2014/main" id="{8ACDC8D9-8F35-4492-ADAF-48FD8A667A64}"/>
              </a:ext>
            </a:extLst>
          </p:cNvPr>
          <p:cNvSpPr>
            <a:spLocks noGrp="1"/>
          </p:cNvSpPr>
          <p:nvPr>
            <p:ph type="title"/>
          </p:nvPr>
        </p:nvSpPr>
        <p:spPr/>
        <p:txBody>
          <a:bodyPr/>
          <a:lstStyle/>
          <a:p>
            <a:r>
              <a:rPr lang="en-US" altLang="zh-TW" dirty="0"/>
              <a:t>Step 76 –</a:t>
            </a:r>
            <a:r>
              <a:rPr lang="zh-TW" altLang="en-US" dirty="0"/>
              <a:t> 新增</a:t>
            </a:r>
            <a:r>
              <a:rPr lang="en-US" altLang="zh-TW" dirty="0"/>
              <a:t>Rule</a:t>
            </a:r>
            <a:r>
              <a:rPr lang="zh-TW" altLang="en-US" dirty="0"/>
              <a:t> </a:t>
            </a:r>
            <a:r>
              <a:rPr lang="en-US" altLang="zh-TW" dirty="0"/>
              <a:t>(6/7)</a:t>
            </a:r>
            <a:endParaRPr lang="zh-TW" altLang="en-US" dirty="0"/>
          </a:p>
        </p:txBody>
      </p:sp>
      <p:pic>
        <p:nvPicPr>
          <p:cNvPr id="5" name="圖形 4" descr="手背向前食指朝右指索引">
            <a:extLst>
              <a:ext uri="{FF2B5EF4-FFF2-40B4-BE49-F238E27FC236}">
                <a16:creationId xmlns:a16="http://schemas.microsoft.com/office/drawing/2014/main" id="{7D273518-3DAD-450B-9AD2-382BE17373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9431020" y="6045995"/>
            <a:ext cx="722644" cy="722644"/>
          </a:xfrm>
          <a:prstGeom prst="rect">
            <a:avLst/>
          </a:prstGeom>
        </p:spPr>
      </p:pic>
      <p:sp>
        <p:nvSpPr>
          <p:cNvPr id="6" name="矩形 5">
            <a:extLst>
              <a:ext uri="{FF2B5EF4-FFF2-40B4-BE49-F238E27FC236}">
                <a16:creationId xmlns:a16="http://schemas.microsoft.com/office/drawing/2014/main" id="{CA788C85-A486-455E-A902-732463EF9026}"/>
              </a:ext>
            </a:extLst>
          </p:cNvPr>
          <p:cNvSpPr/>
          <p:nvPr/>
        </p:nvSpPr>
        <p:spPr>
          <a:xfrm>
            <a:off x="8953499" y="6248399"/>
            <a:ext cx="477521" cy="2728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7" name="矩形 6">
            <a:extLst>
              <a:ext uri="{FF2B5EF4-FFF2-40B4-BE49-F238E27FC236}">
                <a16:creationId xmlns:a16="http://schemas.microsoft.com/office/drawing/2014/main" id="{66CB582F-599B-4B2D-BBA4-50B0E8361BCE}"/>
              </a:ext>
            </a:extLst>
          </p:cNvPr>
          <p:cNvSpPr/>
          <p:nvPr/>
        </p:nvSpPr>
        <p:spPr>
          <a:xfrm>
            <a:off x="3829051" y="1714503"/>
            <a:ext cx="5930272" cy="2728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36696549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內容版面配置區 7">
            <a:extLst>
              <a:ext uri="{FF2B5EF4-FFF2-40B4-BE49-F238E27FC236}">
                <a16:creationId xmlns:a16="http://schemas.microsoft.com/office/drawing/2014/main" id="{56EC6142-0028-4F32-AEEA-C4F0AD7948A8}"/>
              </a:ext>
            </a:extLst>
          </p:cNvPr>
          <p:cNvPicPr>
            <a:picLocks noGrp="1" noChangeAspect="1"/>
          </p:cNvPicPr>
          <p:nvPr>
            <p:ph idx="1"/>
          </p:nvPr>
        </p:nvPicPr>
        <p:blipFill>
          <a:blip r:embed="rId2"/>
          <a:stretch>
            <a:fillRect/>
          </a:stretch>
        </p:blipFill>
        <p:spPr>
          <a:xfrm>
            <a:off x="2432677" y="1396211"/>
            <a:ext cx="7326646" cy="5210166"/>
          </a:xfrm>
          <a:prstGeom prst="rect">
            <a:avLst/>
          </a:prstGeom>
        </p:spPr>
      </p:pic>
      <p:sp>
        <p:nvSpPr>
          <p:cNvPr id="2" name="標題 1">
            <a:extLst>
              <a:ext uri="{FF2B5EF4-FFF2-40B4-BE49-F238E27FC236}">
                <a16:creationId xmlns:a16="http://schemas.microsoft.com/office/drawing/2014/main" id="{8ACDC8D9-8F35-4492-ADAF-48FD8A667A64}"/>
              </a:ext>
            </a:extLst>
          </p:cNvPr>
          <p:cNvSpPr>
            <a:spLocks noGrp="1"/>
          </p:cNvSpPr>
          <p:nvPr>
            <p:ph type="title"/>
          </p:nvPr>
        </p:nvSpPr>
        <p:spPr/>
        <p:txBody>
          <a:bodyPr/>
          <a:lstStyle/>
          <a:p>
            <a:r>
              <a:rPr lang="en-US" altLang="zh-TW" dirty="0"/>
              <a:t>Step 77 –</a:t>
            </a:r>
            <a:r>
              <a:rPr lang="zh-TW" altLang="en-US" dirty="0"/>
              <a:t> 新增</a:t>
            </a:r>
            <a:r>
              <a:rPr lang="en-US" altLang="zh-TW" dirty="0"/>
              <a:t>Rule</a:t>
            </a:r>
            <a:r>
              <a:rPr lang="zh-TW" altLang="en-US" dirty="0"/>
              <a:t> </a:t>
            </a:r>
            <a:r>
              <a:rPr lang="en-US" altLang="zh-TW" dirty="0"/>
              <a:t>(7/7)</a:t>
            </a:r>
            <a:endParaRPr lang="zh-TW" altLang="en-US" dirty="0"/>
          </a:p>
        </p:txBody>
      </p:sp>
      <p:pic>
        <p:nvPicPr>
          <p:cNvPr id="5" name="圖形 4" descr="手背向前食指朝右指索引">
            <a:extLst>
              <a:ext uri="{FF2B5EF4-FFF2-40B4-BE49-F238E27FC236}">
                <a16:creationId xmlns:a16="http://schemas.microsoft.com/office/drawing/2014/main" id="{7D273518-3DAD-450B-9AD2-382BE17373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9462770" y="5944395"/>
            <a:ext cx="722644" cy="722644"/>
          </a:xfrm>
          <a:prstGeom prst="rect">
            <a:avLst/>
          </a:prstGeom>
        </p:spPr>
      </p:pic>
      <p:sp>
        <p:nvSpPr>
          <p:cNvPr id="6" name="矩形 5">
            <a:extLst>
              <a:ext uri="{FF2B5EF4-FFF2-40B4-BE49-F238E27FC236}">
                <a16:creationId xmlns:a16="http://schemas.microsoft.com/office/drawing/2014/main" id="{CA788C85-A486-455E-A902-732463EF9026}"/>
              </a:ext>
            </a:extLst>
          </p:cNvPr>
          <p:cNvSpPr/>
          <p:nvPr/>
        </p:nvSpPr>
        <p:spPr>
          <a:xfrm>
            <a:off x="8915401" y="6146799"/>
            <a:ext cx="547370" cy="2728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7" name="矩形 6">
            <a:extLst>
              <a:ext uri="{FF2B5EF4-FFF2-40B4-BE49-F238E27FC236}">
                <a16:creationId xmlns:a16="http://schemas.microsoft.com/office/drawing/2014/main" id="{66CB582F-599B-4B2D-BBA4-50B0E8361BCE}"/>
              </a:ext>
            </a:extLst>
          </p:cNvPr>
          <p:cNvSpPr/>
          <p:nvPr/>
        </p:nvSpPr>
        <p:spPr>
          <a:xfrm>
            <a:off x="3829051" y="1554281"/>
            <a:ext cx="5930272" cy="2728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6092685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78 – </a:t>
            </a:r>
            <a:r>
              <a:rPr lang="zh-TW" altLang="en-US" dirty="0"/>
              <a:t>回到</a:t>
            </a:r>
            <a:r>
              <a:rPr lang="en-US" altLang="zh-TW" dirty="0"/>
              <a:t>IoT Analytics</a:t>
            </a:r>
            <a:endParaRPr lang="zh-TW" altLang="en-US" dirty="0"/>
          </a:p>
        </p:txBody>
      </p:sp>
      <p:pic>
        <p:nvPicPr>
          <p:cNvPr id="14" name="內容版面配置區 4">
            <a:extLst>
              <a:ext uri="{FF2B5EF4-FFF2-40B4-BE49-F238E27FC236}">
                <a16:creationId xmlns:a16="http://schemas.microsoft.com/office/drawing/2014/main" id="{D8DF71E9-D53A-4DDA-BD5E-FBE2E2BBF98F}"/>
              </a:ext>
            </a:extLst>
          </p:cNvPr>
          <p:cNvPicPr>
            <a:picLocks noGrp="1" noChangeAspect="1"/>
          </p:cNvPicPr>
          <p:nvPr>
            <p:ph idx="1"/>
          </p:nvPr>
        </p:nvPicPr>
        <p:blipFill>
          <a:blip r:embed="rId3"/>
          <a:stretch>
            <a:fillRect/>
          </a:stretch>
        </p:blipFill>
        <p:spPr>
          <a:xfrm>
            <a:off x="1397134" y="1825625"/>
            <a:ext cx="9397731" cy="4351338"/>
          </a:xfrm>
          <a:prstGeom prst="rect">
            <a:avLst/>
          </a:prstGeom>
        </p:spPr>
      </p:pic>
      <p:sp>
        <p:nvSpPr>
          <p:cNvPr id="15" name="矩形 14">
            <a:extLst>
              <a:ext uri="{FF2B5EF4-FFF2-40B4-BE49-F238E27FC236}">
                <a16:creationId xmlns:a16="http://schemas.microsoft.com/office/drawing/2014/main" id="{EBC3EF59-872D-4D5B-8080-8F176A9FC28E}"/>
              </a:ext>
            </a:extLst>
          </p:cNvPr>
          <p:cNvSpPr/>
          <p:nvPr/>
        </p:nvSpPr>
        <p:spPr>
          <a:xfrm>
            <a:off x="1911350" y="1825625"/>
            <a:ext cx="668751" cy="2612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6" name="矩形 15">
            <a:extLst>
              <a:ext uri="{FF2B5EF4-FFF2-40B4-BE49-F238E27FC236}">
                <a16:creationId xmlns:a16="http://schemas.microsoft.com/office/drawing/2014/main" id="{D3929D80-F61E-4B4B-964E-F8B079B82A03}"/>
              </a:ext>
            </a:extLst>
          </p:cNvPr>
          <p:cNvSpPr/>
          <p:nvPr/>
        </p:nvSpPr>
        <p:spPr>
          <a:xfrm>
            <a:off x="4521201" y="4188470"/>
            <a:ext cx="958850" cy="228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8" name="群組 17">
            <a:extLst>
              <a:ext uri="{FF2B5EF4-FFF2-40B4-BE49-F238E27FC236}">
                <a16:creationId xmlns:a16="http://schemas.microsoft.com/office/drawing/2014/main" id="{E4274A26-AD8A-4D26-80CD-45F4B7650F89}"/>
              </a:ext>
            </a:extLst>
          </p:cNvPr>
          <p:cNvGrpSpPr/>
          <p:nvPr/>
        </p:nvGrpSpPr>
        <p:grpSpPr>
          <a:xfrm flipH="1">
            <a:off x="2580101" y="1658690"/>
            <a:ext cx="722644" cy="722644"/>
            <a:chOff x="4536098" y="5059673"/>
            <a:chExt cx="722644" cy="722644"/>
          </a:xfrm>
        </p:grpSpPr>
        <p:pic>
          <p:nvPicPr>
            <p:cNvPr id="27" name="圖形 26" descr="手背向前食指朝右指索引">
              <a:extLst>
                <a:ext uri="{FF2B5EF4-FFF2-40B4-BE49-F238E27FC236}">
                  <a16:creationId xmlns:a16="http://schemas.microsoft.com/office/drawing/2014/main" id="{B09FF634-C6D4-4445-8609-AFEDC4BEC6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098" y="5059673"/>
              <a:ext cx="722644" cy="722644"/>
            </a:xfrm>
            <a:prstGeom prst="rect">
              <a:avLst/>
            </a:prstGeom>
          </p:spPr>
        </p:pic>
        <p:sp>
          <p:nvSpPr>
            <p:cNvPr id="28" name="文字方塊 27">
              <a:extLst>
                <a:ext uri="{FF2B5EF4-FFF2-40B4-BE49-F238E27FC236}">
                  <a16:creationId xmlns:a16="http://schemas.microsoft.com/office/drawing/2014/main" id="{01CA5AD1-E07D-4D8A-810F-0850883AD831}"/>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grpSp>
        <p:nvGrpSpPr>
          <p:cNvPr id="29" name="群組 28">
            <a:extLst>
              <a:ext uri="{FF2B5EF4-FFF2-40B4-BE49-F238E27FC236}">
                <a16:creationId xmlns:a16="http://schemas.microsoft.com/office/drawing/2014/main" id="{2AD801FA-D6A0-42D8-9B2D-88A8B46F22CD}"/>
              </a:ext>
            </a:extLst>
          </p:cNvPr>
          <p:cNvGrpSpPr/>
          <p:nvPr/>
        </p:nvGrpSpPr>
        <p:grpSpPr>
          <a:xfrm>
            <a:off x="5480050" y="4001756"/>
            <a:ext cx="722644" cy="722644"/>
            <a:chOff x="6497445" y="5748630"/>
            <a:chExt cx="722644" cy="722644"/>
          </a:xfrm>
        </p:grpSpPr>
        <p:pic>
          <p:nvPicPr>
            <p:cNvPr id="30" name="圖形 29" descr="手背向前食指朝右指索引">
              <a:extLst>
                <a:ext uri="{FF2B5EF4-FFF2-40B4-BE49-F238E27FC236}">
                  <a16:creationId xmlns:a16="http://schemas.microsoft.com/office/drawing/2014/main" id="{2ED82ADC-90FE-4B11-934B-F0E9094CD4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31" name="文字方塊 30">
              <a:extLst>
                <a:ext uri="{FF2B5EF4-FFF2-40B4-BE49-F238E27FC236}">
                  <a16:creationId xmlns:a16="http://schemas.microsoft.com/office/drawing/2014/main" id="{B77AE923-C53C-4846-BC0F-1EAF22DB2EFE}"/>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3</a:t>
              </a:r>
              <a:endParaRPr lang="zh-TW" altLang="en-US" sz="2400" dirty="0">
                <a:solidFill>
                  <a:schemeClr val="bg1"/>
                </a:solidFill>
              </a:endParaRPr>
            </a:p>
          </p:txBody>
        </p:sp>
      </p:grpSp>
      <p:sp>
        <p:nvSpPr>
          <p:cNvPr id="32" name="矩形 31">
            <a:extLst>
              <a:ext uri="{FF2B5EF4-FFF2-40B4-BE49-F238E27FC236}">
                <a16:creationId xmlns:a16="http://schemas.microsoft.com/office/drawing/2014/main" id="{628E0A8C-73B6-4B29-9925-6452BEEDA44D}"/>
              </a:ext>
            </a:extLst>
          </p:cNvPr>
          <p:cNvSpPr/>
          <p:nvPr/>
        </p:nvSpPr>
        <p:spPr>
          <a:xfrm>
            <a:off x="2108200" y="2852655"/>
            <a:ext cx="786143" cy="2944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33" name="群組 32">
            <a:extLst>
              <a:ext uri="{FF2B5EF4-FFF2-40B4-BE49-F238E27FC236}">
                <a16:creationId xmlns:a16="http://schemas.microsoft.com/office/drawing/2014/main" id="{F5B1528B-92AE-4869-8EB1-2FF6580C2CD7}"/>
              </a:ext>
            </a:extLst>
          </p:cNvPr>
          <p:cNvGrpSpPr/>
          <p:nvPr/>
        </p:nvGrpSpPr>
        <p:grpSpPr>
          <a:xfrm>
            <a:off x="2900693" y="2691126"/>
            <a:ext cx="722644" cy="722644"/>
            <a:chOff x="6497445" y="5748630"/>
            <a:chExt cx="722644" cy="722644"/>
          </a:xfrm>
        </p:grpSpPr>
        <p:pic>
          <p:nvPicPr>
            <p:cNvPr id="34" name="圖形 33" descr="手背向前食指朝右指索引">
              <a:extLst>
                <a:ext uri="{FF2B5EF4-FFF2-40B4-BE49-F238E27FC236}">
                  <a16:creationId xmlns:a16="http://schemas.microsoft.com/office/drawing/2014/main" id="{F7AECF39-7909-401E-ABD0-EC6FECF897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35" name="文字方塊 34">
              <a:extLst>
                <a:ext uri="{FF2B5EF4-FFF2-40B4-BE49-F238E27FC236}">
                  <a16:creationId xmlns:a16="http://schemas.microsoft.com/office/drawing/2014/main" id="{A44AF404-EB8D-4BD5-AC90-856CB8D8A81D}"/>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Tree>
    <p:extLst>
      <p:ext uri="{BB962C8B-B14F-4D97-AF65-F5344CB8AC3E}">
        <p14:creationId xmlns:p14="http://schemas.microsoft.com/office/powerpoint/2010/main" val="203281558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4BB946E7-C776-42A0-9AA8-0F057E511DA9}"/>
              </a:ext>
            </a:extLst>
          </p:cNvPr>
          <p:cNvPicPr>
            <a:picLocks noGrp="1" noChangeAspect="1"/>
          </p:cNvPicPr>
          <p:nvPr>
            <p:ph idx="1"/>
          </p:nvPr>
        </p:nvPicPr>
        <p:blipFill>
          <a:blip r:embed="rId3"/>
          <a:stretch>
            <a:fillRect/>
          </a:stretch>
        </p:blipFill>
        <p:spPr>
          <a:xfrm>
            <a:off x="1435099" y="1416229"/>
            <a:ext cx="9321802" cy="5170130"/>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79 –</a:t>
            </a:r>
            <a:r>
              <a:rPr lang="zh-TW" altLang="en-US" dirty="0"/>
              <a:t> </a:t>
            </a:r>
            <a:r>
              <a:rPr lang="en-US" altLang="zh-TW" dirty="0"/>
              <a:t>Dataset</a:t>
            </a:r>
            <a:r>
              <a:rPr lang="zh-TW" altLang="en-US" dirty="0"/>
              <a:t>建立</a:t>
            </a:r>
            <a:r>
              <a:rPr lang="en-US" altLang="zh-TW" dirty="0"/>
              <a:t>Schedule</a:t>
            </a:r>
            <a:r>
              <a:rPr lang="zh-TW" altLang="en-US" dirty="0"/>
              <a:t> </a:t>
            </a:r>
            <a:r>
              <a:rPr lang="en-US" altLang="zh-TW" dirty="0"/>
              <a:t>(1/10)</a:t>
            </a:r>
            <a:endParaRPr lang="zh-TW" altLang="en-US" dirty="0"/>
          </a:p>
        </p:txBody>
      </p:sp>
      <p:sp>
        <p:nvSpPr>
          <p:cNvPr id="15" name="矩形 14">
            <a:extLst>
              <a:ext uri="{FF2B5EF4-FFF2-40B4-BE49-F238E27FC236}">
                <a16:creationId xmlns:a16="http://schemas.microsoft.com/office/drawing/2014/main" id="{9345E1DD-B1BC-4B36-8A61-20FAFFB8421B}"/>
              </a:ext>
            </a:extLst>
          </p:cNvPr>
          <p:cNvSpPr/>
          <p:nvPr/>
        </p:nvSpPr>
        <p:spPr>
          <a:xfrm>
            <a:off x="3839225" y="3607021"/>
            <a:ext cx="1588755"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8" name="矩形 7">
            <a:extLst>
              <a:ext uri="{FF2B5EF4-FFF2-40B4-BE49-F238E27FC236}">
                <a16:creationId xmlns:a16="http://schemas.microsoft.com/office/drawing/2014/main" id="{82D3955F-0EFE-4698-B4BC-ECBE3961F1C0}"/>
              </a:ext>
            </a:extLst>
          </p:cNvPr>
          <p:cNvSpPr/>
          <p:nvPr/>
        </p:nvSpPr>
        <p:spPr>
          <a:xfrm>
            <a:off x="1455419" y="2725202"/>
            <a:ext cx="1256031"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9" name="群組 8">
            <a:extLst>
              <a:ext uri="{FF2B5EF4-FFF2-40B4-BE49-F238E27FC236}">
                <a16:creationId xmlns:a16="http://schemas.microsoft.com/office/drawing/2014/main" id="{6BA400CB-9B45-4B00-BAFE-E1CD216321A5}"/>
              </a:ext>
            </a:extLst>
          </p:cNvPr>
          <p:cNvGrpSpPr/>
          <p:nvPr/>
        </p:nvGrpSpPr>
        <p:grpSpPr>
          <a:xfrm flipH="1">
            <a:off x="2722881" y="2560574"/>
            <a:ext cx="722644" cy="722644"/>
            <a:chOff x="4536098" y="5059673"/>
            <a:chExt cx="722644" cy="722644"/>
          </a:xfrm>
        </p:grpSpPr>
        <p:pic>
          <p:nvPicPr>
            <p:cNvPr id="10" name="圖形 9" descr="手背向前食指朝右指索引">
              <a:extLst>
                <a:ext uri="{FF2B5EF4-FFF2-40B4-BE49-F238E27FC236}">
                  <a16:creationId xmlns:a16="http://schemas.microsoft.com/office/drawing/2014/main" id="{341D4A80-C092-47FE-8C19-D514157744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098" y="5059673"/>
              <a:ext cx="722644" cy="722644"/>
            </a:xfrm>
            <a:prstGeom prst="rect">
              <a:avLst/>
            </a:prstGeom>
          </p:spPr>
        </p:pic>
        <p:sp>
          <p:nvSpPr>
            <p:cNvPr id="11" name="文字方塊 10">
              <a:extLst>
                <a:ext uri="{FF2B5EF4-FFF2-40B4-BE49-F238E27FC236}">
                  <a16:creationId xmlns:a16="http://schemas.microsoft.com/office/drawing/2014/main" id="{B8AF38E4-6739-408B-872F-5467438E6B8A}"/>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grpSp>
        <p:nvGrpSpPr>
          <p:cNvPr id="12" name="群組 11">
            <a:extLst>
              <a:ext uri="{FF2B5EF4-FFF2-40B4-BE49-F238E27FC236}">
                <a16:creationId xmlns:a16="http://schemas.microsoft.com/office/drawing/2014/main" id="{19B9CF70-9F15-4287-ACAD-36748D22C98C}"/>
              </a:ext>
            </a:extLst>
          </p:cNvPr>
          <p:cNvGrpSpPr/>
          <p:nvPr/>
        </p:nvGrpSpPr>
        <p:grpSpPr>
          <a:xfrm>
            <a:off x="5427980" y="3448522"/>
            <a:ext cx="722644" cy="722644"/>
            <a:chOff x="6497445" y="5748630"/>
            <a:chExt cx="722644" cy="722644"/>
          </a:xfrm>
        </p:grpSpPr>
        <p:pic>
          <p:nvPicPr>
            <p:cNvPr id="13" name="圖形 12" descr="手背向前食指朝右指索引">
              <a:extLst>
                <a:ext uri="{FF2B5EF4-FFF2-40B4-BE49-F238E27FC236}">
                  <a16:creationId xmlns:a16="http://schemas.microsoft.com/office/drawing/2014/main" id="{172DBDAD-E423-49A4-9ED0-C59A954C9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14" name="文字方塊 13">
              <a:extLst>
                <a:ext uri="{FF2B5EF4-FFF2-40B4-BE49-F238E27FC236}">
                  <a16:creationId xmlns:a16="http://schemas.microsoft.com/office/drawing/2014/main" id="{F0B860D8-831C-43F5-866A-EACC3E564B45}"/>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Tree>
    <p:extLst>
      <p:ext uri="{BB962C8B-B14F-4D97-AF65-F5344CB8AC3E}">
        <p14:creationId xmlns:p14="http://schemas.microsoft.com/office/powerpoint/2010/main" val="26252685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a:extLst>
              <a:ext uri="{FF2B5EF4-FFF2-40B4-BE49-F238E27FC236}">
                <a16:creationId xmlns:a16="http://schemas.microsoft.com/office/drawing/2014/main" id="{1FA5CC1F-348E-4DED-821F-D3883EB78B02}"/>
              </a:ext>
            </a:extLst>
          </p:cNvPr>
          <p:cNvPicPr>
            <a:picLocks noGrp="1" noChangeAspect="1"/>
          </p:cNvPicPr>
          <p:nvPr>
            <p:ph idx="1"/>
          </p:nvPr>
        </p:nvPicPr>
        <p:blipFill>
          <a:blip r:embed="rId3"/>
          <a:stretch>
            <a:fillRect/>
          </a:stretch>
        </p:blipFill>
        <p:spPr>
          <a:xfrm>
            <a:off x="1460500" y="1505735"/>
            <a:ext cx="9271000" cy="4991118"/>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80 –</a:t>
            </a:r>
            <a:r>
              <a:rPr lang="zh-TW" altLang="en-US" dirty="0"/>
              <a:t> </a:t>
            </a:r>
            <a:r>
              <a:rPr lang="en-US" altLang="zh-TW" dirty="0"/>
              <a:t>Dataset</a:t>
            </a:r>
            <a:r>
              <a:rPr lang="zh-TW" altLang="en-US" dirty="0"/>
              <a:t>建立</a:t>
            </a:r>
            <a:r>
              <a:rPr lang="en-US" altLang="zh-TW" dirty="0"/>
              <a:t>Schedule</a:t>
            </a:r>
            <a:r>
              <a:rPr lang="zh-TW" altLang="en-US" dirty="0"/>
              <a:t> </a:t>
            </a:r>
            <a:r>
              <a:rPr lang="en-US" altLang="zh-TW" dirty="0"/>
              <a:t>(2/10)</a:t>
            </a:r>
            <a:endParaRPr lang="zh-TW" altLang="en-US" dirty="0"/>
          </a:p>
        </p:txBody>
      </p:sp>
      <p:sp>
        <p:nvSpPr>
          <p:cNvPr id="15" name="矩形 14">
            <a:extLst>
              <a:ext uri="{FF2B5EF4-FFF2-40B4-BE49-F238E27FC236}">
                <a16:creationId xmlns:a16="http://schemas.microsoft.com/office/drawing/2014/main" id="{9345E1DD-B1BC-4B36-8A61-20FAFFB8421B}"/>
              </a:ext>
            </a:extLst>
          </p:cNvPr>
          <p:cNvSpPr/>
          <p:nvPr/>
        </p:nvSpPr>
        <p:spPr>
          <a:xfrm>
            <a:off x="9637514" y="5562237"/>
            <a:ext cx="518162" cy="2819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8" name="矩形 7">
            <a:extLst>
              <a:ext uri="{FF2B5EF4-FFF2-40B4-BE49-F238E27FC236}">
                <a16:creationId xmlns:a16="http://schemas.microsoft.com/office/drawing/2014/main" id="{82D3955F-0EFE-4698-B4BC-ECBE3961F1C0}"/>
              </a:ext>
            </a:extLst>
          </p:cNvPr>
          <p:cNvSpPr/>
          <p:nvPr/>
        </p:nvSpPr>
        <p:spPr>
          <a:xfrm>
            <a:off x="4583429" y="5082540"/>
            <a:ext cx="624841"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9" name="群組 8">
            <a:extLst>
              <a:ext uri="{FF2B5EF4-FFF2-40B4-BE49-F238E27FC236}">
                <a16:creationId xmlns:a16="http://schemas.microsoft.com/office/drawing/2014/main" id="{6BA400CB-9B45-4B00-BAFE-E1CD216321A5}"/>
              </a:ext>
            </a:extLst>
          </p:cNvPr>
          <p:cNvGrpSpPr/>
          <p:nvPr/>
        </p:nvGrpSpPr>
        <p:grpSpPr>
          <a:xfrm flipH="1">
            <a:off x="5208270" y="4939281"/>
            <a:ext cx="722644" cy="722644"/>
            <a:chOff x="4536098" y="5059673"/>
            <a:chExt cx="722644" cy="722644"/>
          </a:xfrm>
        </p:grpSpPr>
        <p:pic>
          <p:nvPicPr>
            <p:cNvPr id="10" name="圖形 9" descr="手背向前食指朝右指索引">
              <a:extLst>
                <a:ext uri="{FF2B5EF4-FFF2-40B4-BE49-F238E27FC236}">
                  <a16:creationId xmlns:a16="http://schemas.microsoft.com/office/drawing/2014/main" id="{341D4A80-C092-47FE-8C19-D514157744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098" y="5059673"/>
              <a:ext cx="722644" cy="722644"/>
            </a:xfrm>
            <a:prstGeom prst="rect">
              <a:avLst/>
            </a:prstGeom>
          </p:spPr>
        </p:pic>
        <p:sp>
          <p:nvSpPr>
            <p:cNvPr id="11" name="文字方塊 10">
              <a:extLst>
                <a:ext uri="{FF2B5EF4-FFF2-40B4-BE49-F238E27FC236}">
                  <a16:creationId xmlns:a16="http://schemas.microsoft.com/office/drawing/2014/main" id="{B8AF38E4-6739-408B-872F-5467438E6B8A}"/>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grpSp>
        <p:nvGrpSpPr>
          <p:cNvPr id="12" name="群組 11">
            <a:extLst>
              <a:ext uri="{FF2B5EF4-FFF2-40B4-BE49-F238E27FC236}">
                <a16:creationId xmlns:a16="http://schemas.microsoft.com/office/drawing/2014/main" id="{19B9CF70-9F15-4287-ACAD-36748D22C98C}"/>
              </a:ext>
            </a:extLst>
          </p:cNvPr>
          <p:cNvGrpSpPr/>
          <p:nvPr/>
        </p:nvGrpSpPr>
        <p:grpSpPr>
          <a:xfrm>
            <a:off x="10162450" y="5411358"/>
            <a:ext cx="722644" cy="722644"/>
            <a:chOff x="6497445" y="5748630"/>
            <a:chExt cx="722644" cy="722644"/>
          </a:xfrm>
        </p:grpSpPr>
        <p:pic>
          <p:nvPicPr>
            <p:cNvPr id="13" name="圖形 12" descr="手背向前食指朝右指索引">
              <a:extLst>
                <a:ext uri="{FF2B5EF4-FFF2-40B4-BE49-F238E27FC236}">
                  <a16:creationId xmlns:a16="http://schemas.microsoft.com/office/drawing/2014/main" id="{172DBDAD-E423-49A4-9ED0-C59A954C9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14" name="文字方塊 13">
              <a:extLst>
                <a:ext uri="{FF2B5EF4-FFF2-40B4-BE49-F238E27FC236}">
                  <a16:creationId xmlns:a16="http://schemas.microsoft.com/office/drawing/2014/main" id="{F0B860D8-831C-43F5-866A-EACC3E564B45}"/>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Tree>
    <p:extLst>
      <p:ext uri="{BB962C8B-B14F-4D97-AF65-F5344CB8AC3E}">
        <p14:creationId xmlns:p14="http://schemas.microsoft.com/office/powerpoint/2010/main" val="42606274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8003062D-1B8D-4DF9-9D6D-79DB25710D6F}"/>
              </a:ext>
            </a:extLst>
          </p:cNvPr>
          <p:cNvPicPr>
            <a:picLocks noGrp="1" noChangeAspect="1"/>
          </p:cNvPicPr>
          <p:nvPr>
            <p:ph idx="1"/>
          </p:nvPr>
        </p:nvPicPr>
        <p:blipFill>
          <a:blip r:embed="rId3"/>
          <a:stretch>
            <a:fillRect/>
          </a:stretch>
        </p:blipFill>
        <p:spPr>
          <a:xfrm>
            <a:off x="1660836" y="1507172"/>
            <a:ext cx="9004976" cy="4948555"/>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81 –</a:t>
            </a:r>
            <a:r>
              <a:rPr lang="zh-TW" altLang="en-US" dirty="0"/>
              <a:t> </a:t>
            </a:r>
            <a:r>
              <a:rPr lang="en-US" altLang="zh-TW" dirty="0"/>
              <a:t>Dataset</a:t>
            </a:r>
            <a:r>
              <a:rPr lang="zh-TW" altLang="en-US" dirty="0"/>
              <a:t>建立</a:t>
            </a:r>
            <a:r>
              <a:rPr lang="en-US" altLang="zh-TW" dirty="0"/>
              <a:t>Schedule</a:t>
            </a:r>
            <a:r>
              <a:rPr lang="zh-TW" altLang="en-US" dirty="0"/>
              <a:t> </a:t>
            </a:r>
            <a:r>
              <a:rPr lang="en-US" altLang="zh-TW" dirty="0"/>
              <a:t>(3/10)</a:t>
            </a:r>
            <a:endParaRPr lang="zh-TW" altLang="en-US" dirty="0"/>
          </a:p>
        </p:txBody>
      </p:sp>
      <p:sp>
        <p:nvSpPr>
          <p:cNvPr id="8" name="矩形 7">
            <a:extLst>
              <a:ext uri="{FF2B5EF4-FFF2-40B4-BE49-F238E27FC236}">
                <a16:creationId xmlns:a16="http://schemas.microsoft.com/office/drawing/2014/main" id="{82D3955F-0EFE-4698-B4BC-ECBE3961F1C0}"/>
              </a:ext>
            </a:extLst>
          </p:cNvPr>
          <p:cNvSpPr/>
          <p:nvPr/>
        </p:nvSpPr>
        <p:spPr>
          <a:xfrm>
            <a:off x="2225038" y="4076326"/>
            <a:ext cx="3688081" cy="30517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10" name="圖形 9" descr="手背向前食指朝右指索引">
            <a:extLst>
              <a:ext uri="{FF2B5EF4-FFF2-40B4-BE49-F238E27FC236}">
                <a16:creationId xmlns:a16="http://schemas.microsoft.com/office/drawing/2014/main" id="{341D4A80-C092-47FE-8C19-D514157744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5917561" y="3924554"/>
            <a:ext cx="722644" cy="722644"/>
          </a:xfrm>
          <a:prstGeom prst="rect">
            <a:avLst/>
          </a:prstGeom>
        </p:spPr>
      </p:pic>
    </p:spTree>
    <p:extLst>
      <p:ext uri="{BB962C8B-B14F-4D97-AF65-F5344CB8AC3E}">
        <p14:creationId xmlns:p14="http://schemas.microsoft.com/office/powerpoint/2010/main" val="69279005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內容版面配置區 2">
            <a:extLst>
              <a:ext uri="{FF2B5EF4-FFF2-40B4-BE49-F238E27FC236}">
                <a16:creationId xmlns:a16="http://schemas.microsoft.com/office/drawing/2014/main" id="{CDAA942D-524F-4279-8691-9596E8304F21}"/>
              </a:ext>
            </a:extLst>
          </p:cNvPr>
          <p:cNvPicPr>
            <a:picLocks noGrp="1" noChangeAspect="1"/>
          </p:cNvPicPr>
          <p:nvPr>
            <p:ph idx="1"/>
          </p:nvPr>
        </p:nvPicPr>
        <p:blipFill>
          <a:blip r:embed="rId3"/>
          <a:stretch>
            <a:fillRect/>
          </a:stretch>
        </p:blipFill>
        <p:spPr>
          <a:xfrm>
            <a:off x="1493392" y="1444663"/>
            <a:ext cx="9205216" cy="5073573"/>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82 –</a:t>
            </a:r>
            <a:r>
              <a:rPr lang="zh-TW" altLang="en-US" dirty="0"/>
              <a:t> </a:t>
            </a:r>
            <a:r>
              <a:rPr lang="en-US" altLang="zh-TW" dirty="0"/>
              <a:t>Dataset</a:t>
            </a:r>
            <a:r>
              <a:rPr lang="zh-TW" altLang="en-US" dirty="0"/>
              <a:t>建立</a:t>
            </a:r>
            <a:r>
              <a:rPr lang="en-US" altLang="zh-TW" dirty="0"/>
              <a:t>Schedule</a:t>
            </a:r>
            <a:r>
              <a:rPr lang="zh-TW" altLang="en-US" dirty="0"/>
              <a:t> </a:t>
            </a:r>
            <a:r>
              <a:rPr lang="en-US" altLang="zh-TW" dirty="0"/>
              <a:t>(4/10)</a:t>
            </a:r>
            <a:endParaRPr lang="zh-TW" altLang="en-US" dirty="0"/>
          </a:p>
        </p:txBody>
      </p:sp>
      <p:sp>
        <p:nvSpPr>
          <p:cNvPr id="8" name="矩形 7">
            <a:extLst>
              <a:ext uri="{FF2B5EF4-FFF2-40B4-BE49-F238E27FC236}">
                <a16:creationId xmlns:a16="http://schemas.microsoft.com/office/drawing/2014/main" id="{82D3955F-0EFE-4698-B4BC-ECBE3961F1C0}"/>
              </a:ext>
            </a:extLst>
          </p:cNvPr>
          <p:cNvSpPr/>
          <p:nvPr/>
        </p:nvSpPr>
        <p:spPr>
          <a:xfrm>
            <a:off x="2125978" y="2102739"/>
            <a:ext cx="3665221" cy="22176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10" name="圖形 9" descr="手背向前食指朝右指索引">
            <a:extLst>
              <a:ext uri="{FF2B5EF4-FFF2-40B4-BE49-F238E27FC236}">
                <a16:creationId xmlns:a16="http://schemas.microsoft.com/office/drawing/2014/main" id="{341D4A80-C092-47FE-8C19-D514157744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5791199" y="2488933"/>
            <a:ext cx="722644" cy="722644"/>
          </a:xfrm>
          <a:prstGeom prst="rect">
            <a:avLst/>
          </a:prstGeom>
        </p:spPr>
      </p:pic>
      <p:sp>
        <p:nvSpPr>
          <p:cNvPr id="16" name="文字方塊 15">
            <a:extLst>
              <a:ext uri="{FF2B5EF4-FFF2-40B4-BE49-F238E27FC236}">
                <a16:creationId xmlns:a16="http://schemas.microsoft.com/office/drawing/2014/main" id="{EA514886-BB85-43D1-BB2B-2D59730DD3F6}"/>
              </a:ext>
            </a:extLst>
          </p:cNvPr>
          <p:cNvSpPr txBox="1"/>
          <p:nvPr/>
        </p:nvSpPr>
        <p:spPr>
          <a:xfrm>
            <a:off x="6513842" y="2350136"/>
            <a:ext cx="3887458" cy="1477328"/>
          </a:xfrm>
          <a:prstGeom prst="rect">
            <a:avLst/>
          </a:prstGeom>
          <a:noFill/>
        </p:spPr>
        <p:txBody>
          <a:bodyPr wrap="square" rtlCol="0">
            <a:spAutoFit/>
          </a:bodyPr>
          <a:lstStyle/>
          <a:p>
            <a:r>
              <a:rPr lang="zh-TW" altLang="en-US" dirty="0">
                <a:solidFill>
                  <a:srgbClr val="FF0000"/>
                </a:solidFill>
              </a:rPr>
              <a:t>此處為多久更新一次</a:t>
            </a:r>
            <a:r>
              <a:rPr lang="en-US" altLang="zh-TW" dirty="0">
                <a:solidFill>
                  <a:srgbClr val="FF0000"/>
                </a:solidFill>
              </a:rPr>
              <a:t>dataset</a:t>
            </a:r>
            <a:r>
              <a:rPr lang="zh-TW" altLang="en-US" dirty="0">
                <a:solidFill>
                  <a:srgbClr val="FF0000"/>
                </a:solidFill>
              </a:rPr>
              <a:t>，可依自己喜好選擇，在測試時建議時間短一點，等一下看結果才不會等太久，但是最後要記得關掉這個排程，否則費用計算會很可觀。</a:t>
            </a:r>
          </a:p>
        </p:txBody>
      </p:sp>
    </p:spTree>
    <p:extLst>
      <p:ext uri="{BB962C8B-B14F-4D97-AF65-F5344CB8AC3E}">
        <p14:creationId xmlns:p14="http://schemas.microsoft.com/office/powerpoint/2010/main" val="32741042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5E4F4808-0178-436C-A0F8-1A623BBFDA56}"/>
              </a:ext>
            </a:extLst>
          </p:cNvPr>
          <p:cNvPicPr>
            <a:picLocks noGrp="1" noChangeAspect="1"/>
          </p:cNvPicPr>
          <p:nvPr>
            <p:ph idx="1"/>
          </p:nvPr>
        </p:nvPicPr>
        <p:blipFill>
          <a:blip r:embed="rId3"/>
          <a:stretch>
            <a:fillRect/>
          </a:stretch>
        </p:blipFill>
        <p:spPr>
          <a:xfrm>
            <a:off x="1680190" y="1501140"/>
            <a:ext cx="8966267" cy="4927283"/>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83 –</a:t>
            </a:r>
            <a:r>
              <a:rPr lang="zh-TW" altLang="en-US" dirty="0"/>
              <a:t> </a:t>
            </a:r>
            <a:r>
              <a:rPr lang="en-US" altLang="zh-TW" dirty="0"/>
              <a:t>Dataset</a:t>
            </a:r>
            <a:r>
              <a:rPr lang="zh-TW" altLang="en-US" dirty="0"/>
              <a:t>建立</a:t>
            </a:r>
            <a:r>
              <a:rPr lang="en-US" altLang="zh-TW" dirty="0"/>
              <a:t>Schedule</a:t>
            </a:r>
            <a:r>
              <a:rPr lang="zh-TW" altLang="en-US" dirty="0"/>
              <a:t> </a:t>
            </a:r>
            <a:r>
              <a:rPr lang="en-US" altLang="zh-TW" dirty="0"/>
              <a:t>(5/10)</a:t>
            </a:r>
            <a:endParaRPr lang="zh-TW" altLang="en-US" dirty="0"/>
          </a:p>
        </p:txBody>
      </p:sp>
      <p:sp>
        <p:nvSpPr>
          <p:cNvPr id="8" name="矩形 7">
            <a:extLst>
              <a:ext uri="{FF2B5EF4-FFF2-40B4-BE49-F238E27FC236}">
                <a16:creationId xmlns:a16="http://schemas.microsoft.com/office/drawing/2014/main" id="{82D3955F-0EFE-4698-B4BC-ECBE3961F1C0}"/>
              </a:ext>
            </a:extLst>
          </p:cNvPr>
          <p:cNvSpPr/>
          <p:nvPr/>
        </p:nvSpPr>
        <p:spPr>
          <a:xfrm>
            <a:off x="2292363" y="4672062"/>
            <a:ext cx="1661162"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6" name="文字方塊 15">
            <a:extLst>
              <a:ext uri="{FF2B5EF4-FFF2-40B4-BE49-F238E27FC236}">
                <a16:creationId xmlns:a16="http://schemas.microsoft.com/office/drawing/2014/main" id="{BF04E903-90BD-4B0B-9950-9FEFFD696690}"/>
              </a:ext>
            </a:extLst>
          </p:cNvPr>
          <p:cNvSpPr txBox="1"/>
          <p:nvPr/>
        </p:nvSpPr>
        <p:spPr>
          <a:xfrm>
            <a:off x="3953525" y="4613126"/>
            <a:ext cx="3082290" cy="369332"/>
          </a:xfrm>
          <a:prstGeom prst="rect">
            <a:avLst/>
          </a:prstGeom>
          <a:noFill/>
        </p:spPr>
        <p:txBody>
          <a:bodyPr wrap="square" rtlCol="0">
            <a:spAutoFit/>
          </a:bodyPr>
          <a:lstStyle/>
          <a:p>
            <a:r>
              <a:rPr lang="zh-TW" altLang="en-US" dirty="0">
                <a:solidFill>
                  <a:srgbClr val="FF0000"/>
                </a:solidFill>
              </a:rPr>
              <a:t>此處維持預設</a:t>
            </a:r>
            <a:r>
              <a:rPr lang="en-US" altLang="zh-TW" dirty="0">
                <a:solidFill>
                  <a:srgbClr val="FF0000"/>
                </a:solidFill>
              </a:rPr>
              <a:t>0</a:t>
            </a:r>
            <a:r>
              <a:rPr lang="zh-TW" altLang="en-US" dirty="0">
                <a:solidFill>
                  <a:srgbClr val="FF0000"/>
                </a:solidFill>
              </a:rPr>
              <a:t>即可</a:t>
            </a:r>
          </a:p>
        </p:txBody>
      </p:sp>
      <p:sp>
        <p:nvSpPr>
          <p:cNvPr id="17" name="矩形 16">
            <a:extLst>
              <a:ext uri="{FF2B5EF4-FFF2-40B4-BE49-F238E27FC236}">
                <a16:creationId xmlns:a16="http://schemas.microsoft.com/office/drawing/2014/main" id="{91F00327-201B-405C-8180-98637C48B00D}"/>
              </a:ext>
            </a:extLst>
          </p:cNvPr>
          <p:cNvSpPr/>
          <p:nvPr/>
        </p:nvSpPr>
        <p:spPr>
          <a:xfrm>
            <a:off x="6560819" y="5554980"/>
            <a:ext cx="662941" cy="2838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18" name="圖形 17" descr="手背向前食指朝右指索引">
            <a:extLst>
              <a:ext uri="{FF2B5EF4-FFF2-40B4-BE49-F238E27FC236}">
                <a16:creationId xmlns:a16="http://schemas.microsoft.com/office/drawing/2014/main" id="{8925BC8A-C036-4997-BED0-D8186613F3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7223760" y="5394960"/>
            <a:ext cx="722644" cy="722644"/>
          </a:xfrm>
          <a:prstGeom prst="rect">
            <a:avLst/>
          </a:prstGeom>
        </p:spPr>
      </p:pic>
    </p:spTree>
    <p:extLst>
      <p:ext uri="{BB962C8B-B14F-4D97-AF65-F5344CB8AC3E}">
        <p14:creationId xmlns:p14="http://schemas.microsoft.com/office/powerpoint/2010/main" val="2769474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B1D5E4-1CAC-E541-9E54-F6187A0E63B9}"/>
              </a:ext>
            </a:extLst>
          </p:cNvPr>
          <p:cNvSpPr>
            <a:spLocks noGrp="1"/>
          </p:cNvSpPr>
          <p:nvPr>
            <p:ph type="title"/>
          </p:nvPr>
        </p:nvSpPr>
        <p:spPr/>
        <p:txBody>
          <a:bodyPr/>
          <a:lstStyle/>
          <a:p>
            <a:r>
              <a:rPr lang="en" altLang="zh-TW" dirty="0"/>
              <a:t>Simple Notification Service</a:t>
            </a:r>
            <a:r>
              <a:rPr lang="en-US" altLang="zh-TW" dirty="0"/>
              <a:t> (</a:t>
            </a:r>
            <a:r>
              <a:rPr lang="en" altLang="zh-TW" dirty="0"/>
              <a:t>SNS</a:t>
            </a:r>
            <a:r>
              <a:rPr lang="en-US" altLang="zh-TW" dirty="0"/>
              <a:t>)</a:t>
            </a:r>
            <a:endParaRPr kumimoji="1" lang="zh-TW" altLang="en-US" dirty="0"/>
          </a:p>
        </p:txBody>
      </p:sp>
      <p:sp>
        <p:nvSpPr>
          <p:cNvPr id="3" name="內容版面配置區 2">
            <a:extLst>
              <a:ext uri="{FF2B5EF4-FFF2-40B4-BE49-F238E27FC236}">
                <a16:creationId xmlns:a16="http://schemas.microsoft.com/office/drawing/2014/main" id="{292887D5-E007-BB49-B954-182C6F442B9D}"/>
              </a:ext>
            </a:extLst>
          </p:cNvPr>
          <p:cNvSpPr>
            <a:spLocks noGrp="1"/>
          </p:cNvSpPr>
          <p:nvPr>
            <p:ph idx="1"/>
          </p:nvPr>
        </p:nvSpPr>
        <p:spPr>
          <a:xfrm>
            <a:off x="838200" y="1825624"/>
            <a:ext cx="10515600" cy="4667251"/>
          </a:xfrm>
        </p:spPr>
        <p:txBody>
          <a:bodyPr>
            <a:normAutofit/>
          </a:bodyPr>
          <a:lstStyle/>
          <a:p>
            <a:pPr>
              <a:lnSpc>
                <a:spcPct val="150000"/>
              </a:lnSpc>
            </a:pPr>
            <a:r>
              <a:rPr lang="zh-TW" altLang="en-US" sz="2400" dirty="0"/>
              <a:t>監聽系統活動，並發送通知訊息。</a:t>
            </a:r>
            <a:endParaRPr lang="en-US" altLang="zh-TW" sz="2400" dirty="0"/>
          </a:p>
          <a:p>
            <a:pPr>
              <a:lnSpc>
                <a:spcPct val="150000"/>
              </a:lnSpc>
            </a:pPr>
            <a:r>
              <a:rPr lang="zh-TW" altLang="en-US" sz="2400" dirty="0"/>
              <a:t>舉例：</a:t>
            </a:r>
            <a:endParaRPr lang="en-US" altLang="zh-TW" sz="2400" dirty="0"/>
          </a:p>
          <a:p>
            <a:pPr lvl="1">
              <a:lnSpc>
                <a:spcPct val="150000"/>
              </a:lnSpc>
              <a:buFont typeface="Wingdings" panose="05000000000000000000" pitchFamily="2" charset="2"/>
              <a:buChar char="ü"/>
            </a:pPr>
            <a:r>
              <a:rPr lang="zh-TW" altLang="en-US" sz="1800" dirty="0"/>
              <a:t>寄送</a:t>
            </a:r>
            <a:r>
              <a:rPr lang="en" altLang="zh-TW" sz="1800" dirty="0"/>
              <a:t>Email</a:t>
            </a:r>
            <a:r>
              <a:rPr lang="zh-TW" altLang="en-US" sz="1800" dirty="0"/>
              <a:t>或簡訊通知某個</a:t>
            </a:r>
            <a:r>
              <a:rPr lang="en" altLang="zh-TW" sz="1800" dirty="0"/>
              <a:t>S3 bucket</a:t>
            </a:r>
            <a:r>
              <a:rPr lang="zh-TW" altLang="en-US" sz="1800" dirty="0"/>
              <a:t>增加了東西。</a:t>
            </a:r>
            <a:endParaRPr kumimoji="1" lang="en-US" altLang="zh-TW" sz="1800" dirty="0">
              <a:latin typeface="+mn-ea"/>
            </a:endParaRPr>
          </a:p>
          <a:p>
            <a:pPr lvl="1">
              <a:lnSpc>
                <a:spcPct val="150000"/>
              </a:lnSpc>
              <a:buFont typeface="Wingdings" panose="05000000000000000000" pitchFamily="2" charset="2"/>
              <a:buChar char="ü"/>
            </a:pPr>
            <a:r>
              <a:rPr lang="zh-TW" altLang="en-US" sz="1800" dirty="0"/>
              <a:t>驅動其他程式，可以把接收器跟目標服務綁一起，當</a:t>
            </a:r>
            <a:r>
              <a:rPr lang="en" altLang="zh-TW" sz="1800" dirty="0"/>
              <a:t>SNS</a:t>
            </a:r>
            <a:r>
              <a:rPr lang="zh-TW" altLang="en-US" sz="1800" dirty="0"/>
              <a:t>發生就會執行目標服務。</a:t>
            </a:r>
            <a:endParaRPr lang="en-US" altLang="zh-TW" sz="1800" dirty="0"/>
          </a:p>
          <a:p>
            <a:pPr>
              <a:lnSpc>
                <a:spcPct val="150000"/>
              </a:lnSpc>
            </a:pPr>
            <a:r>
              <a:rPr lang="zh-TW" altLang="en-US" sz="2400" dirty="0"/>
              <a:t>免費提供：</a:t>
            </a:r>
            <a:endParaRPr lang="en-US" altLang="zh-TW" sz="2400" dirty="0"/>
          </a:p>
          <a:p>
            <a:pPr lvl="1">
              <a:lnSpc>
                <a:spcPct val="150000"/>
              </a:lnSpc>
              <a:buFont typeface="Wingdings" panose="05000000000000000000" pitchFamily="2" charset="2"/>
              <a:buChar char="ü"/>
            </a:pPr>
            <a:r>
              <a:rPr lang="en-US" altLang="zh-TW" sz="1800" dirty="0"/>
              <a:t>1,000,000 </a:t>
            </a:r>
            <a:r>
              <a:rPr lang="zh-TW" altLang="en-US" sz="1800" dirty="0"/>
              <a:t>則發佈訊息、</a:t>
            </a:r>
          </a:p>
          <a:p>
            <a:pPr lvl="1">
              <a:lnSpc>
                <a:spcPct val="150000"/>
              </a:lnSpc>
              <a:buFont typeface="Wingdings" panose="05000000000000000000" pitchFamily="2" charset="2"/>
              <a:buChar char="ü"/>
            </a:pPr>
            <a:r>
              <a:rPr lang="en-US" altLang="zh-TW" sz="1800" dirty="0"/>
              <a:t>100,000 </a:t>
            </a:r>
            <a:r>
              <a:rPr lang="zh-TW" altLang="en-US" sz="1800" dirty="0"/>
              <a:t>則 </a:t>
            </a:r>
            <a:r>
              <a:rPr lang="en" altLang="zh-TW" sz="1800" dirty="0"/>
              <a:t>HTTP/S </a:t>
            </a:r>
            <a:r>
              <a:rPr lang="zh-TW" altLang="en-US" sz="1800" dirty="0"/>
              <a:t>交付、</a:t>
            </a:r>
            <a:r>
              <a:rPr lang="en-US" altLang="zh-TW" sz="1800" dirty="0"/>
              <a:t>1,000 </a:t>
            </a:r>
            <a:r>
              <a:rPr lang="zh-TW" altLang="en-US" sz="1800" dirty="0"/>
              <a:t>則電子郵件交付。</a:t>
            </a:r>
            <a:endParaRPr lang="en-US" altLang="zh-TW" sz="1800" dirty="0">
              <a:hlinkClick r:id="rId3">
                <a:extLst>
                  <a:ext uri="{A12FA001-AC4F-418D-AE19-62706E023703}">
                    <ahyp:hlinkClr xmlns:ahyp="http://schemas.microsoft.com/office/drawing/2018/hyperlinkcolor" val="tx"/>
                  </a:ext>
                </a:extLst>
              </a:hlinkClick>
            </a:endParaRPr>
          </a:p>
          <a:p>
            <a:pPr>
              <a:lnSpc>
                <a:spcPct val="150000"/>
              </a:lnSpc>
            </a:pPr>
            <a:r>
              <a:rPr lang="zh-TW" altLang="en-US" sz="2400" dirty="0">
                <a:latin typeface="+mn-ea"/>
                <a:hlinkClick r:id="rId4"/>
              </a:rPr>
              <a:t>官方介紹</a:t>
            </a:r>
            <a:endParaRPr kumimoji="1" lang="zh-TW" altLang="en-US" sz="2400" dirty="0">
              <a:latin typeface="+mn-ea"/>
            </a:endParaRPr>
          </a:p>
        </p:txBody>
      </p:sp>
    </p:spTree>
    <p:extLst>
      <p:ext uri="{BB962C8B-B14F-4D97-AF65-F5344CB8AC3E}">
        <p14:creationId xmlns:p14="http://schemas.microsoft.com/office/powerpoint/2010/main" val="4122953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a:extLst>
              <a:ext uri="{FF2B5EF4-FFF2-40B4-BE49-F238E27FC236}">
                <a16:creationId xmlns:a16="http://schemas.microsoft.com/office/drawing/2014/main" id="{150CFF35-AB69-443D-858C-B53A4642D9B6}"/>
              </a:ext>
            </a:extLst>
          </p:cNvPr>
          <p:cNvPicPr>
            <a:picLocks noGrp="1" noChangeAspect="1"/>
          </p:cNvPicPr>
          <p:nvPr>
            <p:ph idx="1"/>
          </p:nvPr>
        </p:nvPicPr>
        <p:blipFill>
          <a:blip r:embed="rId3"/>
          <a:stretch>
            <a:fillRect/>
          </a:stretch>
        </p:blipFill>
        <p:spPr>
          <a:xfrm>
            <a:off x="1835150" y="1519948"/>
            <a:ext cx="8521700" cy="5064292"/>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84 –</a:t>
            </a:r>
            <a:r>
              <a:rPr lang="zh-TW" altLang="en-US" dirty="0"/>
              <a:t> </a:t>
            </a:r>
            <a:r>
              <a:rPr lang="en-US" altLang="zh-TW" dirty="0"/>
              <a:t>Dataset</a:t>
            </a:r>
            <a:r>
              <a:rPr lang="zh-TW" altLang="en-US" dirty="0"/>
              <a:t>建立</a:t>
            </a:r>
            <a:r>
              <a:rPr lang="en-US" altLang="zh-TW" dirty="0"/>
              <a:t>Schedule</a:t>
            </a:r>
            <a:r>
              <a:rPr lang="zh-TW" altLang="en-US" dirty="0"/>
              <a:t> </a:t>
            </a:r>
            <a:r>
              <a:rPr lang="en-US" altLang="zh-TW" dirty="0"/>
              <a:t>(6/10)</a:t>
            </a:r>
            <a:endParaRPr lang="zh-TW" altLang="en-US" dirty="0"/>
          </a:p>
        </p:txBody>
      </p:sp>
      <p:sp>
        <p:nvSpPr>
          <p:cNvPr id="8" name="矩形 7">
            <a:extLst>
              <a:ext uri="{FF2B5EF4-FFF2-40B4-BE49-F238E27FC236}">
                <a16:creationId xmlns:a16="http://schemas.microsoft.com/office/drawing/2014/main" id="{82D3955F-0EFE-4698-B4BC-ECBE3961F1C0}"/>
              </a:ext>
            </a:extLst>
          </p:cNvPr>
          <p:cNvSpPr/>
          <p:nvPr/>
        </p:nvSpPr>
        <p:spPr>
          <a:xfrm>
            <a:off x="3445580" y="2261341"/>
            <a:ext cx="6714420" cy="3449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188006428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5">
            <a:extLst>
              <a:ext uri="{FF2B5EF4-FFF2-40B4-BE49-F238E27FC236}">
                <a16:creationId xmlns:a16="http://schemas.microsoft.com/office/drawing/2014/main" id="{AC28E693-B486-466A-81AF-337BD8B6B8AD}"/>
              </a:ext>
            </a:extLst>
          </p:cNvPr>
          <p:cNvPicPr>
            <a:picLocks noGrp="1" noChangeAspect="1"/>
          </p:cNvPicPr>
          <p:nvPr>
            <p:ph idx="1"/>
          </p:nvPr>
        </p:nvPicPr>
        <p:blipFill>
          <a:blip r:embed="rId3"/>
          <a:stretch>
            <a:fillRect/>
          </a:stretch>
        </p:blipFill>
        <p:spPr>
          <a:xfrm>
            <a:off x="1835150" y="1519948"/>
            <a:ext cx="8521700" cy="5064292"/>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85 –</a:t>
            </a:r>
            <a:r>
              <a:rPr lang="zh-TW" altLang="en-US" dirty="0"/>
              <a:t> </a:t>
            </a:r>
            <a:r>
              <a:rPr lang="en-US" altLang="zh-TW" dirty="0"/>
              <a:t>Dataset</a:t>
            </a:r>
            <a:r>
              <a:rPr lang="zh-TW" altLang="en-US" dirty="0"/>
              <a:t>建立</a:t>
            </a:r>
            <a:r>
              <a:rPr lang="en-US" altLang="zh-TW" dirty="0"/>
              <a:t>Schedule</a:t>
            </a:r>
            <a:r>
              <a:rPr lang="zh-TW" altLang="en-US" dirty="0"/>
              <a:t> </a:t>
            </a:r>
            <a:r>
              <a:rPr lang="en-US" altLang="zh-TW" dirty="0"/>
              <a:t>(7/10)</a:t>
            </a:r>
            <a:endParaRPr lang="zh-TW" altLang="en-US" dirty="0"/>
          </a:p>
        </p:txBody>
      </p:sp>
      <p:sp>
        <p:nvSpPr>
          <p:cNvPr id="8" name="矩形 7">
            <a:extLst>
              <a:ext uri="{FF2B5EF4-FFF2-40B4-BE49-F238E27FC236}">
                <a16:creationId xmlns:a16="http://schemas.microsoft.com/office/drawing/2014/main" id="{82D3955F-0EFE-4698-B4BC-ECBE3961F1C0}"/>
              </a:ext>
            </a:extLst>
          </p:cNvPr>
          <p:cNvSpPr/>
          <p:nvPr/>
        </p:nvSpPr>
        <p:spPr>
          <a:xfrm>
            <a:off x="8737432" y="2928793"/>
            <a:ext cx="663885"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10" name="圖形 9" descr="手背向前食指朝右指索引">
            <a:extLst>
              <a:ext uri="{FF2B5EF4-FFF2-40B4-BE49-F238E27FC236}">
                <a16:creationId xmlns:a16="http://schemas.microsoft.com/office/drawing/2014/main" id="{341D4A80-C092-47FE-8C19-D514157744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9401317" y="2760938"/>
            <a:ext cx="722644" cy="722644"/>
          </a:xfrm>
          <a:prstGeom prst="rect">
            <a:avLst/>
          </a:prstGeom>
        </p:spPr>
      </p:pic>
    </p:spTree>
    <p:extLst>
      <p:ext uri="{BB962C8B-B14F-4D97-AF65-F5344CB8AC3E}">
        <p14:creationId xmlns:p14="http://schemas.microsoft.com/office/powerpoint/2010/main" val="317945991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內容版面配置區 9">
            <a:extLst>
              <a:ext uri="{FF2B5EF4-FFF2-40B4-BE49-F238E27FC236}">
                <a16:creationId xmlns:a16="http://schemas.microsoft.com/office/drawing/2014/main" id="{8771C301-2210-47F8-BF66-9A8F0B468E01}"/>
              </a:ext>
            </a:extLst>
          </p:cNvPr>
          <p:cNvPicPr>
            <a:picLocks noGrp="1" noChangeAspect="1"/>
          </p:cNvPicPr>
          <p:nvPr>
            <p:ph idx="1"/>
          </p:nvPr>
        </p:nvPicPr>
        <p:blipFill>
          <a:blip r:embed="rId3"/>
          <a:stretch>
            <a:fillRect/>
          </a:stretch>
        </p:blipFill>
        <p:spPr>
          <a:xfrm>
            <a:off x="2032000" y="1458563"/>
            <a:ext cx="8128000" cy="5085462"/>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86 –</a:t>
            </a:r>
            <a:r>
              <a:rPr lang="zh-TW" altLang="en-US" dirty="0"/>
              <a:t> </a:t>
            </a:r>
            <a:r>
              <a:rPr lang="en-US" altLang="zh-TW" dirty="0"/>
              <a:t>Dataset</a:t>
            </a:r>
            <a:r>
              <a:rPr lang="zh-TW" altLang="en-US" dirty="0"/>
              <a:t>建立</a:t>
            </a:r>
            <a:r>
              <a:rPr lang="en-US" altLang="zh-TW" dirty="0"/>
              <a:t>Schedule</a:t>
            </a:r>
            <a:r>
              <a:rPr lang="zh-TW" altLang="en-US" dirty="0"/>
              <a:t> </a:t>
            </a:r>
            <a:r>
              <a:rPr lang="en-US" altLang="zh-TW" dirty="0"/>
              <a:t>(8/10)</a:t>
            </a:r>
            <a:endParaRPr lang="zh-TW" altLang="en-US" dirty="0"/>
          </a:p>
        </p:txBody>
      </p:sp>
      <p:sp>
        <p:nvSpPr>
          <p:cNvPr id="15" name="矩形 14">
            <a:extLst>
              <a:ext uri="{FF2B5EF4-FFF2-40B4-BE49-F238E27FC236}">
                <a16:creationId xmlns:a16="http://schemas.microsoft.com/office/drawing/2014/main" id="{9345E1DD-B1BC-4B36-8A61-20FAFFB8421B}"/>
              </a:ext>
            </a:extLst>
          </p:cNvPr>
          <p:cNvSpPr/>
          <p:nvPr/>
        </p:nvSpPr>
        <p:spPr>
          <a:xfrm>
            <a:off x="3777615" y="6156183"/>
            <a:ext cx="5963286"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8" name="矩形 7">
            <a:extLst>
              <a:ext uri="{FF2B5EF4-FFF2-40B4-BE49-F238E27FC236}">
                <a16:creationId xmlns:a16="http://schemas.microsoft.com/office/drawing/2014/main" id="{82D3955F-0EFE-4698-B4BC-ECBE3961F1C0}"/>
              </a:ext>
            </a:extLst>
          </p:cNvPr>
          <p:cNvSpPr/>
          <p:nvPr/>
        </p:nvSpPr>
        <p:spPr>
          <a:xfrm>
            <a:off x="3528059" y="2082370"/>
            <a:ext cx="6403341" cy="3693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6" name="文字方塊 15">
            <a:extLst>
              <a:ext uri="{FF2B5EF4-FFF2-40B4-BE49-F238E27FC236}">
                <a16:creationId xmlns:a16="http://schemas.microsoft.com/office/drawing/2014/main" id="{86B906B8-CB1F-45EE-9316-1F29672B7A4E}"/>
              </a:ext>
            </a:extLst>
          </p:cNvPr>
          <p:cNvSpPr txBox="1"/>
          <p:nvPr/>
        </p:nvSpPr>
        <p:spPr>
          <a:xfrm>
            <a:off x="4705350" y="5135245"/>
            <a:ext cx="4697730" cy="369332"/>
          </a:xfrm>
          <a:prstGeom prst="rect">
            <a:avLst/>
          </a:prstGeom>
          <a:noFill/>
        </p:spPr>
        <p:txBody>
          <a:bodyPr wrap="square" rtlCol="0">
            <a:spAutoFit/>
          </a:bodyPr>
          <a:lstStyle/>
          <a:p>
            <a:r>
              <a:rPr lang="zh-TW" altLang="en-US" dirty="0">
                <a:solidFill>
                  <a:srgbClr val="FF0000"/>
                </a:solidFill>
              </a:rPr>
              <a:t>此處若一直為</a:t>
            </a:r>
            <a:r>
              <a:rPr lang="en-US" altLang="zh-TW" dirty="0">
                <a:solidFill>
                  <a:srgbClr val="FF0000"/>
                </a:solidFill>
              </a:rPr>
              <a:t>Creating</a:t>
            </a:r>
            <a:r>
              <a:rPr lang="zh-TW" altLang="en-US" dirty="0">
                <a:solidFill>
                  <a:srgbClr val="FF0000"/>
                </a:solidFill>
              </a:rPr>
              <a:t>，請按下</a:t>
            </a:r>
            <a:r>
              <a:rPr lang="en-US" altLang="zh-TW" dirty="0">
                <a:solidFill>
                  <a:srgbClr val="FF0000"/>
                </a:solidFill>
              </a:rPr>
              <a:t>F5</a:t>
            </a:r>
            <a:r>
              <a:rPr lang="zh-TW" altLang="en-US" dirty="0">
                <a:solidFill>
                  <a:srgbClr val="FF0000"/>
                </a:solidFill>
              </a:rPr>
              <a:t>重新整理</a:t>
            </a:r>
          </a:p>
        </p:txBody>
      </p:sp>
      <p:cxnSp>
        <p:nvCxnSpPr>
          <p:cNvPr id="17" name="接點: 肘形 18">
            <a:extLst>
              <a:ext uri="{FF2B5EF4-FFF2-40B4-BE49-F238E27FC236}">
                <a16:creationId xmlns:a16="http://schemas.microsoft.com/office/drawing/2014/main" id="{E18841E2-ED5A-47A1-B2D4-3D17C6909FB7}"/>
              </a:ext>
            </a:extLst>
          </p:cNvPr>
          <p:cNvCxnSpPr>
            <a:cxnSpLocks/>
          </p:cNvCxnSpPr>
          <p:nvPr/>
        </p:nvCxnSpPr>
        <p:spPr>
          <a:xfrm flipH="1" flipV="1">
            <a:off x="7423150" y="5504577"/>
            <a:ext cx="704851" cy="578724"/>
          </a:xfrm>
          <a:prstGeom prst="straightConnector1">
            <a:avLst/>
          </a:prstGeom>
          <a:ln w="57150" cap="flat" cmpd="sng" algn="ctr">
            <a:solidFill>
              <a:srgbClr val="FF00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7001365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內容版面配置區 9">
            <a:extLst>
              <a:ext uri="{FF2B5EF4-FFF2-40B4-BE49-F238E27FC236}">
                <a16:creationId xmlns:a16="http://schemas.microsoft.com/office/drawing/2014/main" id="{EFD06227-9FAF-46D9-A10A-DAA492F86ADD}"/>
              </a:ext>
            </a:extLst>
          </p:cNvPr>
          <p:cNvPicPr>
            <a:picLocks noGrp="1" noChangeAspect="1"/>
          </p:cNvPicPr>
          <p:nvPr>
            <p:ph idx="1"/>
          </p:nvPr>
        </p:nvPicPr>
        <p:blipFill>
          <a:blip r:embed="rId3"/>
          <a:stretch>
            <a:fillRect/>
          </a:stretch>
        </p:blipFill>
        <p:spPr>
          <a:xfrm>
            <a:off x="2032000" y="1458563"/>
            <a:ext cx="8128000" cy="5085462"/>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87 –</a:t>
            </a:r>
            <a:r>
              <a:rPr lang="zh-TW" altLang="en-US" dirty="0"/>
              <a:t> </a:t>
            </a:r>
            <a:r>
              <a:rPr lang="en-US" altLang="zh-TW" dirty="0"/>
              <a:t>Dataset</a:t>
            </a:r>
            <a:r>
              <a:rPr lang="zh-TW" altLang="en-US" dirty="0"/>
              <a:t>建立</a:t>
            </a:r>
            <a:r>
              <a:rPr lang="en-US" altLang="zh-TW" dirty="0"/>
              <a:t>Schedule</a:t>
            </a:r>
            <a:r>
              <a:rPr lang="zh-TW" altLang="en-US" dirty="0"/>
              <a:t> </a:t>
            </a:r>
            <a:r>
              <a:rPr lang="en-US" altLang="zh-TW" dirty="0"/>
              <a:t>(9/10)</a:t>
            </a:r>
            <a:endParaRPr lang="zh-TW" altLang="en-US" dirty="0"/>
          </a:p>
        </p:txBody>
      </p:sp>
      <p:sp>
        <p:nvSpPr>
          <p:cNvPr id="15" name="矩形 14">
            <a:extLst>
              <a:ext uri="{FF2B5EF4-FFF2-40B4-BE49-F238E27FC236}">
                <a16:creationId xmlns:a16="http://schemas.microsoft.com/office/drawing/2014/main" id="{9345E1DD-B1BC-4B36-8A61-20FAFFB8421B}"/>
              </a:ext>
            </a:extLst>
          </p:cNvPr>
          <p:cNvSpPr/>
          <p:nvPr/>
        </p:nvSpPr>
        <p:spPr>
          <a:xfrm>
            <a:off x="4260850" y="4960826"/>
            <a:ext cx="493621"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9" name="群組 8">
            <a:extLst>
              <a:ext uri="{FF2B5EF4-FFF2-40B4-BE49-F238E27FC236}">
                <a16:creationId xmlns:a16="http://schemas.microsoft.com/office/drawing/2014/main" id="{6BA400CB-9B45-4B00-BAFE-E1CD216321A5}"/>
              </a:ext>
            </a:extLst>
          </p:cNvPr>
          <p:cNvGrpSpPr/>
          <p:nvPr/>
        </p:nvGrpSpPr>
        <p:grpSpPr>
          <a:xfrm flipH="1">
            <a:off x="4772713" y="4803887"/>
            <a:ext cx="722644" cy="722644"/>
            <a:chOff x="4536098" y="5059673"/>
            <a:chExt cx="722644" cy="722644"/>
          </a:xfrm>
        </p:grpSpPr>
        <p:pic>
          <p:nvPicPr>
            <p:cNvPr id="10" name="圖形 9" descr="手背向前食指朝右指索引">
              <a:extLst>
                <a:ext uri="{FF2B5EF4-FFF2-40B4-BE49-F238E27FC236}">
                  <a16:creationId xmlns:a16="http://schemas.microsoft.com/office/drawing/2014/main" id="{341D4A80-C092-47FE-8C19-D514157744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098" y="5059673"/>
              <a:ext cx="722644" cy="722644"/>
            </a:xfrm>
            <a:prstGeom prst="rect">
              <a:avLst/>
            </a:prstGeom>
          </p:spPr>
        </p:pic>
        <p:sp>
          <p:nvSpPr>
            <p:cNvPr id="11" name="文字方塊 10">
              <a:extLst>
                <a:ext uri="{FF2B5EF4-FFF2-40B4-BE49-F238E27FC236}">
                  <a16:creationId xmlns:a16="http://schemas.microsoft.com/office/drawing/2014/main" id="{B8AF38E4-6739-408B-872F-5467438E6B8A}"/>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sp>
        <p:nvSpPr>
          <p:cNvPr id="16" name="矩形 15">
            <a:extLst>
              <a:ext uri="{FF2B5EF4-FFF2-40B4-BE49-F238E27FC236}">
                <a16:creationId xmlns:a16="http://schemas.microsoft.com/office/drawing/2014/main" id="{1D152DC5-9913-4F68-B1C7-072BBFA3AA0C}"/>
              </a:ext>
            </a:extLst>
          </p:cNvPr>
          <p:cNvSpPr/>
          <p:nvPr/>
        </p:nvSpPr>
        <p:spPr>
          <a:xfrm>
            <a:off x="3771900" y="6145424"/>
            <a:ext cx="5949950" cy="2655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2" name="群組 11">
            <a:extLst>
              <a:ext uri="{FF2B5EF4-FFF2-40B4-BE49-F238E27FC236}">
                <a16:creationId xmlns:a16="http://schemas.microsoft.com/office/drawing/2014/main" id="{19B9CF70-9F15-4287-ACAD-36748D22C98C}"/>
              </a:ext>
            </a:extLst>
          </p:cNvPr>
          <p:cNvGrpSpPr/>
          <p:nvPr/>
        </p:nvGrpSpPr>
        <p:grpSpPr>
          <a:xfrm>
            <a:off x="7550150" y="5968358"/>
            <a:ext cx="722644" cy="722644"/>
            <a:chOff x="6497445" y="5748630"/>
            <a:chExt cx="722644" cy="722644"/>
          </a:xfrm>
        </p:grpSpPr>
        <p:pic>
          <p:nvPicPr>
            <p:cNvPr id="13" name="圖形 12" descr="手背向前食指朝右指索引">
              <a:extLst>
                <a:ext uri="{FF2B5EF4-FFF2-40B4-BE49-F238E27FC236}">
                  <a16:creationId xmlns:a16="http://schemas.microsoft.com/office/drawing/2014/main" id="{172DBDAD-E423-49A4-9ED0-C59A954C9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14" name="文字方塊 13">
              <a:extLst>
                <a:ext uri="{FF2B5EF4-FFF2-40B4-BE49-F238E27FC236}">
                  <a16:creationId xmlns:a16="http://schemas.microsoft.com/office/drawing/2014/main" id="{F0B860D8-831C-43F5-866A-EACC3E564B45}"/>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
        <p:nvSpPr>
          <p:cNvPr id="17" name="文字方塊 16">
            <a:extLst>
              <a:ext uri="{FF2B5EF4-FFF2-40B4-BE49-F238E27FC236}">
                <a16:creationId xmlns:a16="http://schemas.microsoft.com/office/drawing/2014/main" id="{39CC3D70-CE3D-4FED-936C-629CDC9CFAE5}"/>
              </a:ext>
            </a:extLst>
          </p:cNvPr>
          <p:cNvSpPr txBox="1"/>
          <p:nvPr/>
        </p:nvSpPr>
        <p:spPr>
          <a:xfrm>
            <a:off x="5770816" y="5358730"/>
            <a:ext cx="3071998" cy="307777"/>
          </a:xfrm>
          <a:prstGeom prst="rect">
            <a:avLst/>
          </a:prstGeom>
          <a:noFill/>
        </p:spPr>
        <p:txBody>
          <a:bodyPr wrap="square" rtlCol="0">
            <a:spAutoFit/>
          </a:bodyPr>
          <a:lstStyle/>
          <a:p>
            <a:r>
              <a:rPr lang="zh-TW" altLang="en-US" sz="1400" dirty="0">
                <a:solidFill>
                  <a:srgbClr val="FF0000"/>
                </a:solidFill>
              </a:rPr>
              <a:t>重整後會看到此處可點擊，請點擊它</a:t>
            </a:r>
          </a:p>
        </p:txBody>
      </p:sp>
      <p:cxnSp>
        <p:nvCxnSpPr>
          <p:cNvPr id="18" name="接點: 肘形 18">
            <a:extLst>
              <a:ext uri="{FF2B5EF4-FFF2-40B4-BE49-F238E27FC236}">
                <a16:creationId xmlns:a16="http://schemas.microsoft.com/office/drawing/2014/main" id="{BD6CB738-BE75-4762-8C36-680D34CA864C}"/>
              </a:ext>
            </a:extLst>
          </p:cNvPr>
          <p:cNvCxnSpPr>
            <a:cxnSpLocks/>
          </p:cNvCxnSpPr>
          <p:nvPr/>
        </p:nvCxnSpPr>
        <p:spPr>
          <a:xfrm flipV="1">
            <a:off x="6918960" y="5666507"/>
            <a:ext cx="0" cy="463382"/>
          </a:xfrm>
          <a:prstGeom prst="straightConnector1">
            <a:avLst/>
          </a:prstGeom>
          <a:ln w="57150" cap="flat" cmpd="sng" algn="ctr">
            <a:solidFill>
              <a:srgbClr val="FF00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直線接點 21">
            <a:extLst>
              <a:ext uri="{FF2B5EF4-FFF2-40B4-BE49-F238E27FC236}">
                <a16:creationId xmlns:a16="http://schemas.microsoft.com/office/drawing/2014/main" id="{8FFA9A46-B564-4BD4-B365-F293213B32E1}"/>
              </a:ext>
            </a:extLst>
          </p:cNvPr>
          <p:cNvCxnSpPr>
            <a:cxnSpLocks/>
          </p:cNvCxnSpPr>
          <p:nvPr/>
        </p:nvCxnSpPr>
        <p:spPr>
          <a:xfrm>
            <a:off x="5925820" y="6329680"/>
            <a:ext cx="162433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23" name="矩形 22">
            <a:extLst>
              <a:ext uri="{FF2B5EF4-FFF2-40B4-BE49-F238E27FC236}">
                <a16:creationId xmlns:a16="http://schemas.microsoft.com/office/drawing/2014/main" id="{D4A78584-D252-41FB-BC68-0CE095A072CC}"/>
              </a:ext>
            </a:extLst>
          </p:cNvPr>
          <p:cNvSpPr/>
          <p:nvPr/>
        </p:nvSpPr>
        <p:spPr>
          <a:xfrm>
            <a:off x="4959350" y="6506484"/>
            <a:ext cx="3708400" cy="276999"/>
          </a:xfrm>
          <a:prstGeom prst="rect">
            <a:avLst/>
          </a:prstGeom>
        </p:spPr>
        <p:txBody>
          <a:bodyPr wrap="square">
            <a:spAutoFit/>
          </a:bodyPr>
          <a:lstStyle/>
          <a:p>
            <a:r>
              <a:rPr lang="zh-TW" altLang="en-US" sz="1200" dirty="0">
                <a:solidFill>
                  <a:srgbClr val="0070C0"/>
                </a:solidFill>
              </a:rPr>
              <a:t> </a:t>
            </a:r>
            <a:r>
              <a:rPr lang="en-US" altLang="zh-TW" sz="1200" dirty="0">
                <a:solidFill>
                  <a:srgbClr val="0070C0"/>
                </a:solidFill>
              </a:rPr>
              <a:t>(schedule</a:t>
            </a:r>
            <a:r>
              <a:rPr lang="zh-TW" altLang="en-US" sz="1200" dirty="0">
                <a:solidFill>
                  <a:srgbClr val="0070C0"/>
                </a:solidFill>
              </a:rPr>
              <a:t>設定</a:t>
            </a:r>
            <a:r>
              <a:rPr lang="en-US" altLang="zh-TW" sz="1200" dirty="0">
                <a:solidFill>
                  <a:srgbClr val="0070C0"/>
                </a:solidFill>
              </a:rPr>
              <a:t>5</a:t>
            </a:r>
            <a:r>
              <a:rPr lang="zh-TW" altLang="en-US" sz="1200" dirty="0">
                <a:solidFill>
                  <a:srgbClr val="0070C0"/>
                </a:solidFill>
              </a:rPr>
              <a:t>分鐘更新一次，每次更新</a:t>
            </a:r>
            <a:r>
              <a:rPr lang="en-US" altLang="zh-TW" sz="1200" dirty="0">
                <a:solidFill>
                  <a:srgbClr val="0070C0"/>
                </a:solidFill>
              </a:rPr>
              <a:t>Name</a:t>
            </a:r>
            <a:r>
              <a:rPr lang="zh-TW" altLang="en-US" sz="1200" dirty="0">
                <a:solidFill>
                  <a:srgbClr val="0070C0"/>
                </a:solidFill>
              </a:rPr>
              <a:t>會變換</a:t>
            </a:r>
            <a:r>
              <a:rPr lang="en-US" altLang="zh-TW" sz="1200" dirty="0">
                <a:solidFill>
                  <a:srgbClr val="0070C0"/>
                </a:solidFill>
              </a:rPr>
              <a:t>)</a:t>
            </a:r>
            <a:endParaRPr lang="zh-TW" altLang="en-US" sz="1200" dirty="0">
              <a:solidFill>
                <a:srgbClr val="0070C0"/>
              </a:solidFill>
            </a:endParaRPr>
          </a:p>
        </p:txBody>
      </p:sp>
    </p:spTree>
    <p:extLst>
      <p:ext uri="{BB962C8B-B14F-4D97-AF65-F5344CB8AC3E}">
        <p14:creationId xmlns:p14="http://schemas.microsoft.com/office/powerpoint/2010/main" val="4179409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8">
            <a:extLst>
              <a:ext uri="{FF2B5EF4-FFF2-40B4-BE49-F238E27FC236}">
                <a16:creationId xmlns:a16="http://schemas.microsoft.com/office/drawing/2014/main" id="{6B714A6B-A7E7-416B-946A-76BF258F22AA}"/>
              </a:ext>
            </a:extLst>
          </p:cNvPr>
          <p:cNvPicPr>
            <a:picLocks noGrp="1" noChangeAspect="1"/>
          </p:cNvPicPr>
          <p:nvPr>
            <p:ph idx="1"/>
          </p:nvPr>
        </p:nvPicPr>
        <p:blipFill>
          <a:blip r:embed="rId3"/>
          <a:stretch>
            <a:fillRect/>
          </a:stretch>
        </p:blipFill>
        <p:spPr>
          <a:xfrm>
            <a:off x="1519988" y="1474243"/>
            <a:ext cx="9152024" cy="5054102"/>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88 –</a:t>
            </a:r>
            <a:r>
              <a:rPr lang="zh-TW" altLang="en-US" dirty="0"/>
              <a:t> </a:t>
            </a:r>
            <a:r>
              <a:rPr lang="en-US" altLang="zh-TW" dirty="0"/>
              <a:t>Dataset</a:t>
            </a:r>
            <a:r>
              <a:rPr lang="zh-TW" altLang="en-US" dirty="0"/>
              <a:t>建立</a:t>
            </a:r>
            <a:r>
              <a:rPr lang="en-US" altLang="zh-TW" dirty="0"/>
              <a:t>Schedule</a:t>
            </a:r>
            <a:r>
              <a:rPr lang="zh-TW" altLang="en-US" dirty="0"/>
              <a:t> </a:t>
            </a:r>
            <a:r>
              <a:rPr lang="en-US" altLang="zh-TW" dirty="0"/>
              <a:t>(10/10)</a:t>
            </a:r>
            <a:endParaRPr lang="zh-TW" altLang="en-US" dirty="0"/>
          </a:p>
        </p:txBody>
      </p:sp>
      <p:sp>
        <p:nvSpPr>
          <p:cNvPr id="8" name="矩形 7">
            <a:extLst>
              <a:ext uri="{FF2B5EF4-FFF2-40B4-BE49-F238E27FC236}">
                <a16:creationId xmlns:a16="http://schemas.microsoft.com/office/drawing/2014/main" id="{82D3955F-0EFE-4698-B4BC-ECBE3961F1C0}"/>
              </a:ext>
            </a:extLst>
          </p:cNvPr>
          <p:cNvSpPr/>
          <p:nvPr/>
        </p:nvSpPr>
        <p:spPr>
          <a:xfrm>
            <a:off x="1519988" y="2992185"/>
            <a:ext cx="9152024" cy="34266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31315673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a:extLst>
              <a:ext uri="{FF2B5EF4-FFF2-40B4-BE49-F238E27FC236}">
                <a16:creationId xmlns:a16="http://schemas.microsoft.com/office/drawing/2014/main" id="{8E362C1A-0114-4529-B003-6064825C7F6A}"/>
              </a:ext>
            </a:extLst>
          </p:cNvPr>
          <p:cNvPicPr>
            <a:picLocks noGrp="1" noChangeAspect="1"/>
          </p:cNvPicPr>
          <p:nvPr>
            <p:ph idx="1"/>
          </p:nvPr>
        </p:nvPicPr>
        <p:blipFill>
          <a:blip r:embed="rId3"/>
          <a:stretch>
            <a:fillRect/>
          </a:stretch>
        </p:blipFill>
        <p:spPr>
          <a:xfrm>
            <a:off x="1267282" y="1555750"/>
            <a:ext cx="9657436" cy="4891088"/>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89 – </a:t>
            </a:r>
            <a:r>
              <a:rPr lang="en-US" altLang="zh-TW" dirty="0" err="1"/>
              <a:t>SageMaker</a:t>
            </a:r>
            <a:r>
              <a:rPr lang="zh-TW" altLang="en-US" dirty="0"/>
              <a:t> </a:t>
            </a:r>
            <a:r>
              <a:rPr lang="en-US" altLang="zh-TW" dirty="0"/>
              <a:t>(1/9)</a:t>
            </a:r>
            <a:endParaRPr lang="zh-TW" altLang="en-US" dirty="0"/>
          </a:p>
        </p:txBody>
      </p:sp>
      <p:sp>
        <p:nvSpPr>
          <p:cNvPr id="15" name="矩形 14">
            <a:extLst>
              <a:ext uri="{FF2B5EF4-FFF2-40B4-BE49-F238E27FC236}">
                <a16:creationId xmlns:a16="http://schemas.microsoft.com/office/drawing/2014/main" id="{9345E1DD-B1BC-4B36-8A61-20FAFFB8421B}"/>
              </a:ext>
            </a:extLst>
          </p:cNvPr>
          <p:cNvSpPr/>
          <p:nvPr/>
        </p:nvSpPr>
        <p:spPr>
          <a:xfrm>
            <a:off x="1897325" y="2490566"/>
            <a:ext cx="722645"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8" name="矩形 7">
            <a:extLst>
              <a:ext uri="{FF2B5EF4-FFF2-40B4-BE49-F238E27FC236}">
                <a16:creationId xmlns:a16="http://schemas.microsoft.com/office/drawing/2014/main" id="{82D3955F-0EFE-4698-B4BC-ECBE3961F1C0}"/>
              </a:ext>
            </a:extLst>
          </p:cNvPr>
          <p:cNvSpPr/>
          <p:nvPr/>
        </p:nvSpPr>
        <p:spPr>
          <a:xfrm>
            <a:off x="1714501" y="1553475"/>
            <a:ext cx="633730"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9" name="群組 8">
            <a:extLst>
              <a:ext uri="{FF2B5EF4-FFF2-40B4-BE49-F238E27FC236}">
                <a16:creationId xmlns:a16="http://schemas.microsoft.com/office/drawing/2014/main" id="{6BA400CB-9B45-4B00-BAFE-E1CD216321A5}"/>
              </a:ext>
            </a:extLst>
          </p:cNvPr>
          <p:cNvGrpSpPr/>
          <p:nvPr/>
        </p:nvGrpSpPr>
        <p:grpSpPr>
          <a:xfrm flipH="1">
            <a:off x="2348230" y="1383284"/>
            <a:ext cx="722644" cy="722644"/>
            <a:chOff x="4536098" y="5059673"/>
            <a:chExt cx="722644" cy="722644"/>
          </a:xfrm>
        </p:grpSpPr>
        <p:pic>
          <p:nvPicPr>
            <p:cNvPr id="10" name="圖形 9" descr="手背向前食指朝右指索引">
              <a:extLst>
                <a:ext uri="{FF2B5EF4-FFF2-40B4-BE49-F238E27FC236}">
                  <a16:creationId xmlns:a16="http://schemas.microsoft.com/office/drawing/2014/main" id="{341D4A80-C092-47FE-8C19-D514157744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098" y="5059673"/>
              <a:ext cx="722644" cy="722644"/>
            </a:xfrm>
            <a:prstGeom prst="rect">
              <a:avLst/>
            </a:prstGeom>
          </p:spPr>
        </p:pic>
        <p:sp>
          <p:nvSpPr>
            <p:cNvPr id="11" name="文字方塊 10">
              <a:extLst>
                <a:ext uri="{FF2B5EF4-FFF2-40B4-BE49-F238E27FC236}">
                  <a16:creationId xmlns:a16="http://schemas.microsoft.com/office/drawing/2014/main" id="{B8AF38E4-6739-408B-872F-5467438E6B8A}"/>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grpSp>
        <p:nvGrpSpPr>
          <p:cNvPr id="12" name="群組 11">
            <a:extLst>
              <a:ext uri="{FF2B5EF4-FFF2-40B4-BE49-F238E27FC236}">
                <a16:creationId xmlns:a16="http://schemas.microsoft.com/office/drawing/2014/main" id="{19B9CF70-9F15-4287-ACAD-36748D22C98C}"/>
              </a:ext>
            </a:extLst>
          </p:cNvPr>
          <p:cNvGrpSpPr/>
          <p:nvPr/>
        </p:nvGrpSpPr>
        <p:grpSpPr>
          <a:xfrm>
            <a:off x="2626321" y="2315775"/>
            <a:ext cx="722644" cy="722644"/>
            <a:chOff x="6497445" y="5748630"/>
            <a:chExt cx="722644" cy="722644"/>
          </a:xfrm>
        </p:grpSpPr>
        <p:pic>
          <p:nvPicPr>
            <p:cNvPr id="13" name="圖形 12" descr="手背向前食指朝右指索引">
              <a:extLst>
                <a:ext uri="{FF2B5EF4-FFF2-40B4-BE49-F238E27FC236}">
                  <a16:creationId xmlns:a16="http://schemas.microsoft.com/office/drawing/2014/main" id="{172DBDAD-E423-49A4-9ED0-C59A954C9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14" name="文字方塊 13">
              <a:extLst>
                <a:ext uri="{FF2B5EF4-FFF2-40B4-BE49-F238E27FC236}">
                  <a16:creationId xmlns:a16="http://schemas.microsoft.com/office/drawing/2014/main" id="{F0B860D8-831C-43F5-866A-EACC3E564B45}"/>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
        <p:nvSpPr>
          <p:cNvPr id="16" name="矩形 15">
            <a:extLst>
              <a:ext uri="{FF2B5EF4-FFF2-40B4-BE49-F238E27FC236}">
                <a16:creationId xmlns:a16="http://schemas.microsoft.com/office/drawing/2014/main" id="{8CF58F7F-0536-412D-81CF-E6857D2CC0C9}"/>
              </a:ext>
            </a:extLst>
          </p:cNvPr>
          <p:cNvSpPr/>
          <p:nvPr/>
        </p:nvSpPr>
        <p:spPr>
          <a:xfrm>
            <a:off x="4070351" y="3732841"/>
            <a:ext cx="1267420"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7" name="群組 16">
            <a:extLst>
              <a:ext uri="{FF2B5EF4-FFF2-40B4-BE49-F238E27FC236}">
                <a16:creationId xmlns:a16="http://schemas.microsoft.com/office/drawing/2014/main" id="{9A045CF8-511E-47CF-8AA1-A6624EA0978B}"/>
              </a:ext>
            </a:extLst>
          </p:cNvPr>
          <p:cNvGrpSpPr/>
          <p:nvPr/>
        </p:nvGrpSpPr>
        <p:grpSpPr>
          <a:xfrm>
            <a:off x="5344121" y="3558050"/>
            <a:ext cx="722644" cy="722644"/>
            <a:chOff x="6497445" y="5748630"/>
            <a:chExt cx="722644" cy="722644"/>
          </a:xfrm>
        </p:grpSpPr>
        <p:pic>
          <p:nvPicPr>
            <p:cNvPr id="18" name="圖形 17" descr="手背向前食指朝右指索引">
              <a:extLst>
                <a:ext uri="{FF2B5EF4-FFF2-40B4-BE49-F238E27FC236}">
                  <a16:creationId xmlns:a16="http://schemas.microsoft.com/office/drawing/2014/main" id="{292F3423-C632-42B1-ABB7-07C9EE99C2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19" name="文字方塊 18">
              <a:extLst>
                <a:ext uri="{FF2B5EF4-FFF2-40B4-BE49-F238E27FC236}">
                  <a16:creationId xmlns:a16="http://schemas.microsoft.com/office/drawing/2014/main" id="{6EA0BB9E-C5DD-44F9-ADBA-0356C8BC74B8}"/>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3</a:t>
              </a:r>
              <a:endParaRPr lang="zh-TW" altLang="en-US" sz="2400" dirty="0">
                <a:solidFill>
                  <a:schemeClr val="bg1"/>
                </a:solidFill>
              </a:endParaRPr>
            </a:p>
          </p:txBody>
        </p:sp>
      </p:grpSp>
    </p:spTree>
    <p:extLst>
      <p:ext uri="{BB962C8B-B14F-4D97-AF65-F5344CB8AC3E}">
        <p14:creationId xmlns:p14="http://schemas.microsoft.com/office/powerpoint/2010/main" val="711063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a:extLst>
              <a:ext uri="{FF2B5EF4-FFF2-40B4-BE49-F238E27FC236}">
                <a16:creationId xmlns:a16="http://schemas.microsoft.com/office/drawing/2014/main" id="{907122D9-FE6E-4AC0-9CAC-1E42B53872ED}"/>
              </a:ext>
            </a:extLst>
          </p:cNvPr>
          <p:cNvPicPr>
            <a:picLocks noGrp="1" noChangeAspect="1"/>
          </p:cNvPicPr>
          <p:nvPr>
            <p:ph idx="1"/>
          </p:nvPr>
        </p:nvPicPr>
        <p:blipFill>
          <a:blip r:embed="rId3"/>
          <a:stretch>
            <a:fillRect/>
          </a:stretch>
        </p:blipFill>
        <p:spPr>
          <a:xfrm>
            <a:off x="1389451" y="1825625"/>
            <a:ext cx="9413098" cy="4351338"/>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90 –</a:t>
            </a:r>
            <a:r>
              <a:rPr lang="zh-TW" altLang="en-US" dirty="0"/>
              <a:t> </a:t>
            </a:r>
            <a:r>
              <a:rPr lang="en-US" altLang="zh-TW" dirty="0" err="1"/>
              <a:t>SageMaker</a:t>
            </a:r>
            <a:r>
              <a:rPr lang="zh-TW" altLang="en-US" dirty="0"/>
              <a:t> </a:t>
            </a:r>
            <a:r>
              <a:rPr lang="en-US" altLang="zh-TW" dirty="0"/>
              <a:t>(2/9)</a:t>
            </a:r>
            <a:endParaRPr lang="zh-TW" altLang="en-US" dirty="0"/>
          </a:p>
        </p:txBody>
      </p:sp>
      <p:sp>
        <p:nvSpPr>
          <p:cNvPr id="8" name="矩形 7">
            <a:extLst>
              <a:ext uri="{FF2B5EF4-FFF2-40B4-BE49-F238E27FC236}">
                <a16:creationId xmlns:a16="http://schemas.microsoft.com/office/drawing/2014/main" id="{82D3955F-0EFE-4698-B4BC-ECBE3961F1C0}"/>
              </a:ext>
            </a:extLst>
          </p:cNvPr>
          <p:cNvSpPr/>
          <p:nvPr/>
        </p:nvSpPr>
        <p:spPr>
          <a:xfrm>
            <a:off x="1389451" y="5543550"/>
            <a:ext cx="1661162" cy="203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9" name="矩形 8">
            <a:extLst>
              <a:ext uri="{FF2B5EF4-FFF2-40B4-BE49-F238E27FC236}">
                <a16:creationId xmlns:a16="http://schemas.microsoft.com/office/drawing/2014/main" id="{13B78D81-FB35-44A7-9A65-05A935A68F7C}"/>
              </a:ext>
            </a:extLst>
          </p:cNvPr>
          <p:cNvSpPr/>
          <p:nvPr/>
        </p:nvSpPr>
        <p:spPr>
          <a:xfrm>
            <a:off x="1389451" y="5334000"/>
            <a:ext cx="1661162" cy="203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1" name="群組 10">
            <a:extLst>
              <a:ext uri="{FF2B5EF4-FFF2-40B4-BE49-F238E27FC236}">
                <a16:creationId xmlns:a16="http://schemas.microsoft.com/office/drawing/2014/main" id="{D04930CB-14CC-4C16-ABA1-95A9BD7E149B}"/>
              </a:ext>
            </a:extLst>
          </p:cNvPr>
          <p:cNvGrpSpPr/>
          <p:nvPr/>
        </p:nvGrpSpPr>
        <p:grpSpPr>
          <a:xfrm rot="19994838" flipH="1">
            <a:off x="3083613" y="4900136"/>
            <a:ext cx="722644" cy="722644"/>
            <a:chOff x="4536098" y="5059673"/>
            <a:chExt cx="722644" cy="722644"/>
          </a:xfrm>
        </p:grpSpPr>
        <p:pic>
          <p:nvPicPr>
            <p:cNvPr id="12" name="圖形 11" descr="手背向前食指朝右指索引">
              <a:extLst>
                <a:ext uri="{FF2B5EF4-FFF2-40B4-BE49-F238E27FC236}">
                  <a16:creationId xmlns:a16="http://schemas.microsoft.com/office/drawing/2014/main" id="{106A1CB8-A447-4240-827F-2BECA81ACD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098" y="5059673"/>
              <a:ext cx="722644" cy="722644"/>
            </a:xfrm>
            <a:prstGeom prst="rect">
              <a:avLst/>
            </a:prstGeom>
          </p:spPr>
        </p:pic>
        <p:sp>
          <p:nvSpPr>
            <p:cNvPr id="13" name="文字方塊 12">
              <a:extLst>
                <a:ext uri="{FF2B5EF4-FFF2-40B4-BE49-F238E27FC236}">
                  <a16:creationId xmlns:a16="http://schemas.microsoft.com/office/drawing/2014/main" id="{AB13A12C-3932-487A-A010-E57ACCA2F0D7}"/>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grpSp>
        <p:nvGrpSpPr>
          <p:cNvPr id="14" name="群組 13">
            <a:extLst>
              <a:ext uri="{FF2B5EF4-FFF2-40B4-BE49-F238E27FC236}">
                <a16:creationId xmlns:a16="http://schemas.microsoft.com/office/drawing/2014/main" id="{17E9CAC5-B910-41F0-A98E-B2DD6D921262}"/>
              </a:ext>
            </a:extLst>
          </p:cNvPr>
          <p:cNvGrpSpPr/>
          <p:nvPr/>
        </p:nvGrpSpPr>
        <p:grpSpPr>
          <a:xfrm rot="1662848">
            <a:off x="3009900" y="5625934"/>
            <a:ext cx="722644" cy="722644"/>
            <a:chOff x="6497445" y="5748630"/>
            <a:chExt cx="722644" cy="722644"/>
          </a:xfrm>
        </p:grpSpPr>
        <p:pic>
          <p:nvPicPr>
            <p:cNvPr id="15" name="圖形 14" descr="手背向前食指朝右指索引">
              <a:extLst>
                <a:ext uri="{FF2B5EF4-FFF2-40B4-BE49-F238E27FC236}">
                  <a16:creationId xmlns:a16="http://schemas.microsoft.com/office/drawing/2014/main" id="{9A46FBBB-3F79-4A5C-AD53-5D1689F0C8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16" name="文字方塊 15">
              <a:extLst>
                <a:ext uri="{FF2B5EF4-FFF2-40B4-BE49-F238E27FC236}">
                  <a16:creationId xmlns:a16="http://schemas.microsoft.com/office/drawing/2014/main" id="{29388F70-B034-42B1-B58E-AE4B925CA1CF}"/>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
        <p:nvSpPr>
          <p:cNvPr id="17" name="矩形 16">
            <a:extLst>
              <a:ext uri="{FF2B5EF4-FFF2-40B4-BE49-F238E27FC236}">
                <a16:creationId xmlns:a16="http://schemas.microsoft.com/office/drawing/2014/main" id="{BB5AA9A5-929D-450B-A627-F05A2A7E07FF}"/>
              </a:ext>
            </a:extLst>
          </p:cNvPr>
          <p:cNvSpPr/>
          <p:nvPr/>
        </p:nvSpPr>
        <p:spPr>
          <a:xfrm>
            <a:off x="9027159" y="2402840"/>
            <a:ext cx="1494791" cy="3096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8" name="群組 17">
            <a:extLst>
              <a:ext uri="{FF2B5EF4-FFF2-40B4-BE49-F238E27FC236}">
                <a16:creationId xmlns:a16="http://schemas.microsoft.com/office/drawing/2014/main" id="{454AA414-983C-4842-8B61-C12DA2CBF7CB}"/>
              </a:ext>
            </a:extLst>
          </p:cNvPr>
          <p:cNvGrpSpPr/>
          <p:nvPr/>
        </p:nvGrpSpPr>
        <p:grpSpPr>
          <a:xfrm>
            <a:off x="10521950" y="2269000"/>
            <a:ext cx="722644" cy="722644"/>
            <a:chOff x="6497445" y="5748630"/>
            <a:chExt cx="722644" cy="722644"/>
          </a:xfrm>
        </p:grpSpPr>
        <p:pic>
          <p:nvPicPr>
            <p:cNvPr id="19" name="圖形 18" descr="手背向前食指朝右指索引">
              <a:extLst>
                <a:ext uri="{FF2B5EF4-FFF2-40B4-BE49-F238E27FC236}">
                  <a16:creationId xmlns:a16="http://schemas.microsoft.com/office/drawing/2014/main" id="{1BF8881A-8CB8-4EC1-9006-1510324178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20" name="文字方塊 19">
              <a:extLst>
                <a:ext uri="{FF2B5EF4-FFF2-40B4-BE49-F238E27FC236}">
                  <a16:creationId xmlns:a16="http://schemas.microsoft.com/office/drawing/2014/main" id="{A2AD0B4E-7D6B-4B08-8171-C2158361B323}"/>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3</a:t>
              </a:r>
              <a:endParaRPr lang="zh-TW" altLang="en-US" sz="2400" dirty="0">
                <a:solidFill>
                  <a:schemeClr val="bg1"/>
                </a:solidFill>
              </a:endParaRPr>
            </a:p>
          </p:txBody>
        </p:sp>
      </p:grpSp>
    </p:spTree>
    <p:extLst>
      <p:ext uri="{BB962C8B-B14F-4D97-AF65-F5344CB8AC3E}">
        <p14:creationId xmlns:p14="http://schemas.microsoft.com/office/powerpoint/2010/main" val="41367968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3BDA3821-C36F-4E11-A189-687C00A0C2A2}"/>
              </a:ext>
            </a:extLst>
          </p:cNvPr>
          <p:cNvPicPr>
            <a:picLocks noGrp="1" noChangeAspect="1"/>
          </p:cNvPicPr>
          <p:nvPr>
            <p:ph idx="1"/>
          </p:nvPr>
        </p:nvPicPr>
        <p:blipFill rotWithShape="1">
          <a:blip r:embed="rId3"/>
          <a:srcRect b="24905"/>
          <a:stretch/>
        </p:blipFill>
        <p:spPr>
          <a:xfrm>
            <a:off x="1331563" y="1383678"/>
            <a:ext cx="9523764" cy="5093136"/>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91 – </a:t>
            </a:r>
            <a:r>
              <a:rPr lang="en-US" altLang="zh-TW" dirty="0" err="1"/>
              <a:t>SageMaker</a:t>
            </a:r>
            <a:r>
              <a:rPr lang="en-US" altLang="zh-TW" dirty="0"/>
              <a:t> (3/9)</a:t>
            </a:r>
            <a:endParaRPr lang="zh-TW" altLang="en-US" dirty="0"/>
          </a:p>
        </p:txBody>
      </p:sp>
      <p:sp>
        <p:nvSpPr>
          <p:cNvPr id="15" name="矩形 14">
            <a:extLst>
              <a:ext uri="{FF2B5EF4-FFF2-40B4-BE49-F238E27FC236}">
                <a16:creationId xmlns:a16="http://schemas.microsoft.com/office/drawing/2014/main" id="{9345E1DD-B1BC-4B36-8A61-20FAFFB8421B}"/>
              </a:ext>
            </a:extLst>
          </p:cNvPr>
          <p:cNvSpPr/>
          <p:nvPr/>
        </p:nvSpPr>
        <p:spPr>
          <a:xfrm>
            <a:off x="3525518" y="3838798"/>
            <a:ext cx="1912621" cy="2096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8" name="矩形 7">
            <a:extLst>
              <a:ext uri="{FF2B5EF4-FFF2-40B4-BE49-F238E27FC236}">
                <a16:creationId xmlns:a16="http://schemas.microsoft.com/office/drawing/2014/main" id="{82D3955F-0EFE-4698-B4BC-ECBE3961F1C0}"/>
              </a:ext>
            </a:extLst>
          </p:cNvPr>
          <p:cNvSpPr/>
          <p:nvPr/>
        </p:nvSpPr>
        <p:spPr>
          <a:xfrm>
            <a:off x="3525518" y="3289214"/>
            <a:ext cx="1661162" cy="2096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13" name="圖形 12" descr="手背向前食指朝右指索引">
            <a:extLst>
              <a:ext uri="{FF2B5EF4-FFF2-40B4-BE49-F238E27FC236}">
                <a16:creationId xmlns:a16="http://schemas.microsoft.com/office/drawing/2014/main" id="{172DBDAD-E423-49A4-9ED0-C59A954C9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5490195" y="3637518"/>
            <a:ext cx="722644" cy="722644"/>
          </a:xfrm>
          <a:prstGeom prst="rect">
            <a:avLst/>
          </a:prstGeom>
        </p:spPr>
      </p:pic>
      <p:sp>
        <p:nvSpPr>
          <p:cNvPr id="16" name="文字方塊 15">
            <a:extLst>
              <a:ext uri="{FF2B5EF4-FFF2-40B4-BE49-F238E27FC236}">
                <a16:creationId xmlns:a16="http://schemas.microsoft.com/office/drawing/2014/main" id="{9FF473A3-BAE6-4B64-B779-83D259575462}"/>
              </a:ext>
            </a:extLst>
          </p:cNvPr>
          <p:cNvSpPr txBox="1"/>
          <p:nvPr/>
        </p:nvSpPr>
        <p:spPr>
          <a:xfrm>
            <a:off x="5186680" y="3208695"/>
            <a:ext cx="2901950" cy="369332"/>
          </a:xfrm>
          <a:prstGeom prst="rect">
            <a:avLst/>
          </a:prstGeom>
          <a:noFill/>
        </p:spPr>
        <p:txBody>
          <a:bodyPr wrap="square" rtlCol="0">
            <a:spAutoFit/>
          </a:bodyPr>
          <a:lstStyle/>
          <a:p>
            <a:r>
              <a:rPr lang="zh-TW" altLang="en-US" dirty="0">
                <a:solidFill>
                  <a:srgbClr val="FF0000"/>
                </a:solidFill>
              </a:rPr>
              <a:t>命名，注意不可使用底線</a:t>
            </a:r>
          </a:p>
        </p:txBody>
      </p:sp>
    </p:spTree>
    <p:extLst>
      <p:ext uri="{BB962C8B-B14F-4D97-AF65-F5344CB8AC3E}">
        <p14:creationId xmlns:p14="http://schemas.microsoft.com/office/powerpoint/2010/main" val="154743344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a:extLst>
              <a:ext uri="{FF2B5EF4-FFF2-40B4-BE49-F238E27FC236}">
                <a16:creationId xmlns:a16="http://schemas.microsoft.com/office/drawing/2014/main" id="{2FB2F6AA-3EC9-4570-9DB5-6A8C857C3C58}"/>
              </a:ext>
            </a:extLst>
          </p:cNvPr>
          <p:cNvPicPr>
            <a:picLocks noGrp="1" noChangeAspect="1"/>
          </p:cNvPicPr>
          <p:nvPr>
            <p:ph idx="1"/>
          </p:nvPr>
        </p:nvPicPr>
        <p:blipFill>
          <a:blip r:embed="rId3"/>
          <a:stretch>
            <a:fillRect/>
          </a:stretch>
        </p:blipFill>
        <p:spPr>
          <a:xfrm>
            <a:off x="838200" y="2347718"/>
            <a:ext cx="10515600" cy="3307152"/>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92 – </a:t>
            </a:r>
            <a:r>
              <a:rPr lang="en-US" altLang="zh-TW" dirty="0" err="1"/>
              <a:t>SageMaker</a:t>
            </a:r>
            <a:r>
              <a:rPr lang="en-US" altLang="zh-TW" dirty="0"/>
              <a:t> (4/9)</a:t>
            </a:r>
            <a:endParaRPr lang="zh-TW" altLang="en-US" dirty="0"/>
          </a:p>
        </p:txBody>
      </p:sp>
      <p:sp>
        <p:nvSpPr>
          <p:cNvPr id="8" name="矩形 7">
            <a:extLst>
              <a:ext uri="{FF2B5EF4-FFF2-40B4-BE49-F238E27FC236}">
                <a16:creationId xmlns:a16="http://schemas.microsoft.com/office/drawing/2014/main" id="{82D3955F-0EFE-4698-B4BC-ECBE3961F1C0}"/>
              </a:ext>
            </a:extLst>
          </p:cNvPr>
          <p:cNvSpPr/>
          <p:nvPr/>
        </p:nvSpPr>
        <p:spPr>
          <a:xfrm>
            <a:off x="3244851" y="3574783"/>
            <a:ext cx="4037918" cy="2171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9" name="群組 8">
            <a:extLst>
              <a:ext uri="{FF2B5EF4-FFF2-40B4-BE49-F238E27FC236}">
                <a16:creationId xmlns:a16="http://schemas.microsoft.com/office/drawing/2014/main" id="{6BA400CB-9B45-4B00-BAFE-E1CD216321A5}"/>
              </a:ext>
            </a:extLst>
          </p:cNvPr>
          <p:cNvGrpSpPr/>
          <p:nvPr/>
        </p:nvGrpSpPr>
        <p:grpSpPr>
          <a:xfrm flipH="1">
            <a:off x="7282769" y="3390900"/>
            <a:ext cx="722644" cy="722644"/>
            <a:chOff x="4536098" y="5059673"/>
            <a:chExt cx="722644" cy="722644"/>
          </a:xfrm>
        </p:grpSpPr>
        <p:pic>
          <p:nvPicPr>
            <p:cNvPr id="10" name="圖形 9" descr="手背向前食指朝右指索引">
              <a:extLst>
                <a:ext uri="{FF2B5EF4-FFF2-40B4-BE49-F238E27FC236}">
                  <a16:creationId xmlns:a16="http://schemas.microsoft.com/office/drawing/2014/main" id="{341D4A80-C092-47FE-8C19-D514157744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098" y="5059673"/>
              <a:ext cx="722644" cy="722644"/>
            </a:xfrm>
            <a:prstGeom prst="rect">
              <a:avLst/>
            </a:prstGeom>
          </p:spPr>
        </p:pic>
        <p:sp>
          <p:nvSpPr>
            <p:cNvPr id="11" name="文字方塊 10">
              <a:extLst>
                <a:ext uri="{FF2B5EF4-FFF2-40B4-BE49-F238E27FC236}">
                  <a16:creationId xmlns:a16="http://schemas.microsoft.com/office/drawing/2014/main" id="{B8AF38E4-6739-408B-872F-5467438E6B8A}"/>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spTree>
    <p:extLst>
      <p:ext uri="{BB962C8B-B14F-4D97-AF65-F5344CB8AC3E}">
        <p14:creationId xmlns:p14="http://schemas.microsoft.com/office/powerpoint/2010/main" val="31745345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內容版面配置區 2">
            <a:extLst>
              <a:ext uri="{FF2B5EF4-FFF2-40B4-BE49-F238E27FC236}">
                <a16:creationId xmlns:a16="http://schemas.microsoft.com/office/drawing/2014/main" id="{3122636E-62FB-4825-8920-12A8A50FA172}"/>
              </a:ext>
            </a:extLst>
          </p:cNvPr>
          <p:cNvPicPr>
            <a:picLocks noGrp="1" noChangeAspect="1"/>
          </p:cNvPicPr>
          <p:nvPr>
            <p:ph idx="1"/>
          </p:nvPr>
        </p:nvPicPr>
        <p:blipFill>
          <a:blip r:embed="rId3"/>
          <a:stretch>
            <a:fillRect/>
          </a:stretch>
        </p:blipFill>
        <p:spPr>
          <a:xfrm>
            <a:off x="1652165" y="1460816"/>
            <a:ext cx="9022318" cy="4979035"/>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93 – </a:t>
            </a:r>
            <a:r>
              <a:rPr lang="en-US" altLang="zh-TW" dirty="0" err="1"/>
              <a:t>SageMaker</a:t>
            </a:r>
            <a:r>
              <a:rPr lang="en-US" altLang="zh-TW" dirty="0"/>
              <a:t> (5/9)</a:t>
            </a:r>
            <a:endParaRPr lang="zh-TW" altLang="en-US" dirty="0"/>
          </a:p>
        </p:txBody>
      </p:sp>
      <p:sp>
        <p:nvSpPr>
          <p:cNvPr id="15" name="矩形 14">
            <a:extLst>
              <a:ext uri="{FF2B5EF4-FFF2-40B4-BE49-F238E27FC236}">
                <a16:creationId xmlns:a16="http://schemas.microsoft.com/office/drawing/2014/main" id="{9345E1DD-B1BC-4B36-8A61-20FAFFB8421B}"/>
              </a:ext>
            </a:extLst>
          </p:cNvPr>
          <p:cNvSpPr/>
          <p:nvPr/>
        </p:nvSpPr>
        <p:spPr>
          <a:xfrm>
            <a:off x="3811179" y="3211471"/>
            <a:ext cx="3542121" cy="4553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8" name="矩形 7">
            <a:extLst>
              <a:ext uri="{FF2B5EF4-FFF2-40B4-BE49-F238E27FC236}">
                <a16:creationId xmlns:a16="http://schemas.microsoft.com/office/drawing/2014/main" id="{82D3955F-0EFE-4698-B4BC-ECBE3961F1C0}"/>
              </a:ext>
            </a:extLst>
          </p:cNvPr>
          <p:cNvSpPr/>
          <p:nvPr/>
        </p:nvSpPr>
        <p:spPr>
          <a:xfrm>
            <a:off x="7840979" y="5486400"/>
            <a:ext cx="822961" cy="2639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9" name="群組 8">
            <a:extLst>
              <a:ext uri="{FF2B5EF4-FFF2-40B4-BE49-F238E27FC236}">
                <a16:creationId xmlns:a16="http://schemas.microsoft.com/office/drawing/2014/main" id="{6BA400CB-9B45-4B00-BAFE-E1CD216321A5}"/>
              </a:ext>
            </a:extLst>
          </p:cNvPr>
          <p:cNvGrpSpPr/>
          <p:nvPr/>
        </p:nvGrpSpPr>
        <p:grpSpPr>
          <a:xfrm flipH="1">
            <a:off x="7353300" y="3136106"/>
            <a:ext cx="722644" cy="722644"/>
            <a:chOff x="4536098" y="5059673"/>
            <a:chExt cx="722644" cy="722644"/>
          </a:xfrm>
        </p:grpSpPr>
        <p:pic>
          <p:nvPicPr>
            <p:cNvPr id="10" name="圖形 9" descr="手背向前食指朝右指索引">
              <a:extLst>
                <a:ext uri="{FF2B5EF4-FFF2-40B4-BE49-F238E27FC236}">
                  <a16:creationId xmlns:a16="http://schemas.microsoft.com/office/drawing/2014/main" id="{341D4A80-C092-47FE-8C19-D514157744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098" y="5059673"/>
              <a:ext cx="722644" cy="722644"/>
            </a:xfrm>
            <a:prstGeom prst="rect">
              <a:avLst/>
            </a:prstGeom>
          </p:spPr>
        </p:pic>
        <p:sp>
          <p:nvSpPr>
            <p:cNvPr id="11" name="文字方塊 10">
              <a:extLst>
                <a:ext uri="{FF2B5EF4-FFF2-40B4-BE49-F238E27FC236}">
                  <a16:creationId xmlns:a16="http://schemas.microsoft.com/office/drawing/2014/main" id="{B8AF38E4-6739-408B-872F-5467438E6B8A}"/>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grpSp>
        <p:nvGrpSpPr>
          <p:cNvPr id="12" name="群組 11">
            <a:extLst>
              <a:ext uri="{FF2B5EF4-FFF2-40B4-BE49-F238E27FC236}">
                <a16:creationId xmlns:a16="http://schemas.microsoft.com/office/drawing/2014/main" id="{19B9CF70-9F15-4287-ACAD-36748D22C98C}"/>
              </a:ext>
            </a:extLst>
          </p:cNvPr>
          <p:cNvGrpSpPr/>
          <p:nvPr/>
        </p:nvGrpSpPr>
        <p:grpSpPr>
          <a:xfrm>
            <a:off x="8663940" y="5320281"/>
            <a:ext cx="722644" cy="722644"/>
            <a:chOff x="6497445" y="5748630"/>
            <a:chExt cx="722644" cy="722644"/>
          </a:xfrm>
        </p:grpSpPr>
        <p:pic>
          <p:nvPicPr>
            <p:cNvPr id="13" name="圖形 12" descr="手背向前食指朝右指索引">
              <a:extLst>
                <a:ext uri="{FF2B5EF4-FFF2-40B4-BE49-F238E27FC236}">
                  <a16:creationId xmlns:a16="http://schemas.microsoft.com/office/drawing/2014/main" id="{172DBDAD-E423-49A4-9ED0-C59A954C9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14" name="文字方塊 13">
              <a:extLst>
                <a:ext uri="{FF2B5EF4-FFF2-40B4-BE49-F238E27FC236}">
                  <a16:creationId xmlns:a16="http://schemas.microsoft.com/office/drawing/2014/main" id="{F0B860D8-831C-43F5-866A-EACC3E564B45}"/>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Tree>
    <p:extLst>
      <p:ext uri="{BB962C8B-B14F-4D97-AF65-F5344CB8AC3E}">
        <p14:creationId xmlns:p14="http://schemas.microsoft.com/office/powerpoint/2010/main" val="423197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B1D5E4-1CAC-E541-9E54-F6187A0E63B9}"/>
              </a:ext>
            </a:extLst>
          </p:cNvPr>
          <p:cNvSpPr>
            <a:spLocks noGrp="1"/>
          </p:cNvSpPr>
          <p:nvPr>
            <p:ph type="title"/>
          </p:nvPr>
        </p:nvSpPr>
        <p:spPr/>
        <p:txBody>
          <a:bodyPr/>
          <a:lstStyle/>
          <a:p>
            <a:r>
              <a:rPr lang="en" altLang="zh-TW" dirty="0"/>
              <a:t>CloudFront</a:t>
            </a:r>
            <a:endParaRPr kumimoji="1" lang="zh-TW" altLang="en-US" dirty="0"/>
          </a:p>
        </p:txBody>
      </p:sp>
      <p:sp>
        <p:nvSpPr>
          <p:cNvPr id="3" name="內容版面配置區 2">
            <a:extLst>
              <a:ext uri="{FF2B5EF4-FFF2-40B4-BE49-F238E27FC236}">
                <a16:creationId xmlns:a16="http://schemas.microsoft.com/office/drawing/2014/main" id="{292887D5-E007-BB49-B954-182C6F442B9D}"/>
              </a:ext>
            </a:extLst>
          </p:cNvPr>
          <p:cNvSpPr>
            <a:spLocks noGrp="1"/>
          </p:cNvSpPr>
          <p:nvPr>
            <p:ph idx="1"/>
          </p:nvPr>
        </p:nvSpPr>
        <p:spPr/>
        <p:txBody>
          <a:bodyPr>
            <a:normAutofit/>
          </a:bodyPr>
          <a:lstStyle/>
          <a:p>
            <a:pPr>
              <a:lnSpc>
                <a:spcPct val="150000"/>
              </a:lnSpc>
            </a:pPr>
            <a:r>
              <a:rPr lang="en-US" altLang="zh-TW" sz="2400" cap="all" dirty="0"/>
              <a:t>CDN</a:t>
            </a:r>
            <a:r>
              <a:rPr lang="zh-TW" altLang="en-US" sz="2400" cap="all" dirty="0"/>
              <a:t>，</a:t>
            </a:r>
            <a:r>
              <a:rPr lang="zh-TW" altLang="en-US" sz="2400" dirty="0"/>
              <a:t>內容在網路上傳輸的快取機制</a:t>
            </a:r>
            <a:r>
              <a:rPr kumimoji="1" lang="zh-TW" altLang="en-US" sz="2400" dirty="0">
                <a:latin typeface="+mn-ea"/>
              </a:rPr>
              <a:t>。</a:t>
            </a:r>
            <a:endParaRPr kumimoji="1" lang="en-US" altLang="zh-TW" sz="2400" dirty="0">
              <a:latin typeface="+mn-ea"/>
            </a:endParaRPr>
          </a:p>
          <a:p>
            <a:pPr>
              <a:lnSpc>
                <a:spcPct val="150000"/>
              </a:lnSpc>
            </a:pPr>
            <a:r>
              <a:rPr kumimoji="1" lang="zh-TW" altLang="en-US" sz="2400" dirty="0">
                <a:latin typeface="+mn-ea"/>
              </a:rPr>
              <a:t>舉例：</a:t>
            </a:r>
            <a:r>
              <a:rPr lang="zh-TW" altLang="en-US" sz="2400" dirty="0"/>
              <a:t>如果資料在東京機房，去到北美有物理上距離限制，</a:t>
            </a:r>
            <a:r>
              <a:rPr lang="en-US" altLang="zh-TW" sz="2400" dirty="0"/>
              <a:t>CDN</a:t>
            </a:r>
            <a:r>
              <a:rPr lang="zh-TW" altLang="en-US" sz="2400" dirty="0"/>
              <a:t>能解決。</a:t>
            </a:r>
            <a:endParaRPr kumimoji="1" lang="en-US" altLang="zh-TW" sz="2400" dirty="0">
              <a:latin typeface="+mn-ea"/>
            </a:endParaRPr>
          </a:p>
          <a:p>
            <a:pPr>
              <a:lnSpc>
                <a:spcPct val="150000"/>
              </a:lnSpc>
            </a:pPr>
            <a:r>
              <a:rPr kumimoji="1" lang="zh-TW" altLang="en-US" sz="2400" dirty="0">
                <a:latin typeface="+mn-ea"/>
              </a:rPr>
              <a:t>免費提供：</a:t>
            </a:r>
            <a:endParaRPr kumimoji="1" lang="en-US" altLang="zh-TW" sz="2400" dirty="0">
              <a:latin typeface="+mn-ea"/>
            </a:endParaRPr>
          </a:p>
          <a:p>
            <a:pPr lvl="1">
              <a:lnSpc>
                <a:spcPct val="150000"/>
              </a:lnSpc>
              <a:buFont typeface="Wingdings" panose="05000000000000000000" pitchFamily="2" charset="2"/>
              <a:buChar char="ü"/>
            </a:pPr>
            <a:r>
              <a:rPr lang="en" altLang="zh-TW" sz="2000" cap="all" dirty="0"/>
              <a:t>50 GB </a:t>
            </a:r>
            <a:r>
              <a:rPr lang="zh-TW" altLang="en-US" sz="2000" cap="all" dirty="0"/>
              <a:t>資料傳出額度</a:t>
            </a:r>
            <a:r>
              <a:rPr lang="en-US" altLang="zh-TW" sz="2000" cap="all" dirty="0"/>
              <a:t> /</a:t>
            </a:r>
            <a:r>
              <a:rPr lang="en-US" altLang="zh-TW" sz="2000" dirty="0"/>
              <a:t> 12 </a:t>
            </a:r>
            <a:r>
              <a:rPr lang="zh-TW" altLang="en-US" sz="2000" dirty="0"/>
              <a:t>個月免費。</a:t>
            </a:r>
          </a:p>
          <a:p>
            <a:pPr lvl="1">
              <a:lnSpc>
                <a:spcPct val="150000"/>
              </a:lnSpc>
              <a:buFont typeface="Wingdings" panose="05000000000000000000" pitchFamily="2" charset="2"/>
              <a:buChar char="ü"/>
            </a:pPr>
            <a:r>
              <a:rPr lang="en-US" altLang="zh-TW" sz="2000" cap="all" dirty="0"/>
              <a:t>2,000,000 </a:t>
            </a:r>
            <a:r>
              <a:rPr lang="zh-TW" altLang="en-US" sz="2000" cap="all" dirty="0"/>
              <a:t>個 </a:t>
            </a:r>
            <a:r>
              <a:rPr lang="en" altLang="zh-TW" sz="2000" cap="all" dirty="0"/>
              <a:t>HTTP </a:t>
            </a:r>
            <a:r>
              <a:rPr lang="zh-TW" altLang="en-US" sz="2000" cap="all" dirty="0"/>
              <a:t>或 </a:t>
            </a:r>
            <a:r>
              <a:rPr lang="en" altLang="zh-TW" sz="2000" cap="all" dirty="0"/>
              <a:t>HTTPS </a:t>
            </a:r>
            <a:r>
              <a:rPr lang="zh-TW" altLang="en-US" sz="2000" cap="all" dirty="0"/>
              <a:t>請求 </a:t>
            </a:r>
            <a:r>
              <a:rPr lang="en-US" altLang="zh-TW" sz="2000" cap="all" dirty="0"/>
              <a:t>/ </a:t>
            </a:r>
            <a:r>
              <a:rPr lang="zh-TW" altLang="en-US" sz="2000" dirty="0"/>
              <a:t>一年中的每一個月。</a:t>
            </a:r>
            <a:endParaRPr kumimoji="1" lang="en-US" altLang="zh-TW" sz="2000" dirty="0">
              <a:latin typeface="+mn-ea"/>
            </a:endParaRPr>
          </a:p>
          <a:p>
            <a:pPr>
              <a:lnSpc>
                <a:spcPct val="150000"/>
              </a:lnSpc>
            </a:pPr>
            <a:r>
              <a:rPr lang="zh-TW" altLang="en-US" sz="2400" dirty="0">
                <a:latin typeface="+mn-ea"/>
                <a:hlinkClick r:id="rId3"/>
              </a:rPr>
              <a:t>官方介紹</a:t>
            </a:r>
            <a:endParaRPr kumimoji="1" lang="zh-TW" altLang="en-US" sz="2400" dirty="0">
              <a:latin typeface="+mn-ea"/>
            </a:endParaRPr>
          </a:p>
        </p:txBody>
      </p:sp>
    </p:spTree>
    <p:extLst>
      <p:ext uri="{BB962C8B-B14F-4D97-AF65-F5344CB8AC3E}">
        <p14:creationId xmlns:p14="http://schemas.microsoft.com/office/powerpoint/2010/main" val="18486167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a:extLst>
              <a:ext uri="{FF2B5EF4-FFF2-40B4-BE49-F238E27FC236}">
                <a16:creationId xmlns:a16="http://schemas.microsoft.com/office/drawing/2014/main" id="{C3BBD8CD-4922-4A44-9B07-83F42FC7C158}"/>
              </a:ext>
            </a:extLst>
          </p:cNvPr>
          <p:cNvPicPr>
            <a:picLocks noGrp="1" noChangeAspect="1"/>
          </p:cNvPicPr>
          <p:nvPr>
            <p:ph idx="1"/>
          </p:nvPr>
        </p:nvPicPr>
        <p:blipFill>
          <a:blip r:embed="rId3"/>
          <a:stretch>
            <a:fillRect/>
          </a:stretch>
        </p:blipFill>
        <p:spPr>
          <a:xfrm>
            <a:off x="1549400" y="1579331"/>
            <a:ext cx="9093200" cy="4843926"/>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94 – </a:t>
            </a:r>
            <a:r>
              <a:rPr lang="en-US" altLang="zh-TW" dirty="0" err="1"/>
              <a:t>SageMaker</a:t>
            </a:r>
            <a:r>
              <a:rPr lang="en-US" altLang="zh-TW" dirty="0"/>
              <a:t> (6/9)</a:t>
            </a:r>
            <a:endParaRPr lang="zh-TW" altLang="en-US" dirty="0"/>
          </a:p>
        </p:txBody>
      </p:sp>
      <p:sp>
        <p:nvSpPr>
          <p:cNvPr id="15" name="矩形 14">
            <a:extLst>
              <a:ext uri="{FF2B5EF4-FFF2-40B4-BE49-F238E27FC236}">
                <a16:creationId xmlns:a16="http://schemas.microsoft.com/office/drawing/2014/main" id="{9345E1DD-B1BC-4B36-8A61-20FAFFB8421B}"/>
              </a:ext>
            </a:extLst>
          </p:cNvPr>
          <p:cNvSpPr/>
          <p:nvPr/>
        </p:nvSpPr>
        <p:spPr>
          <a:xfrm>
            <a:off x="3595368" y="4592572"/>
            <a:ext cx="4808222" cy="56235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8" name="矩形 7">
            <a:extLst>
              <a:ext uri="{FF2B5EF4-FFF2-40B4-BE49-F238E27FC236}">
                <a16:creationId xmlns:a16="http://schemas.microsoft.com/office/drawing/2014/main" id="{82D3955F-0EFE-4698-B4BC-ECBE3961F1C0}"/>
              </a:ext>
            </a:extLst>
          </p:cNvPr>
          <p:cNvSpPr/>
          <p:nvPr/>
        </p:nvSpPr>
        <p:spPr>
          <a:xfrm>
            <a:off x="3595368" y="4341112"/>
            <a:ext cx="3596642"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39403821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0AD2DA75-2E43-4DC5-B4A5-9E9AC768ECF3}"/>
              </a:ext>
            </a:extLst>
          </p:cNvPr>
          <p:cNvPicPr>
            <a:picLocks noGrp="1" noChangeAspect="1"/>
          </p:cNvPicPr>
          <p:nvPr>
            <p:ph idx="1"/>
          </p:nvPr>
        </p:nvPicPr>
        <p:blipFill>
          <a:blip r:embed="rId3"/>
          <a:stretch>
            <a:fillRect/>
          </a:stretch>
        </p:blipFill>
        <p:spPr>
          <a:xfrm>
            <a:off x="1695450" y="1511943"/>
            <a:ext cx="8801100" cy="4978702"/>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95 – </a:t>
            </a:r>
            <a:r>
              <a:rPr lang="en-US" altLang="zh-TW" dirty="0" err="1"/>
              <a:t>SageMaker</a:t>
            </a:r>
            <a:r>
              <a:rPr lang="en-US" altLang="zh-TW" dirty="0"/>
              <a:t> (7/9)</a:t>
            </a:r>
            <a:endParaRPr lang="zh-TW" altLang="en-US" dirty="0"/>
          </a:p>
        </p:txBody>
      </p:sp>
      <p:sp>
        <p:nvSpPr>
          <p:cNvPr id="15" name="矩形 14">
            <a:extLst>
              <a:ext uri="{FF2B5EF4-FFF2-40B4-BE49-F238E27FC236}">
                <a16:creationId xmlns:a16="http://schemas.microsoft.com/office/drawing/2014/main" id="{9345E1DD-B1BC-4B36-8A61-20FAFFB8421B}"/>
              </a:ext>
            </a:extLst>
          </p:cNvPr>
          <p:cNvSpPr/>
          <p:nvPr/>
        </p:nvSpPr>
        <p:spPr>
          <a:xfrm>
            <a:off x="7042151" y="5971032"/>
            <a:ext cx="1396238" cy="2667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10" name="圖形 9" descr="手背向前食指朝右指索引">
            <a:extLst>
              <a:ext uri="{FF2B5EF4-FFF2-40B4-BE49-F238E27FC236}">
                <a16:creationId xmlns:a16="http://schemas.microsoft.com/office/drawing/2014/main" id="{341D4A80-C092-47FE-8C19-D514157744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438388" y="5799955"/>
            <a:ext cx="722644" cy="722644"/>
          </a:xfrm>
          <a:prstGeom prst="rect">
            <a:avLst/>
          </a:prstGeom>
        </p:spPr>
      </p:pic>
    </p:spTree>
    <p:extLst>
      <p:ext uri="{BB962C8B-B14F-4D97-AF65-F5344CB8AC3E}">
        <p14:creationId xmlns:p14="http://schemas.microsoft.com/office/powerpoint/2010/main" val="32159352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a:extLst>
              <a:ext uri="{FF2B5EF4-FFF2-40B4-BE49-F238E27FC236}">
                <a16:creationId xmlns:a16="http://schemas.microsoft.com/office/drawing/2014/main" id="{6C432C0F-F1CB-447B-9519-4106444A6B25}"/>
              </a:ext>
            </a:extLst>
          </p:cNvPr>
          <p:cNvPicPr>
            <a:picLocks noGrp="1" noChangeAspect="1"/>
          </p:cNvPicPr>
          <p:nvPr>
            <p:ph idx="1"/>
          </p:nvPr>
        </p:nvPicPr>
        <p:blipFill>
          <a:blip r:embed="rId3"/>
          <a:stretch>
            <a:fillRect/>
          </a:stretch>
        </p:blipFill>
        <p:spPr>
          <a:xfrm>
            <a:off x="1085849" y="1663224"/>
            <a:ext cx="10020302" cy="4676140"/>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96 – </a:t>
            </a:r>
            <a:r>
              <a:rPr lang="en-US" altLang="zh-TW" dirty="0" err="1"/>
              <a:t>SageMaker</a:t>
            </a:r>
            <a:r>
              <a:rPr lang="en-US" altLang="zh-TW" dirty="0"/>
              <a:t> (8/9)</a:t>
            </a:r>
            <a:endParaRPr lang="zh-TW" altLang="en-US" dirty="0"/>
          </a:p>
        </p:txBody>
      </p:sp>
      <p:sp>
        <p:nvSpPr>
          <p:cNvPr id="15" name="矩形 14">
            <a:extLst>
              <a:ext uri="{FF2B5EF4-FFF2-40B4-BE49-F238E27FC236}">
                <a16:creationId xmlns:a16="http://schemas.microsoft.com/office/drawing/2014/main" id="{9345E1DD-B1BC-4B36-8A61-20FAFFB8421B}"/>
              </a:ext>
            </a:extLst>
          </p:cNvPr>
          <p:cNvSpPr/>
          <p:nvPr/>
        </p:nvSpPr>
        <p:spPr>
          <a:xfrm>
            <a:off x="3224529" y="3763566"/>
            <a:ext cx="7633971"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8" name="矩形 7">
            <a:extLst>
              <a:ext uri="{FF2B5EF4-FFF2-40B4-BE49-F238E27FC236}">
                <a16:creationId xmlns:a16="http://schemas.microsoft.com/office/drawing/2014/main" id="{82D3955F-0EFE-4698-B4BC-ECBE3961F1C0}"/>
              </a:ext>
            </a:extLst>
          </p:cNvPr>
          <p:cNvSpPr/>
          <p:nvPr/>
        </p:nvSpPr>
        <p:spPr>
          <a:xfrm>
            <a:off x="2969258" y="1953355"/>
            <a:ext cx="8136893" cy="4384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6" name="文字方塊 15">
            <a:extLst>
              <a:ext uri="{FF2B5EF4-FFF2-40B4-BE49-F238E27FC236}">
                <a16:creationId xmlns:a16="http://schemas.microsoft.com/office/drawing/2014/main" id="{277B6C99-E626-40E3-8B94-B4D271E94D89}"/>
              </a:ext>
            </a:extLst>
          </p:cNvPr>
          <p:cNvSpPr txBox="1"/>
          <p:nvPr/>
        </p:nvSpPr>
        <p:spPr>
          <a:xfrm>
            <a:off x="5377020" y="5126990"/>
            <a:ext cx="3321368" cy="646331"/>
          </a:xfrm>
          <a:prstGeom prst="rect">
            <a:avLst/>
          </a:prstGeom>
          <a:noFill/>
        </p:spPr>
        <p:txBody>
          <a:bodyPr wrap="square" rtlCol="0">
            <a:spAutoFit/>
          </a:bodyPr>
          <a:lstStyle/>
          <a:p>
            <a:r>
              <a:rPr lang="zh-TW" altLang="en-US" dirty="0">
                <a:solidFill>
                  <a:srgbClr val="FF0000"/>
                </a:solidFill>
              </a:rPr>
              <a:t>此處大約需要</a:t>
            </a:r>
            <a:r>
              <a:rPr lang="en-US" altLang="zh-TW" dirty="0">
                <a:solidFill>
                  <a:srgbClr val="FF0000"/>
                </a:solidFill>
              </a:rPr>
              <a:t>3~6</a:t>
            </a:r>
            <a:r>
              <a:rPr lang="zh-TW" altLang="en-US" dirty="0">
                <a:solidFill>
                  <a:srgbClr val="FF0000"/>
                </a:solidFill>
              </a:rPr>
              <a:t>分鐘，若一直為</a:t>
            </a:r>
            <a:r>
              <a:rPr lang="en-US" altLang="zh-TW" dirty="0">
                <a:solidFill>
                  <a:srgbClr val="FF0000"/>
                </a:solidFill>
              </a:rPr>
              <a:t>Pending</a:t>
            </a:r>
            <a:r>
              <a:rPr lang="zh-TW" altLang="en-US" dirty="0">
                <a:solidFill>
                  <a:srgbClr val="FF0000"/>
                </a:solidFill>
              </a:rPr>
              <a:t>，請按下</a:t>
            </a:r>
            <a:r>
              <a:rPr lang="en-US" altLang="zh-TW" dirty="0">
                <a:solidFill>
                  <a:srgbClr val="FF0000"/>
                </a:solidFill>
              </a:rPr>
              <a:t>F5</a:t>
            </a:r>
            <a:r>
              <a:rPr lang="zh-TW" altLang="en-US" dirty="0">
                <a:solidFill>
                  <a:srgbClr val="FF0000"/>
                </a:solidFill>
              </a:rPr>
              <a:t>重新整理</a:t>
            </a:r>
          </a:p>
        </p:txBody>
      </p:sp>
      <p:cxnSp>
        <p:nvCxnSpPr>
          <p:cNvPr id="17" name="接點: 肘形 18">
            <a:extLst>
              <a:ext uri="{FF2B5EF4-FFF2-40B4-BE49-F238E27FC236}">
                <a16:creationId xmlns:a16="http://schemas.microsoft.com/office/drawing/2014/main" id="{A191A24E-AC6F-45F5-801E-0100CB301C3E}"/>
              </a:ext>
            </a:extLst>
          </p:cNvPr>
          <p:cNvCxnSpPr>
            <a:cxnSpLocks/>
            <a:stCxn id="15" idx="2"/>
            <a:endCxn id="16" idx="0"/>
          </p:cNvCxnSpPr>
          <p:nvPr/>
        </p:nvCxnSpPr>
        <p:spPr>
          <a:xfrm flipH="1">
            <a:off x="7037704" y="4015026"/>
            <a:ext cx="3811" cy="1111964"/>
          </a:xfrm>
          <a:prstGeom prst="straightConnector1">
            <a:avLst/>
          </a:prstGeom>
          <a:ln w="57150" cap="flat" cmpd="sng" algn="ctr">
            <a:solidFill>
              <a:srgbClr val="FF00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67451090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A8C518B-A5EF-4933-AA59-95BE38F2B228}"/>
              </a:ext>
            </a:extLst>
          </p:cNvPr>
          <p:cNvSpPr>
            <a:spLocks noGrp="1"/>
          </p:cNvSpPr>
          <p:nvPr>
            <p:ph type="title"/>
          </p:nvPr>
        </p:nvSpPr>
        <p:spPr/>
        <p:txBody>
          <a:bodyPr/>
          <a:lstStyle/>
          <a:p>
            <a:r>
              <a:rPr lang="en-US" altLang="zh-TW" dirty="0"/>
              <a:t>Step 97 – </a:t>
            </a:r>
            <a:r>
              <a:rPr lang="en-US" altLang="zh-TW" dirty="0" err="1"/>
              <a:t>SageMaker</a:t>
            </a:r>
            <a:r>
              <a:rPr lang="en-US" altLang="zh-TW" dirty="0"/>
              <a:t> (9/9)</a:t>
            </a:r>
            <a:endParaRPr lang="zh-TW" altLang="en-US" dirty="0"/>
          </a:p>
        </p:txBody>
      </p:sp>
      <p:pic>
        <p:nvPicPr>
          <p:cNvPr id="4" name="內容版面配置區 3">
            <a:extLst>
              <a:ext uri="{FF2B5EF4-FFF2-40B4-BE49-F238E27FC236}">
                <a16:creationId xmlns:a16="http://schemas.microsoft.com/office/drawing/2014/main" id="{9711A080-AC96-435F-8918-0FCCE6AB425C}"/>
              </a:ext>
            </a:extLst>
          </p:cNvPr>
          <p:cNvPicPr>
            <a:picLocks noGrp="1" noChangeAspect="1"/>
          </p:cNvPicPr>
          <p:nvPr>
            <p:ph idx="1"/>
          </p:nvPr>
        </p:nvPicPr>
        <p:blipFill>
          <a:blip r:embed="rId2"/>
          <a:stretch>
            <a:fillRect/>
          </a:stretch>
        </p:blipFill>
        <p:spPr>
          <a:xfrm>
            <a:off x="838200" y="2079088"/>
            <a:ext cx="10515600" cy="3844412"/>
          </a:xfrm>
          <a:prstGeom prst="rect">
            <a:avLst/>
          </a:prstGeom>
        </p:spPr>
      </p:pic>
      <p:sp>
        <p:nvSpPr>
          <p:cNvPr id="5" name="矩形 4">
            <a:extLst>
              <a:ext uri="{FF2B5EF4-FFF2-40B4-BE49-F238E27FC236}">
                <a16:creationId xmlns:a16="http://schemas.microsoft.com/office/drawing/2014/main" id="{F8775236-A042-4857-A5C4-A45CE101AC05}"/>
              </a:ext>
            </a:extLst>
          </p:cNvPr>
          <p:cNvSpPr/>
          <p:nvPr/>
        </p:nvSpPr>
        <p:spPr>
          <a:xfrm>
            <a:off x="3098801" y="3776266"/>
            <a:ext cx="7969250"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36895111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內容版面配置區 19">
            <a:extLst>
              <a:ext uri="{FF2B5EF4-FFF2-40B4-BE49-F238E27FC236}">
                <a16:creationId xmlns:a16="http://schemas.microsoft.com/office/drawing/2014/main" id="{02DC9A24-ED46-4740-A83B-86DC4866C2A2}"/>
              </a:ext>
            </a:extLst>
          </p:cNvPr>
          <p:cNvPicPr>
            <a:picLocks noGrp="1" noChangeAspect="1"/>
          </p:cNvPicPr>
          <p:nvPr>
            <p:ph idx="1"/>
          </p:nvPr>
        </p:nvPicPr>
        <p:blipFill>
          <a:blip r:embed="rId3"/>
          <a:stretch>
            <a:fillRect/>
          </a:stretch>
        </p:blipFill>
        <p:spPr>
          <a:xfrm>
            <a:off x="1005125" y="1825625"/>
            <a:ext cx="10181749" cy="4351338"/>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normAutofit/>
          </a:bodyPr>
          <a:lstStyle/>
          <a:p>
            <a:r>
              <a:rPr lang="en-US" altLang="zh-TW" dirty="0"/>
              <a:t>Step 98 – </a:t>
            </a:r>
            <a:r>
              <a:rPr lang="zh-TW" altLang="en-US" dirty="0"/>
              <a:t>給予存取</a:t>
            </a:r>
            <a:r>
              <a:rPr lang="en-US" altLang="zh-TW" dirty="0" err="1"/>
              <a:t>IoTAnalytics</a:t>
            </a:r>
            <a:r>
              <a:rPr lang="zh-TW" altLang="en-US" dirty="0"/>
              <a:t>權限</a:t>
            </a:r>
            <a:r>
              <a:rPr lang="en-US" altLang="zh-TW" dirty="0"/>
              <a:t> (1/5)</a:t>
            </a:r>
            <a:endParaRPr lang="zh-TW" altLang="en-US" dirty="0"/>
          </a:p>
        </p:txBody>
      </p:sp>
      <p:sp>
        <p:nvSpPr>
          <p:cNvPr id="15" name="矩形 14">
            <a:extLst>
              <a:ext uri="{FF2B5EF4-FFF2-40B4-BE49-F238E27FC236}">
                <a16:creationId xmlns:a16="http://schemas.microsoft.com/office/drawing/2014/main" id="{9345E1DD-B1BC-4B36-8A61-20FAFFB8421B}"/>
              </a:ext>
            </a:extLst>
          </p:cNvPr>
          <p:cNvSpPr/>
          <p:nvPr/>
        </p:nvSpPr>
        <p:spPr>
          <a:xfrm>
            <a:off x="1678302" y="2791714"/>
            <a:ext cx="722644"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6" name="矩形 5">
            <a:extLst>
              <a:ext uri="{FF2B5EF4-FFF2-40B4-BE49-F238E27FC236}">
                <a16:creationId xmlns:a16="http://schemas.microsoft.com/office/drawing/2014/main" id="{9D2A5410-9C97-4419-81F9-8A8AF4FC839E}"/>
              </a:ext>
            </a:extLst>
          </p:cNvPr>
          <p:cNvSpPr/>
          <p:nvPr/>
        </p:nvSpPr>
        <p:spPr>
          <a:xfrm>
            <a:off x="1517651" y="1825625"/>
            <a:ext cx="595884"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7" name="群組 6">
            <a:extLst>
              <a:ext uri="{FF2B5EF4-FFF2-40B4-BE49-F238E27FC236}">
                <a16:creationId xmlns:a16="http://schemas.microsoft.com/office/drawing/2014/main" id="{9A27F4A0-BDF0-4039-B2C6-D0B408A3A2A8}"/>
              </a:ext>
            </a:extLst>
          </p:cNvPr>
          <p:cNvGrpSpPr/>
          <p:nvPr/>
        </p:nvGrpSpPr>
        <p:grpSpPr>
          <a:xfrm flipH="1">
            <a:off x="2113534" y="1655434"/>
            <a:ext cx="722644" cy="722644"/>
            <a:chOff x="4536098" y="5059673"/>
            <a:chExt cx="722644" cy="722644"/>
          </a:xfrm>
        </p:grpSpPr>
        <p:pic>
          <p:nvPicPr>
            <p:cNvPr id="8" name="圖形 7" descr="手背向前食指朝右指索引">
              <a:extLst>
                <a:ext uri="{FF2B5EF4-FFF2-40B4-BE49-F238E27FC236}">
                  <a16:creationId xmlns:a16="http://schemas.microsoft.com/office/drawing/2014/main" id="{95175CEE-D5E6-476A-AA48-50BB394899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098" y="5059673"/>
              <a:ext cx="722644" cy="722644"/>
            </a:xfrm>
            <a:prstGeom prst="rect">
              <a:avLst/>
            </a:prstGeom>
          </p:spPr>
        </p:pic>
        <p:sp>
          <p:nvSpPr>
            <p:cNvPr id="9" name="文字方塊 8">
              <a:extLst>
                <a:ext uri="{FF2B5EF4-FFF2-40B4-BE49-F238E27FC236}">
                  <a16:creationId xmlns:a16="http://schemas.microsoft.com/office/drawing/2014/main" id="{B3A83D4D-7523-4D78-BF42-C059C4E19F3C}"/>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grpSp>
        <p:nvGrpSpPr>
          <p:cNvPr id="11" name="群組 10">
            <a:extLst>
              <a:ext uri="{FF2B5EF4-FFF2-40B4-BE49-F238E27FC236}">
                <a16:creationId xmlns:a16="http://schemas.microsoft.com/office/drawing/2014/main" id="{32AA2C44-606E-47FC-80CD-B2C5B2D6BF21}"/>
              </a:ext>
            </a:extLst>
          </p:cNvPr>
          <p:cNvGrpSpPr/>
          <p:nvPr/>
        </p:nvGrpSpPr>
        <p:grpSpPr>
          <a:xfrm>
            <a:off x="2403740" y="2614383"/>
            <a:ext cx="722644" cy="722644"/>
            <a:chOff x="6497445" y="5748630"/>
            <a:chExt cx="722644" cy="722644"/>
          </a:xfrm>
        </p:grpSpPr>
        <p:pic>
          <p:nvPicPr>
            <p:cNvPr id="12" name="圖形 11" descr="手背向前食指朝右指索引">
              <a:extLst>
                <a:ext uri="{FF2B5EF4-FFF2-40B4-BE49-F238E27FC236}">
                  <a16:creationId xmlns:a16="http://schemas.microsoft.com/office/drawing/2014/main" id="{3B6FA8EF-A8B3-4BB2-9F3F-F7B445C43A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13" name="文字方塊 12">
              <a:extLst>
                <a:ext uri="{FF2B5EF4-FFF2-40B4-BE49-F238E27FC236}">
                  <a16:creationId xmlns:a16="http://schemas.microsoft.com/office/drawing/2014/main" id="{484085DE-D051-4ACF-9567-7C4845476E2A}"/>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
        <p:nvSpPr>
          <p:cNvPr id="16" name="矩形 15">
            <a:extLst>
              <a:ext uri="{FF2B5EF4-FFF2-40B4-BE49-F238E27FC236}">
                <a16:creationId xmlns:a16="http://schemas.microsoft.com/office/drawing/2014/main" id="{DE72FACD-1F92-4555-8D25-4499A1F240BE}"/>
              </a:ext>
            </a:extLst>
          </p:cNvPr>
          <p:cNvSpPr/>
          <p:nvPr/>
        </p:nvSpPr>
        <p:spPr>
          <a:xfrm>
            <a:off x="3949699" y="3807714"/>
            <a:ext cx="395093"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7" name="群組 16">
            <a:extLst>
              <a:ext uri="{FF2B5EF4-FFF2-40B4-BE49-F238E27FC236}">
                <a16:creationId xmlns:a16="http://schemas.microsoft.com/office/drawing/2014/main" id="{D8BA3C68-5BE5-4E93-9B79-CE72E94A528E}"/>
              </a:ext>
            </a:extLst>
          </p:cNvPr>
          <p:cNvGrpSpPr/>
          <p:nvPr/>
        </p:nvGrpSpPr>
        <p:grpSpPr>
          <a:xfrm>
            <a:off x="4347587" y="3630383"/>
            <a:ext cx="722644" cy="722644"/>
            <a:chOff x="6497445" y="5748630"/>
            <a:chExt cx="722644" cy="722644"/>
          </a:xfrm>
        </p:grpSpPr>
        <p:pic>
          <p:nvPicPr>
            <p:cNvPr id="18" name="圖形 17" descr="手背向前食指朝右指索引">
              <a:extLst>
                <a:ext uri="{FF2B5EF4-FFF2-40B4-BE49-F238E27FC236}">
                  <a16:creationId xmlns:a16="http://schemas.microsoft.com/office/drawing/2014/main" id="{0CEDBF4B-189D-4EF3-B990-1CFF95F13F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19" name="文字方塊 18">
              <a:extLst>
                <a:ext uri="{FF2B5EF4-FFF2-40B4-BE49-F238E27FC236}">
                  <a16:creationId xmlns:a16="http://schemas.microsoft.com/office/drawing/2014/main" id="{63EDABAE-4B6D-47BA-86D9-EBD2498D88B7}"/>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3</a:t>
              </a:r>
              <a:endParaRPr lang="zh-TW" altLang="en-US" sz="2400" dirty="0">
                <a:solidFill>
                  <a:schemeClr val="bg1"/>
                </a:solidFill>
              </a:endParaRPr>
            </a:p>
          </p:txBody>
        </p:sp>
      </p:grpSp>
    </p:spTree>
    <p:extLst>
      <p:ext uri="{BB962C8B-B14F-4D97-AF65-F5344CB8AC3E}">
        <p14:creationId xmlns:p14="http://schemas.microsoft.com/office/powerpoint/2010/main" val="328423144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內容版面配置區 9">
            <a:extLst>
              <a:ext uri="{FF2B5EF4-FFF2-40B4-BE49-F238E27FC236}">
                <a16:creationId xmlns:a16="http://schemas.microsoft.com/office/drawing/2014/main" id="{87E2A848-0FE9-4B0F-9114-C762B361B4C5}"/>
              </a:ext>
            </a:extLst>
          </p:cNvPr>
          <p:cNvPicPr>
            <a:picLocks noGrp="1" noChangeAspect="1"/>
          </p:cNvPicPr>
          <p:nvPr>
            <p:ph idx="1"/>
          </p:nvPr>
        </p:nvPicPr>
        <p:blipFill>
          <a:blip r:embed="rId3"/>
          <a:stretch>
            <a:fillRect/>
          </a:stretch>
        </p:blipFill>
        <p:spPr>
          <a:xfrm>
            <a:off x="838200" y="1940661"/>
            <a:ext cx="10515600" cy="4121265"/>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99 –</a:t>
            </a:r>
            <a:r>
              <a:rPr lang="zh-TW" altLang="en-US" dirty="0"/>
              <a:t> 給予存取</a:t>
            </a:r>
            <a:r>
              <a:rPr lang="en-US" altLang="zh-TW" dirty="0" err="1"/>
              <a:t>IoTAnalytics</a:t>
            </a:r>
            <a:r>
              <a:rPr lang="zh-TW" altLang="en-US" dirty="0"/>
              <a:t>權限</a:t>
            </a:r>
            <a:r>
              <a:rPr lang="en-US" altLang="zh-TW" dirty="0"/>
              <a:t> (2/5)</a:t>
            </a:r>
            <a:endParaRPr lang="zh-TW" altLang="en-US" dirty="0"/>
          </a:p>
        </p:txBody>
      </p:sp>
      <p:sp>
        <p:nvSpPr>
          <p:cNvPr id="15" name="矩形 14">
            <a:extLst>
              <a:ext uri="{FF2B5EF4-FFF2-40B4-BE49-F238E27FC236}">
                <a16:creationId xmlns:a16="http://schemas.microsoft.com/office/drawing/2014/main" id="{9345E1DD-B1BC-4B36-8A61-20FAFFB8421B}"/>
              </a:ext>
            </a:extLst>
          </p:cNvPr>
          <p:cNvSpPr/>
          <p:nvPr/>
        </p:nvSpPr>
        <p:spPr>
          <a:xfrm>
            <a:off x="3454400" y="4372811"/>
            <a:ext cx="3039110"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6" name="矩形 5">
            <a:extLst>
              <a:ext uri="{FF2B5EF4-FFF2-40B4-BE49-F238E27FC236}">
                <a16:creationId xmlns:a16="http://schemas.microsoft.com/office/drawing/2014/main" id="{AF590F04-7329-4387-A480-303466A1E872}"/>
              </a:ext>
            </a:extLst>
          </p:cNvPr>
          <p:cNvSpPr/>
          <p:nvPr/>
        </p:nvSpPr>
        <p:spPr>
          <a:xfrm>
            <a:off x="888999" y="4277561"/>
            <a:ext cx="558801"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7" name="群組 6">
            <a:extLst>
              <a:ext uri="{FF2B5EF4-FFF2-40B4-BE49-F238E27FC236}">
                <a16:creationId xmlns:a16="http://schemas.microsoft.com/office/drawing/2014/main" id="{E12D8D85-1307-438E-AA1B-F0EBCF27CD92}"/>
              </a:ext>
            </a:extLst>
          </p:cNvPr>
          <p:cNvGrpSpPr/>
          <p:nvPr/>
        </p:nvGrpSpPr>
        <p:grpSpPr>
          <a:xfrm flipH="1">
            <a:off x="1447801" y="4094360"/>
            <a:ext cx="722644" cy="722644"/>
            <a:chOff x="4536098" y="5059673"/>
            <a:chExt cx="722644" cy="722644"/>
          </a:xfrm>
        </p:grpSpPr>
        <p:pic>
          <p:nvPicPr>
            <p:cNvPr id="8" name="圖形 7" descr="手背向前食指朝右指索引">
              <a:extLst>
                <a:ext uri="{FF2B5EF4-FFF2-40B4-BE49-F238E27FC236}">
                  <a16:creationId xmlns:a16="http://schemas.microsoft.com/office/drawing/2014/main" id="{A0396FB7-C709-49F4-85BA-466C77F356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098" y="5059673"/>
              <a:ext cx="722644" cy="722644"/>
            </a:xfrm>
            <a:prstGeom prst="rect">
              <a:avLst/>
            </a:prstGeom>
          </p:spPr>
        </p:pic>
        <p:sp>
          <p:nvSpPr>
            <p:cNvPr id="9" name="文字方塊 8">
              <a:extLst>
                <a:ext uri="{FF2B5EF4-FFF2-40B4-BE49-F238E27FC236}">
                  <a16:creationId xmlns:a16="http://schemas.microsoft.com/office/drawing/2014/main" id="{3FD1972F-8027-4FA0-A975-EA03ED1EBE94}"/>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grpSp>
        <p:nvGrpSpPr>
          <p:cNvPr id="11" name="群組 10">
            <a:extLst>
              <a:ext uri="{FF2B5EF4-FFF2-40B4-BE49-F238E27FC236}">
                <a16:creationId xmlns:a16="http://schemas.microsoft.com/office/drawing/2014/main" id="{2FD84564-DE6A-482A-9E8F-D8D676F095BF}"/>
              </a:ext>
            </a:extLst>
          </p:cNvPr>
          <p:cNvGrpSpPr/>
          <p:nvPr/>
        </p:nvGrpSpPr>
        <p:grpSpPr>
          <a:xfrm>
            <a:off x="6489875" y="4206107"/>
            <a:ext cx="722644" cy="722644"/>
            <a:chOff x="6497445" y="5748630"/>
            <a:chExt cx="722644" cy="722644"/>
          </a:xfrm>
        </p:grpSpPr>
        <p:pic>
          <p:nvPicPr>
            <p:cNvPr id="12" name="圖形 11" descr="手背向前食指朝右指索引">
              <a:extLst>
                <a:ext uri="{FF2B5EF4-FFF2-40B4-BE49-F238E27FC236}">
                  <a16:creationId xmlns:a16="http://schemas.microsoft.com/office/drawing/2014/main" id="{F380696B-4E6C-4408-AC88-5B3FB29B7B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13" name="文字方塊 12">
              <a:extLst>
                <a:ext uri="{FF2B5EF4-FFF2-40B4-BE49-F238E27FC236}">
                  <a16:creationId xmlns:a16="http://schemas.microsoft.com/office/drawing/2014/main" id="{41817681-6529-47E4-B5BE-8D66D92FB7A3}"/>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Tree>
    <p:extLst>
      <p:ext uri="{BB962C8B-B14F-4D97-AF65-F5344CB8AC3E}">
        <p14:creationId xmlns:p14="http://schemas.microsoft.com/office/powerpoint/2010/main" val="30335767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0A0108E4-2B42-4E55-9F5E-4F284AD7798A}"/>
              </a:ext>
            </a:extLst>
          </p:cNvPr>
          <p:cNvPicPr>
            <a:picLocks noGrp="1" noChangeAspect="1"/>
          </p:cNvPicPr>
          <p:nvPr>
            <p:ph idx="1"/>
          </p:nvPr>
        </p:nvPicPr>
        <p:blipFill>
          <a:blip r:embed="rId3"/>
          <a:stretch>
            <a:fillRect/>
          </a:stretch>
        </p:blipFill>
        <p:spPr>
          <a:xfrm>
            <a:off x="1725325" y="1562886"/>
            <a:ext cx="8798506" cy="4895868"/>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100 –</a:t>
            </a:r>
            <a:r>
              <a:rPr lang="zh-TW" altLang="en-US" dirty="0"/>
              <a:t> 給予存取</a:t>
            </a:r>
            <a:r>
              <a:rPr lang="en-US" altLang="zh-TW" dirty="0" err="1"/>
              <a:t>IoTAnalytics</a:t>
            </a:r>
            <a:r>
              <a:rPr lang="zh-TW" altLang="en-US" dirty="0"/>
              <a:t>權限</a:t>
            </a:r>
            <a:r>
              <a:rPr lang="en-US" altLang="zh-TW" dirty="0"/>
              <a:t> (3/5)</a:t>
            </a:r>
            <a:endParaRPr lang="zh-TW" altLang="en-US" dirty="0"/>
          </a:p>
        </p:txBody>
      </p:sp>
      <p:sp>
        <p:nvSpPr>
          <p:cNvPr id="15" name="矩形 14">
            <a:extLst>
              <a:ext uri="{FF2B5EF4-FFF2-40B4-BE49-F238E27FC236}">
                <a16:creationId xmlns:a16="http://schemas.microsoft.com/office/drawing/2014/main" id="{9345E1DD-B1BC-4B36-8A61-20FAFFB8421B}"/>
              </a:ext>
            </a:extLst>
          </p:cNvPr>
          <p:cNvSpPr/>
          <p:nvPr/>
        </p:nvSpPr>
        <p:spPr>
          <a:xfrm>
            <a:off x="8782051" y="4549644"/>
            <a:ext cx="1059900" cy="2001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9" name="矩形 8">
            <a:extLst>
              <a:ext uri="{FF2B5EF4-FFF2-40B4-BE49-F238E27FC236}">
                <a16:creationId xmlns:a16="http://schemas.microsoft.com/office/drawing/2014/main" id="{52899FBB-D454-4E30-BB34-0BF2BC189ACF}"/>
              </a:ext>
            </a:extLst>
          </p:cNvPr>
          <p:cNvSpPr/>
          <p:nvPr/>
        </p:nvSpPr>
        <p:spPr>
          <a:xfrm>
            <a:off x="8782051" y="4749426"/>
            <a:ext cx="1059900" cy="20015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1" name="群組 10">
            <a:extLst>
              <a:ext uri="{FF2B5EF4-FFF2-40B4-BE49-F238E27FC236}">
                <a16:creationId xmlns:a16="http://schemas.microsoft.com/office/drawing/2014/main" id="{9FB9F40F-D8CF-4D93-8CFE-CA8091DCFB19}"/>
              </a:ext>
            </a:extLst>
          </p:cNvPr>
          <p:cNvGrpSpPr/>
          <p:nvPr/>
        </p:nvGrpSpPr>
        <p:grpSpPr>
          <a:xfrm rot="20040564" flipH="1">
            <a:off x="9842853" y="4084310"/>
            <a:ext cx="722644" cy="722644"/>
            <a:chOff x="4536098" y="5059673"/>
            <a:chExt cx="722644" cy="722644"/>
          </a:xfrm>
        </p:grpSpPr>
        <p:pic>
          <p:nvPicPr>
            <p:cNvPr id="12" name="圖形 11" descr="手背向前食指朝右指索引">
              <a:extLst>
                <a:ext uri="{FF2B5EF4-FFF2-40B4-BE49-F238E27FC236}">
                  <a16:creationId xmlns:a16="http://schemas.microsoft.com/office/drawing/2014/main" id="{777DD1BB-66B7-4C0B-A7EA-6EAB7FD95A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098" y="5059673"/>
              <a:ext cx="722644" cy="722644"/>
            </a:xfrm>
            <a:prstGeom prst="rect">
              <a:avLst/>
            </a:prstGeom>
          </p:spPr>
        </p:pic>
        <p:sp>
          <p:nvSpPr>
            <p:cNvPr id="13" name="文字方塊 12">
              <a:extLst>
                <a:ext uri="{FF2B5EF4-FFF2-40B4-BE49-F238E27FC236}">
                  <a16:creationId xmlns:a16="http://schemas.microsoft.com/office/drawing/2014/main" id="{33495D30-3D74-4182-858D-D46FE0ADD959}"/>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grpSp>
        <p:nvGrpSpPr>
          <p:cNvPr id="14" name="群組 13">
            <a:extLst>
              <a:ext uri="{FF2B5EF4-FFF2-40B4-BE49-F238E27FC236}">
                <a16:creationId xmlns:a16="http://schemas.microsoft.com/office/drawing/2014/main" id="{54AF9330-A860-447B-A657-AA82929AB394}"/>
              </a:ext>
            </a:extLst>
          </p:cNvPr>
          <p:cNvGrpSpPr/>
          <p:nvPr/>
        </p:nvGrpSpPr>
        <p:grpSpPr>
          <a:xfrm rot="987724">
            <a:off x="9816624" y="4705660"/>
            <a:ext cx="722644" cy="722644"/>
            <a:chOff x="6497445" y="5748630"/>
            <a:chExt cx="722644" cy="722644"/>
          </a:xfrm>
        </p:grpSpPr>
        <p:pic>
          <p:nvPicPr>
            <p:cNvPr id="16" name="圖形 15" descr="手背向前食指朝右指索引">
              <a:extLst>
                <a:ext uri="{FF2B5EF4-FFF2-40B4-BE49-F238E27FC236}">
                  <a16:creationId xmlns:a16="http://schemas.microsoft.com/office/drawing/2014/main" id="{2D921448-692A-43B4-98D3-C34F31757B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17" name="文字方塊 16">
              <a:extLst>
                <a:ext uri="{FF2B5EF4-FFF2-40B4-BE49-F238E27FC236}">
                  <a16:creationId xmlns:a16="http://schemas.microsoft.com/office/drawing/2014/main" id="{9354BCC3-E941-4082-8E17-7303FDACE210}"/>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Tree>
    <p:extLst>
      <p:ext uri="{BB962C8B-B14F-4D97-AF65-F5344CB8AC3E}">
        <p14:creationId xmlns:p14="http://schemas.microsoft.com/office/powerpoint/2010/main" val="18746249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a:extLst>
              <a:ext uri="{FF2B5EF4-FFF2-40B4-BE49-F238E27FC236}">
                <a16:creationId xmlns:a16="http://schemas.microsoft.com/office/drawing/2014/main" id="{1C962241-99E4-4999-8C28-053601D2B9B6}"/>
              </a:ext>
            </a:extLst>
          </p:cNvPr>
          <p:cNvPicPr>
            <a:picLocks noGrp="1" noChangeAspect="1"/>
          </p:cNvPicPr>
          <p:nvPr>
            <p:ph idx="1"/>
          </p:nvPr>
        </p:nvPicPr>
        <p:blipFill>
          <a:blip r:embed="rId3"/>
          <a:stretch>
            <a:fillRect/>
          </a:stretch>
        </p:blipFill>
        <p:spPr>
          <a:xfrm>
            <a:off x="2366962" y="1376452"/>
            <a:ext cx="7458076" cy="5249684"/>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101 –</a:t>
            </a:r>
            <a:r>
              <a:rPr lang="zh-TW" altLang="en-US" dirty="0"/>
              <a:t> 給予存取</a:t>
            </a:r>
            <a:r>
              <a:rPr lang="en-US" altLang="zh-TW" dirty="0" err="1"/>
              <a:t>IoTAnalytics</a:t>
            </a:r>
            <a:r>
              <a:rPr lang="zh-TW" altLang="en-US" dirty="0"/>
              <a:t>權限</a:t>
            </a:r>
            <a:r>
              <a:rPr lang="en-US" altLang="zh-TW" dirty="0"/>
              <a:t> (4/5)</a:t>
            </a:r>
            <a:endParaRPr lang="zh-TW" altLang="en-US" dirty="0"/>
          </a:p>
        </p:txBody>
      </p:sp>
      <p:sp>
        <p:nvSpPr>
          <p:cNvPr id="15" name="矩形 14">
            <a:extLst>
              <a:ext uri="{FF2B5EF4-FFF2-40B4-BE49-F238E27FC236}">
                <a16:creationId xmlns:a16="http://schemas.microsoft.com/office/drawing/2014/main" id="{9345E1DD-B1BC-4B36-8A61-20FAFFB8421B}"/>
              </a:ext>
            </a:extLst>
          </p:cNvPr>
          <p:cNvSpPr/>
          <p:nvPr/>
        </p:nvSpPr>
        <p:spPr>
          <a:xfrm>
            <a:off x="8573164" y="6158472"/>
            <a:ext cx="845821"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8" name="矩形 7">
            <a:extLst>
              <a:ext uri="{FF2B5EF4-FFF2-40B4-BE49-F238E27FC236}">
                <a16:creationId xmlns:a16="http://schemas.microsoft.com/office/drawing/2014/main" id="{82D3955F-0EFE-4698-B4BC-ECBE3961F1C0}"/>
              </a:ext>
            </a:extLst>
          </p:cNvPr>
          <p:cNvSpPr/>
          <p:nvPr/>
        </p:nvSpPr>
        <p:spPr>
          <a:xfrm>
            <a:off x="2711450" y="3519684"/>
            <a:ext cx="6700519"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9" name="群組 8">
            <a:extLst>
              <a:ext uri="{FF2B5EF4-FFF2-40B4-BE49-F238E27FC236}">
                <a16:creationId xmlns:a16="http://schemas.microsoft.com/office/drawing/2014/main" id="{6BA400CB-9B45-4B00-BAFE-E1CD216321A5}"/>
              </a:ext>
            </a:extLst>
          </p:cNvPr>
          <p:cNvGrpSpPr/>
          <p:nvPr/>
        </p:nvGrpSpPr>
        <p:grpSpPr>
          <a:xfrm flipH="1">
            <a:off x="9412635" y="3356437"/>
            <a:ext cx="722644" cy="722644"/>
            <a:chOff x="4536098" y="5059673"/>
            <a:chExt cx="722644" cy="722644"/>
          </a:xfrm>
        </p:grpSpPr>
        <p:pic>
          <p:nvPicPr>
            <p:cNvPr id="10" name="圖形 9" descr="手背向前食指朝右指索引">
              <a:extLst>
                <a:ext uri="{FF2B5EF4-FFF2-40B4-BE49-F238E27FC236}">
                  <a16:creationId xmlns:a16="http://schemas.microsoft.com/office/drawing/2014/main" id="{341D4A80-C092-47FE-8C19-D514157744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098" y="5059673"/>
              <a:ext cx="722644" cy="722644"/>
            </a:xfrm>
            <a:prstGeom prst="rect">
              <a:avLst/>
            </a:prstGeom>
          </p:spPr>
        </p:pic>
        <p:sp>
          <p:nvSpPr>
            <p:cNvPr id="11" name="文字方塊 10">
              <a:extLst>
                <a:ext uri="{FF2B5EF4-FFF2-40B4-BE49-F238E27FC236}">
                  <a16:creationId xmlns:a16="http://schemas.microsoft.com/office/drawing/2014/main" id="{B8AF38E4-6739-408B-872F-5467438E6B8A}"/>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grpSp>
        <p:nvGrpSpPr>
          <p:cNvPr id="12" name="群組 11">
            <a:extLst>
              <a:ext uri="{FF2B5EF4-FFF2-40B4-BE49-F238E27FC236}">
                <a16:creationId xmlns:a16="http://schemas.microsoft.com/office/drawing/2014/main" id="{19B9CF70-9F15-4287-ACAD-36748D22C98C}"/>
              </a:ext>
            </a:extLst>
          </p:cNvPr>
          <p:cNvGrpSpPr/>
          <p:nvPr/>
        </p:nvGrpSpPr>
        <p:grpSpPr>
          <a:xfrm>
            <a:off x="9418985" y="5985103"/>
            <a:ext cx="722644" cy="722644"/>
            <a:chOff x="6497445" y="5748630"/>
            <a:chExt cx="722644" cy="722644"/>
          </a:xfrm>
        </p:grpSpPr>
        <p:pic>
          <p:nvPicPr>
            <p:cNvPr id="13" name="圖形 12" descr="手背向前食指朝右指索引">
              <a:extLst>
                <a:ext uri="{FF2B5EF4-FFF2-40B4-BE49-F238E27FC236}">
                  <a16:creationId xmlns:a16="http://schemas.microsoft.com/office/drawing/2014/main" id="{172DBDAD-E423-49A4-9ED0-C59A954C9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14" name="文字方塊 13">
              <a:extLst>
                <a:ext uri="{FF2B5EF4-FFF2-40B4-BE49-F238E27FC236}">
                  <a16:creationId xmlns:a16="http://schemas.microsoft.com/office/drawing/2014/main" id="{F0B860D8-831C-43F5-866A-EACC3E564B45}"/>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
        <p:nvSpPr>
          <p:cNvPr id="16" name="矩形 15">
            <a:extLst>
              <a:ext uri="{FF2B5EF4-FFF2-40B4-BE49-F238E27FC236}">
                <a16:creationId xmlns:a16="http://schemas.microsoft.com/office/drawing/2014/main" id="{CB0F7557-C3C8-4A8D-B50F-778D37D05D9E}"/>
              </a:ext>
            </a:extLst>
          </p:cNvPr>
          <p:cNvSpPr/>
          <p:nvPr/>
        </p:nvSpPr>
        <p:spPr>
          <a:xfrm>
            <a:off x="2712114" y="2776154"/>
            <a:ext cx="2234536" cy="50679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7" name="文字方塊 16">
            <a:extLst>
              <a:ext uri="{FF2B5EF4-FFF2-40B4-BE49-F238E27FC236}">
                <a16:creationId xmlns:a16="http://schemas.microsoft.com/office/drawing/2014/main" id="{D121E812-FEAE-410B-A322-65948E40FDC5}"/>
              </a:ext>
            </a:extLst>
          </p:cNvPr>
          <p:cNvSpPr txBox="1"/>
          <p:nvPr/>
        </p:nvSpPr>
        <p:spPr>
          <a:xfrm>
            <a:off x="3980735" y="2283551"/>
            <a:ext cx="4230530" cy="369332"/>
          </a:xfrm>
          <a:prstGeom prst="rect">
            <a:avLst/>
          </a:prstGeom>
          <a:noFill/>
        </p:spPr>
        <p:txBody>
          <a:bodyPr wrap="square" rtlCol="0">
            <a:spAutoFit/>
          </a:bodyPr>
          <a:lstStyle/>
          <a:p>
            <a:r>
              <a:rPr lang="zh-TW" altLang="en-US" dirty="0">
                <a:solidFill>
                  <a:srgbClr val="FF0000"/>
                </a:solidFill>
              </a:rPr>
              <a:t>這裡可以直接輸入</a:t>
            </a:r>
            <a:r>
              <a:rPr lang="en-US" altLang="zh-TW" dirty="0">
                <a:solidFill>
                  <a:srgbClr val="FF0000"/>
                </a:solidFill>
              </a:rPr>
              <a:t>Analytics</a:t>
            </a:r>
            <a:r>
              <a:rPr lang="zh-TW" altLang="en-US" dirty="0">
                <a:solidFill>
                  <a:srgbClr val="FF0000"/>
                </a:solidFill>
              </a:rPr>
              <a:t>搜尋比較快</a:t>
            </a:r>
          </a:p>
        </p:txBody>
      </p:sp>
      <p:cxnSp>
        <p:nvCxnSpPr>
          <p:cNvPr id="18" name="接點: 肘形 18">
            <a:extLst>
              <a:ext uri="{FF2B5EF4-FFF2-40B4-BE49-F238E27FC236}">
                <a16:creationId xmlns:a16="http://schemas.microsoft.com/office/drawing/2014/main" id="{045F28B8-9219-4098-8482-9F32FEF97AB7}"/>
              </a:ext>
            </a:extLst>
          </p:cNvPr>
          <p:cNvCxnSpPr>
            <a:cxnSpLocks/>
            <a:stCxn id="16" idx="3"/>
            <a:endCxn id="17" idx="2"/>
          </p:cNvCxnSpPr>
          <p:nvPr/>
        </p:nvCxnSpPr>
        <p:spPr>
          <a:xfrm flipV="1">
            <a:off x="4946650" y="2652883"/>
            <a:ext cx="1149350" cy="376669"/>
          </a:xfrm>
          <a:prstGeom prst="bentConnector2">
            <a:avLst/>
          </a:prstGeom>
          <a:ln w="57150" cap="flat" cmpd="sng" algn="ctr">
            <a:solidFill>
              <a:srgbClr val="FF00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86049430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a:extLst>
              <a:ext uri="{FF2B5EF4-FFF2-40B4-BE49-F238E27FC236}">
                <a16:creationId xmlns:a16="http://schemas.microsoft.com/office/drawing/2014/main" id="{4DED1BAB-2722-40D9-AE5B-6341EF3A8E2E}"/>
              </a:ext>
            </a:extLst>
          </p:cNvPr>
          <p:cNvPicPr>
            <a:picLocks noGrp="1" noChangeAspect="1"/>
          </p:cNvPicPr>
          <p:nvPr>
            <p:ph idx="1"/>
          </p:nvPr>
        </p:nvPicPr>
        <p:blipFill>
          <a:blip r:embed="rId3"/>
          <a:stretch>
            <a:fillRect/>
          </a:stretch>
        </p:blipFill>
        <p:spPr>
          <a:xfrm>
            <a:off x="1765299" y="1502028"/>
            <a:ext cx="8661402" cy="4998532"/>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102 –</a:t>
            </a:r>
            <a:r>
              <a:rPr lang="zh-TW" altLang="en-US" dirty="0"/>
              <a:t> 給予存取</a:t>
            </a:r>
            <a:r>
              <a:rPr lang="en-US" altLang="zh-TW" dirty="0" err="1"/>
              <a:t>IoTAnalytics</a:t>
            </a:r>
            <a:r>
              <a:rPr lang="zh-TW" altLang="en-US" dirty="0"/>
              <a:t>權限</a:t>
            </a:r>
            <a:r>
              <a:rPr lang="en-US" altLang="zh-TW" dirty="0"/>
              <a:t> (5/5)</a:t>
            </a:r>
            <a:endParaRPr lang="zh-TW" altLang="en-US" dirty="0"/>
          </a:p>
        </p:txBody>
      </p:sp>
      <p:sp>
        <p:nvSpPr>
          <p:cNvPr id="8" name="矩形 7">
            <a:extLst>
              <a:ext uri="{FF2B5EF4-FFF2-40B4-BE49-F238E27FC236}">
                <a16:creationId xmlns:a16="http://schemas.microsoft.com/office/drawing/2014/main" id="{82D3955F-0EFE-4698-B4BC-ECBE3961F1C0}"/>
              </a:ext>
            </a:extLst>
          </p:cNvPr>
          <p:cNvSpPr/>
          <p:nvPr/>
        </p:nvSpPr>
        <p:spPr>
          <a:xfrm>
            <a:off x="3384550" y="1738326"/>
            <a:ext cx="6757079" cy="3063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10568826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103 –</a:t>
            </a:r>
            <a:r>
              <a:rPr lang="zh-TW" altLang="en-US" dirty="0"/>
              <a:t> </a:t>
            </a:r>
            <a:r>
              <a:rPr lang="en-US" altLang="zh-TW" dirty="0" err="1"/>
              <a:t>Jupyter</a:t>
            </a:r>
            <a:r>
              <a:rPr lang="en-US" altLang="zh-TW" dirty="0"/>
              <a:t> Notebook (1/5)</a:t>
            </a:r>
            <a:endParaRPr lang="zh-TW" altLang="en-US" dirty="0"/>
          </a:p>
        </p:txBody>
      </p:sp>
      <p:pic>
        <p:nvPicPr>
          <p:cNvPr id="9" name="內容版面配置區 5">
            <a:extLst>
              <a:ext uri="{FF2B5EF4-FFF2-40B4-BE49-F238E27FC236}">
                <a16:creationId xmlns:a16="http://schemas.microsoft.com/office/drawing/2014/main" id="{1E1660AD-DCE0-4750-8D72-8EB5009D34FA}"/>
              </a:ext>
            </a:extLst>
          </p:cNvPr>
          <p:cNvPicPr>
            <a:picLocks noGrp="1" noChangeAspect="1"/>
          </p:cNvPicPr>
          <p:nvPr>
            <p:ph idx="1"/>
          </p:nvPr>
        </p:nvPicPr>
        <p:blipFill>
          <a:blip r:embed="rId3"/>
          <a:stretch>
            <a:fillRect/>
          </a:stretch>
        </p:blipFill>
        <p:spPr>
          <a:xfrm>
            <a:off x="1267282" y="1555750"/>
            <a:ext cx="9657436" cy="4891088"/>
          </a:xfrm>
          <a:prstGeom prst="rect">
            <a:avLst/>
          </a:prstGeom>
        </p:spPr>
      </p:pic>
      <p:sp>
        <p:nvSpPr>
          <p:cNvPr id="11" name="矩形 10">
            <a:extLst>
              <a:ext uri="{FF2B5EF4-FFF2-40B4-BE49-F238E27FC236}">
                <a16:creationId xmlns:a16="http://schemas.microsoft.com/office/drawing/2014/main" id="{9F6933E8-7BF7-4C22-A016-FFE4407B2779}"/>
              </a:ext>
            </a:extLst>
          </p:cNvPr>
          <p:cNvSpPr/>
          <p:nvPr/>
        </p:nvSpPr>
        <p:spPr>
          <a:xfrm>
            <a:off x="1897325" y="2490566"/>
            <a:ext cx="722645"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2" name="矩形 11">
            <a:extLst>
              <a:ext uri="{FF2B5EF4-FFF2-40B4-BE49-F238E27FC236}">
                <a16:creationId xmlns:a16="http://schemas.microsoft.com/office/drawing/2014/main" id="{89DB7C05-B68D-486B-A62E-D8B023E00C05}"/>
              </a:ext>
            </a:extLst>
          </p:cNvPr>
          <p:cNvSpPr/>
          <p:nvPr/>
        </p:nvSpPr>
        <p:spPr>
          <a:xfrm>
            <a:off x="1714501" y="1553475"/>
            <a:ext cx="633730"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3" name="群組 12">
            <a:extLst>
              <a:ext uri="{FF2B5EF4-FFF2-40B4-BE49-F238E27FC236}">
                <a16:creationId xmlns:a16="http://schemas.microsoft.com/office/drawing/2014/main" id="{9F654DF4-6E66-45A7-BD4A-0127501BBB0D}"/>
              </a:ext>
            </a:extLst>
          </p:cNvPr>
          <p:cNvGrpSpPr/>
          <p:nvPr/>
        </p:nvGrpSpPr>
        <p:grpSpPr>
          <a:xfrm>
            <a:off x="2626321" y="2315775"/>
            <a:ext cx="722644" cy="722644"/>
            <a:chOff x="6497445" y="5748630"/>
            <a:chExt cx="722644" cy="722644"/>
          </a:xfrm>
        </p:grpSpPr>
        <p:pic>
          <p:nvPicPr>
            <p:cNvPr id="14" name="圖形 13" descr="手背向前食指朝右指索引">
              <a:extLst>
                <a:ext uri="{FF2B5EF4-FFF2-40B4-BE49-F238E27FC236}">
                  <a16:creationId xmlns:a16="http://schemas.microsoft.com/office/drawing/2014/main" id="{C9321016-C8EB-45BF-8995-5AD5061925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15" name="文字方塊 14">
              <a:extLst>
                <a:ext uri="{FF2B5EF4-FFF2-40B4-BE49-F238E27FC236}">
                  <a16:creationId xmlns:a16="http://schemas.microsoft.com/office/drawing/2014/main" id="{F35C735A-1D44-4206-8A71-93BA1CC0FF78}"/>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
        <p:nvSpPr>
          <p:cNvPr id="16" name="矩形 15">
            <a:extLst>
              <a:ext uri="{FF2B5EF4-FFF2-40B4-BE49-F238E27FC236}">
                <a16:creationId xmlns:a16="http://schemas.microsoft.com/office/drawing/2014/main" id="{55B57B56-2882-4DEA-96C9-C3FD75EA0FC7}"/>
              </a:ext>
            </a:extLst>
          </p:cNvPr>
          <p:cNvSpPr/>
          <p:nvPr/>
        </p:nvSpPr>
        <p:spPr>
          <a:xfrm>
            <a:off x="4070351" y="3732841"/>
            <a:ext cx="1267420"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7" name="群組 16">
            <a:extLst>
              <a:ext uri="{FF2B5EF4-FFF2-40B4-BE49-F238E27FC236}">
                <a16:creationId xmlns:a16="http://schemas.microsoft.com/office/drawing/2014/main" id="{A5CF0EDF-6CC2-4F05-9DCF-D044C82B13E1}"/>
              </a:ext>
            </a:extLst>
          </p:cNvPr>
          <p:cNvGrpSpPr/>
          <p:nvPr/>
        </p:nvGrpSpPr>
        <p:grpSpPr>
          <a:xfrm>
            <a:off x="5344121" y="3558050"/>
            <a:ext cx="722644" cy="722644"/>
            <a:chOff x="6497445" y="5748630"/>
            <a:chExt cx="722644" cy="722644"/>
          </a:xfrm>
        </p:grpSpPr>
        <p:pic>
          <p:nvPicPr>
            <p:cNvPr id="18" name="圖形 17" descr="手背向前食指朝右指索引">
              <a:extLst>
                <a:ext uri="{FF2B5EF4-FFF2-40B4-BE49-F238E27FC236}">
                  <a16:creationId xmlns:a16="http://schemas.microsoft.com/office/drawing/2014/main" id="{A6AC3E58-6313-470B-AAD4-7C08531756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19" name="文字方塊 18">
              <a:extLst>
                <a:ext uri="{FF2B5EF4-FFF2-40B4-BE49-F238E27FC236}">
                  <a16:creationId xmlns:a16="http://schemas.microsoft.com/office/drawing/2014/main" id="{1E021533-1C84-434D-98B6-8E3C89601F3A}"/>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3</a:t>
              </a:r>
              <a:endParaRPr lang="zh-TW" altLang="en-US" sz="2400" dirty="0">
                <a:solidFill>
                  <a:schemeClr val="bg1"/>
                </a:solidFill>
              </a:endParaRPr>
            </a:p>
          </p:txBody>
        </p:sp>
      </p:grpSp>
      <p:grpSp>
        <p:nvGrpSpPr>
          <p:cNvPr id="20" name="群組 19">
            <a:extLst>
              <a:ext uri="{FF2B5EF4-FFF2-40B4-BE49-F238E27FC236}">
                <a16:creationId xmlns:a16="http://schemas.microsoft.com/office/drawing/2014/main" id="{16A73E1E-3B09-49A7-BB50-3AA3E3A6DD42}"/>
              </a:ext>
            </a:extLst>
          </p:cNvPr>
          <p:cNvGrpSpPr/>
          <p:nvPr/>
        </p:nvGrpSpPr>
        <p:grpSpPr>
          <a:xfrm flipH="1">
            <a:off x="2415991" y="1367983"/>
            <a:ext cx="722644" cy="722644"/>
            <a:chOff x="4536098" y="5059673"/>
            <a:chExt cx="722644" cy="722644"/>
          </a:xfrm>
        </p:grpSpPr>
        <p:pic>
          <p:nvPicPr>
            <p:cNvPr id="21" name="圖形 20" descr="手背向前食指朝右指索引">
              <a:extLst>
                <a:ext uri="{FF2B5EF4-FFF2-40B4-BE49-F238E27FC236}">
                  <a16:creationId xmlns:a16="http://schemas.microsoft.com/office/drawing/2014/main" id="{A1217707-9357-499A-9FE6-3F171CD01A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098" y="5059673"/>
              <a:ext cx="722644" cy="722644"/>
            </a:xfrm>
            <a:prstGeom prst="rect">
              <a:avLst/>
            </a:prstGeom>
          </p:spPr>
        </p:pic>
        <p:sp>
          <p:nvSpPr>
            <p:cNvPr id="22" name="文字方塊 21">
              <a:extLst>
                <a:ext uri="{FF2B5EF4-FFF2-40B4-BE49-F238E27FC236}">
                  <a16:creationId xmlns:a16="http://schemas.microsoft.com/office/drawing/2014/main" id="{F7BA4E0B-0D58-461E-9463-047C49DA90C8}"/>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spTree>
    <p:extLst>
      <p:ext uri="{BB962C8B-B14F-4D97-AF65-F5344CB8AC3E}">
        <p14:creationId xmlns:p14="http://schemas.microsoft.com/office/powerpoint/2010/main" val="4066499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B1D5E4-1CAC-E541-9E54-F6187A0E63B9}"/>
              </a:ext>
            </a:extLst>
          </p:cNvPr>
          <p:cNvSpPr>
            <a:spLocks noGrp="1"/>
          </p:cNvSpPr>
          <p:nvPr>
            <p:ph type="title"/>
          </p:nvPr>
        </p:nvSpPr>
        <p:spPr/>
        <p:txBody>
          <a:bodyPr/>
          <a:lstStyle/>
          <a:p>
            <a:r>
              <a:rPr lang="en" altLang="zh-TW" dirty="0"/>
              <a:t>IAM</a:t>
            </a:r>
            <a:endParaRPr kumimoji="1" lang="zh-TW" altLang="en-US" dirty="0"/>
          </a:p>
        </p:txBody>
      </p:sp>
      <p:sp>
        <p:nvSpPr>
          <p:cNvPr id="3" name="內容版面配置區 2">
            <a:extLst>
              <a:ext uri="{FF2B5EF4-FFF2-40B4-BE49-F238E27FC236}">
                <a16:creationId xmlns:a16="http://schemas.microsoft.com/office/drawing/2014/main" id="{292887D5-E007-BB49-B954-182C6F442B9D}"/>
              </a:ext>
            </a:extLst>
          </p:cNvPr>
          <p:cNvSpPr>
            <a:spLocks noGrp="1"/>
          </p:cNvSpPr>
          <p:nvPr>
            <p:ph idx="1"/>
          </p:nvPr>
        </p:nvSpPr>
        <p:spPr/>
        <p:txBody>
          <a:bodyPr/>
          <a:lstStyle/>
          <a:p>
            <a:pPr>
              <a:lnSpc>
                <a:spcPct val="150000"/>
              </a:lnSpc>
            </a:pPr>
            <a:r>
              <a:rPr lang="zh-TW" altLang="en-US" sz="2400" dirty="0"/>
              <a:t>權限管理的機制：</a:t>
            </a:r>
            <a:endParaRPr lang="en-US" altLang="zh-TW" sz="2400" dirty="0"/>
          </a:p>
          <a:p>
            <a:pPr lvl="1">
              <a:lnSpc>
                <a:spcPct val="150000"/>
              </a:lnSpc>
              <a:buFont typeface="Wingdings" panose="05000000000000000000" pitchFamily="2" charset="2"/>
              <a:buChar char="ü"/>
            </a:pPr>
            <a:r>
              <a:rPr lang="zh-TW" altLang="en-US" sz="2000" dirty="0"/>
              <a:t>讀寫可分離，即使是超級使用者也可分成後台</a:t>
            </a:r>
            <a:r>
              <a:rPr lang="en" altLang="zh-TW" sz="2000" dirty="0"/>
              <a:t>UI</a:t>
            </a:r>
            <a:r>
              <a:rPr lang="zh-TW" altLang="en-US" sz="2000" dirty="0"/>
              <a:t>或</a:t>
            </a:r>
            <a:r>
              <a:rPr lang="en" altLang="zh-TW" sz="2000" dirty="0"/>
              <a:t>Command Line</a:t>
            </a:r>
            <a:r>
              <a:rPr lang="zh-TW" altLang="en-US" sz="2000" dirty="0"/>
              <a:t>用。</a:t>
            </a:r>
            <a:endParaRPr lang="en-US" altLang="zh-TW" sz="2000" dirty="0"/>
          </a:p>
          <a:p>
            <a:pPr lvl="1">
              <a:lnSpc>
                <a:spcPct val="150000"/>
              </a:lnSpc>
              <a:buFont typeface="Wingdings" panose="05000000000000000000" pitchFamily="2" charset="2"/>
              <a:buChar char="ü"/>
            </a:pPr>
            <a:r>
              <a:rPr lang="zh-TW" altLang="en-US" sz="2000" dirty="0"/>
              <a:t>每個</a:t>
            </a:r>
            <a:r>
              <a:rPr lang="en" altLang="zh-TW" sz="2000" dirty="0"/>
              <a:t>AWS</a:t>
            </a:r>
            <a:r>
              <a:rPr lang="zh-TW" altLang="en-US" sz="2000" dirty="0"/>
              <a:t>服務權限分開，有</a:t>
            </a:r>
            <a:r>
              <a:rPr lang="en" altLang="zh-TW" sz="2000" dirty="0"/>
              <a:t>User</a:t>
            </a:r>
            <a:r>
              <a:rPr lang="zh-TW" altLang="en-US" sz="2000" dirty="0"/>
              <a:t>與</a:t>
            </a:r>
            <a:r>
              <a:rPr lang="en" altLang="zh-TW" sz="2000" dirty="0"/>
              <a:t>Role</a:t>
            </a:r>
            <a:r>
              <a:rPr lang="zh-TW" altLang="en-US" sz="2000" dirty="0"/>
              <a:t>的設定方式，也可單獨廢棄某個使用者或某個授權的</a:t>
            </a:r>
            <a:r>
              <a:rPr lang="en" altLang="zh-TW" sz="2000" dirty="0"/>
              <a:t>Key</a:t>
            </a:r>
            <a:r>
              <a:rPr kumimoji="1" lang="zh-TW" altLang="en-US" sz="2000" dirty="0">
                <a:latin typeface="+mn-ea"/>
              </a:rPr>
              <a:t>。</a:t>
            </a:r>
            <a:endParaRPr kumimoji="1" lang="en-US" altLang="zh-TW" sz="2000" dirty="0">
              <a:latin typeface="+mn-ea"/>
            </a:endParaRPr>
          </a:p>
          <a:p>
            <a:pPr>
              <a:lnSpc>
                <a:spcPct val="150000"/>
              </a:lnSpc>
            </a:pPr>
            <a:r>
              <a:rPr lang="zh-TW" altLang="en-US" sz="2400" dirty="0">
                <a:latin typeface="+mn-ea"/>
                <a:hlinkClick r:id="rId3"/>
              </a:rPr>
              <a:t>官方介紹</a:t>
            </a:r>
            <a:endParaRPr kumimoji="1" lang="zh-TW" altLang="en-US" sz="2400" dirty="0">
              <a:latin typeface="+mn-ea"/>
            </a:endParaRPr>
          </a:p>
        </p:txBody>
      </p:sp>
    </p:spTree>
    <p:extLst>
      <p:ext uri="{BB962C8B-B14F-4D97-AF65-F5344CB8AC3E}">
        <p14:creationId xmlns:p14="http://schemas.microsoft.com/office/powerpoint/2010/main" val="37623039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內容版面配置區 10">
            <a:extLst>
              <a:ext uri="{FF2B5EF4-FFF2-40B4-BE49-F238E27FC236}">
                <a16:creationId xmlns:a16="http://schemas.microsoft.com/office/drawing/2014/main" id="{843BC748-9125-4FF0-BAEB-1527CA3C3F02}"/>
              </a:ext>
            </a:extLst>
          </p:cNvPr>
          <p:cNvPicPr>
            <a:picLocks noGrp="1" noChangeAspect="1"/>
          </p:cNvPicPr>
          <p:nvPr>
            <p:ph idx="1"/>
          </p:nvPr>
        </p:nvPicPr>
        <p:blipFill>
          <a:blip r:embed="rId3"/>
          <a:stretch>
            <a:fillRect/>
          </a:stretch>
        </p:blipFill>
        <p:spPr>
          <a:xfrm>
            <a:off x="1447268" y="1825625"/>
            <a:ext cx="9297463" cy="4351338"/>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104 – </a:t>
            </a:r>
            <a:r>
              <a:rPr lang="en-US" altLang="zh-TW" dirty="0" err="1"/>
              <a:t>Jupyter</a:t>
            </a:r>
            <a:r>
              <a:rPr lang="en-US" altLang="zh-TW" dirty="0"/>
              <a:t> Notebook (2/5)</a:t>
            </a:r>
            <a:endParaRPr lang="zh-TW" altLang="en-US" dirty="0"/>
          </a:p>
        </p:txBody>
      </p:sp>
      <p:sp>
        <p:nvSpPr>
          <p:cNvPr id="8" name="矩形 7">
            <a:extLst>
              <a:ext uri="{FF2B5EF4-FFF2-40B4-BE49-F238E27FC236}">
                <a16:creationId xmlns:a16="http://schemas.microsoft.com/office/drawing/2014/main" id="{82D3955F-0EFE-4698-B4BC-ECBE3961F1C0}"/>
              </a:ext>
            </a:extLst>
          </p:cNvPr>
          <p:cNvSpPr/>
          <p:nvPr/>
        </p:nvSpPr>
        <p:spPr>
          <a:xfrm>
            <a:off x="8782050" y="3329940"/>
            <a:ext cx="668006"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6" name="矩形 5">
            <a:extLst>
              <a:ext uri="{FF2B5EF4-FFF2-40B4-BE49-F238E27FC236}">
                <a16:creationId xmlns:a16="http://schemas.microsoft.com/office/drawing/2014/main" id="{2B2F5654-0BE4-4D24-978D-6DE138D472BA}"/>
              </a:ext>
            </a:extLst>
          </p:cNvPr>
          <p:cNvSpPr/>
          <p:nvPr/>
        </p:nvSpPr>
        <p:spPr>
          <a:xfrm>
            <a:off x="1573306" y="5311140"/>
            <a:ext cx="1399750" cy="3769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9" name="群組 8">
            <a:extLst>
              <a:ext uri="{FF2B5EF4-FFF2-40B4-BE49-F238E27FC236}">
                <a16:creationId xmlns:a16="http://schemas.microsoft.com/office/drawing/2014/main" id="{0273413C-4810-4D0A-AF0D-7ACAA1031A63}"/>
              </a:ext>
            </a:extLst>
          </p:cNvPr>
          <p:cNvGrpSpPr/>
          <p:nvPr/>
        </p:nvGrpSpPr>
        <p:grpSpPr>
          <a:xfrm>
            <a:off x="9463503" y="3148136"/>
            <a:ext cx="722644" cy="722644"/>
            <a:chOff x="6497445" y="5748630"/>
            <a:chExt cx="722644" cy="722644"/>
          </a:xfrm>
        </p:grpSpPr>
        <p:pic>
          <p:nvPicPr>
            <p:cNvPr id="12" name="圖形 11" descr="手背向前食指朝右指索引">
              <a:extLst>
                <a:ext uri="{FF2B5EF4-FFF2-40B4-BE49-F238E27FC236}">
                  <a16:creationId xmlns:a16="http://schemas.microsoft.com/office/drawing/2014/main" id="{9748C637-10AC-4EF3-B921-FDBB6D3A09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13" name="文字方塊 12">
              <a:extLst>
                <a:ext uri="{FF2B5EF4-FFF2-40B4-BE49-F238E27FC236}">
                  <a16:creationId xmlns:a16="http://schemas.microsoft.com/office/drawing/2014/main" id="{A94DC878-D982-4E54-AAF7-3C8E15CFE912}"/>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grpSp>
        <p:nvGrpSpPr>
          <p:cNvPr id="14" name="群組 13">
            <a:extLst>
              <a:ext uri="{FF2B5EF4-FFF2-40B4-BE49-F238E27FC236}">
                <a16:creationId xmlns:a16="http://schemas.microsoft.com/office/drawing/2014/main" id="{424BC8E1-6774-40FE-B1BA-BB7B307565B0}"/>
              </a:ext>
            </a:extLst>
          </p:cNvPr>
          <p:cNvGrpSpPr/>
          <p:nvPr/>
        </p:nvGrpSpPr>
        <p:grpSpPr>
          <a:xfrm flipH="1">
            <a:off x="2986503" y="5218983"/>
            <a:ext cx="722644" cy="722644"/>
            <a:chOff x="4536098" y="5059673"/>
            <a:chExt cx="722644" cy="722644"/>
          </a:xfrm>
        </p:grpSpPr>
        <p:pic>
          <p:nvPicPr>
            <p:cNvPr id="15" name="圖形 14" descr="手背向前食指朝右指索引">
              <a:extLst>
                <a:ext uri="{FF2B5EF4-FFF2-40B4-BE49-F238E27FC236}">
                  <a16:creationId xmlns:a16="http://schemas.microsoft.com/office/drawing/2014/main" id="{D2B82EEE-93A7-4A13-AF93-A0197ED195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098" y="5059673"/>
              <a:ext cx="722644" cy="722644"/>
            </a:xfrm>
            <a:prstGeom prst="rect">
              <a:avLst/>
            </a:prstGeom>
          </p:spPr>
        </p:pic>
        <p:sp>
          <p:nvSpPr>
            <p:cNvPr id="16" name="文字方塊 15">
              <a:extLst>
                <a:ext uri="{FF2B5EF4-FFF2-40B4-BE49-F238E27FC236}">
                  <a16:creationId xmlns:a16="http://schemas.microsoft.com/office/drawing/2014/main" id="{6C173253-6D46-45D6-939A-CDE9FCD775E5}"/>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spTree>
    <p:extLst>
      <p:ext uri="{BB962C8B-B14F-4D97-AF65-F5344CB8AC3E}">
        <p14:creationId xmlns:p14="http://schemas.microsoft.com/office/powerpoint/2010/main" val="24369014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2FB27CE6-E9A1-40D4-ACD7-5DBF691C9870}"/>
              </a:ext>
            </a:extLst>
          </p:cNvPr>
          <p:cNvPicPr>
            <a:picLocks noGrp="1" noChangeAspect="1"/>
          </p:cNvPicPr>
          <p:nvPr>
            <p:ph idx="1"/>
          </p:nvPr>
        </p:nvPicPr>
        <p:blipFill>
          <a:blip r:embed="rId3"/>
          <a:stretch>
            <a:fillRect/>
          </a:stretch>
        </p:blipFill>
        <p:spPr>
          <a:xfrm>
            <a:off x="1566265" y="1825625"/>
            <a:ext cx="9059470" cy="4351338"/>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105 – </a:t>
            </a:r>
            <a:r>
              <a:rPr lang="en-US" altLang="zh-TW" dirty="0" err="1"/>
              <a:t>Jupyter</a:t>
            </a:r>
            <a:r>
              <a:rPr lang="en-US" altLang="zh-TW" dirty="0"/>
              <a:t> Notebook (3/5)</a:t>
            </a:r>
            <a:endParaRPr lang="zh-TW" altLang="en-US" dirty="0"/>
          </a:p>
        </p:txBody>
      </p:sp>
      <p:sp>
        <p:nvSpPr>
          <p:cNvPr id="15" name="矩形 14">
            <a:extLst>
              <a:ext uri="{FF2B5EF4-FFF2-40B4-BE49-F238E27FC236}">
                <a16:creationId xmlns:a16="http://schemas.microsoft.com/office/drawing/2014/main" id="{9345E1DD-B1BC-4B36-8A61-20FAFFB8421B}"/>
              </a:ext>
            </a:extLst>
          </p:cNvPr>
          <p:cNvSpPr/>
          <p:nvPr/>
        </p:nvSpPr>
        <p:spPr>
          <a:xfrm>
            <a:off x="8324851" y="4474448"/>
            <a:ext cx="1984906"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8" name="矩形 7">
            <a:extLst>
              <a:ext uri="{FF2B5EF4-FFF2-40B4-BE49-F238E27FC236}">
                <a16:creationId xmlns:a16="http://schemas.microsoft.com/office/drawing/2014/main" id="{82D3955F-0EFE-4698-B4BC-ECBE3961F1C0}"/>
              </a:ext>
            </a:extLst>
          </p:cNvPr>
          <p:cNvSpPr/>
          <p:nvPr/>
        </p:nvSpPr>
        <p:spPr>
          <a:xfrm>
            <a:off x="9918701" y="2549746"/>
            <a:ext cx="430530" cy="2695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2" name="群組 11">
            <a:extLst>
              <a:ext uri="{FF2B5EF4-FFF2-40B4-BE49-F238E27FC236}">
                <a16:creationId xmlns:a16="http://schemas.microsoft.com/office/drawing/2014/main" id="{19B9CF70-9F15-4287-ACAD-36748D22C98C}"/>
              </a:ext>
            </a:extLst>
          </p:cNvPr>
          <p:cNvGrpSpPr/>
          <p:nvPr/>
        </p:nvGrpSpPr>
        <p:grpSpPr>
          <a:xfrm>
            <a:off x="10309756" y="4314245"/>
            <a:ext cx="722644" cy="722644"/>
            <a:chOff x="6497445" y="5748630"/>
            <a:chExt cx="722644" cy="722644"/>
          </a:xfrm>
        </p:grpSpPr>
        <p:pic>
          <p:nvPicPr>
            <p:cNvPr id="13" name="圖形 12" descr="手背向前食指朝右指索引">
              <a:extLst>
                <a:ext uri="{FF2B5EF4-FFF2-40B4-BE49-F238E27FC236}">
                  <a16:creationId xmlns:a16="http://schemas.microsoft.com/office/drawing/2014/main" id="{172DBDAD-E423-49A4-9ED0-C59A954C98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14" name="文字方塊 13">
              <a:extLst>
                <a:ext uri="{FF2B5EF4-FFF2-40B4-BE49-F238E27FC236}">
                  <a16:creationId xmlns:a16="http://schemas.microsoft.com/office/drawing/2014/main" id="{F0B860D8-831C-43F5-866A-EACC3E564B45}"/>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grpSp>
        <p:nvGrpSpPr>
          <p:cNvPr id="16" name="群組 15">
            <a:extLst>
              <a:ext uri="{FF2B5EF4-FFF2-40B4-BE49-F238E27FC236}">
                <a16:creationId xmlns:a16="http://schemas.microsoft.com/office/drawing/2014/main" id="{24878019-43BE-4DB1-A772-3E31FB0903B4}"/>
              </a:ext>
            </a:extLst>
          </p:cNvPr>
          <p:cNvGrpSpPr/>
          <p:nvPr/>
        </p:nvGrpSpPr>
        <p:grpSpPr>
          <a:xfrm flipH="1">
            <a:off x="10345996" y="2356282"/>
            <a:ext cx="722644" cy="722644"/>
            <a:chOff x="4536098" y="5059673"/>
            <a:chExt cx="722644" cy="722644"/>
          </a:xfrm>
        </p:grpSpPr>
        <p:pic>
          <p:nvPicPr>
            <p:cNvPr id="17" name="圖形 16" descr="手背向前食指朝右指索引">
              <a:extLst>
                <a:ext uri="{FF2B5EF4-FFF2-40B4-BE49-F238E27FC236}">
                  <a16:creationId xmlns:a16="http://schemas.microsoft.com/office/drawing/2014/main" id="{BCB46883-66E4-4CE4-BC82-2DA5D68A27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098" y="5059673"/>
              <a:ext cx="722644" cy="722644"/>
            </a:xfrm>
            <a:prstGeom prst="rect">
              <a:avLst/>
            </a:prstGeom>
          </p:spPr>
        </p:pic>
        <p:sp>
          <p:nvSpPr>
            <p:cNvPr id="18" name="文字方塊 17">
              <a:extLst>
                <a:ext uri="{FF2B5EF4-FFF2-40B4-BE49-F238E27FC236}">
                  <a16:creationId xmlns:a16="http://schemas.microsoft.com/office/drawing/2014/main" id="{330C8295-0FBB-49AF-9B9E-4761ACD6AF3D}"/>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spTree>
    <p:extLst>
      <p:ext uri="{BB962C8B-B14F-4D97-AF65-F5344CB8AC3E}">
        <p14:creationId xmlns:p14="http://schemas.microsoft.com/office/powerpoint/2010/main" val="332516545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a:extLst>
              <a:ext uri="{FF2B5EF4-FFF2-40B4-BE49-F238E27FC236}">
                <a16:creationId xmlns:a16="http://schemas.microsoft.com/office/drawing/2014/main" id="{C8E5AD2E-5178-4F19-9D06-1AD3A9D15B65}"/>
              </a:ext>
            </a:extLst>
          </p:cNvPr>
          <p:cNvPicPr>
            <a:picLocks noGrp="1" noChangeAspect="1"/>
          </p:cNvPicPr>
          <p:nvPr>
            <p:ph sz="half" idx="2"/>
          </p:nvPr>
        </p:nvPicPr>
        <p:blipFill>
          <a:blip r:embed="rId3"/>
          <a:stretch>
            <a:fillRect/>
          </a:stretch>
        </p:blipFill>
        <p:spPr>
          <a:xfrm>
            <a:off x="5911850" y="1690688"/>
            <a:ext cx="5753100" cy="4570954"/>
          </a:xfrm>
          <a:prstGeom prst="rect">
            <a:avLst/>
          </a:prstGeom>
        </p:spPr>
      </p:pic>
      <p:sp>
        <p:nvSpPr>
          <p:cNvPr id="2" name="標題 1">
            <a:extLst>
              <a:ext uri="{FF2B5EF4-FFF2-40B4-BE49-F238E27FC236}">
                <a16:creationId xmlns:a16="http://schemas.microsoft.com/office/drawing/2014/main" id="{29DD64ED-5B3E-4E17-BADF-DD6BB3484E01}"/>
              </a:ext>
            </a:extLst>
          </p:cNvPr>
          <p:cNvSpPr>
            <a:spLocks noGrp="1"/>
          </p:cNvSpPr>
          <p:nvPr>
            <p:ph type="title"/>
          </p:nvPr>
        </p:nvSpPr>
        <p:spPr/>
        <p:txBody>
          <a:bodyPr/>
          <a:lstStyle/>
          <a:p>
            <a:r>
              <a:rPr lang="en-US" altLang="zh-TW" dirty="0"/>
              <a:t>Step 106</a:t>
            </a:r>
            <a:r>
              <a:rPr lang="zh-TW" altLang="en-US" dirty="0"/>
              <a:t> </a:t>
            </a:r>
            <a:r>
              <a:rPr lang="en-US" altLang="zh-TW" dirty="0"/>
              <a:t>– </a:t>
            </a:r>
            <a:r>
              <a:rPr lang="en-US" altLang="zh-TW" dirty="0" err="1"/>
              <a:t>Jupyter</a:t>
            </a:r>
            <a:r>
              <a:rPr lang="en-US" altLang="zh-TW" dirty="0"/>
              <a:t> Notebook (4/5)</a:t>
            </a:r>
            <a:endParaRPr lang="zh-TW" altLang="en-US" dirty="0"/>
          </a:p>
        </p:txBody>
      </p:sp>
      <p:sp>
        <p:nvSpPr>
          <p:cNvPr id="4" name="內容版面配置區 3">
            <a:extLst>
              <a:ext uri="{FF2B5EF4-FFF2-40B4-BE49-F238E27FC236}">
                <a16:creationId xmlns:a16="http://schemas.microsoft.com/office/drawing/2014/main" id="{1B0AA2B4-3756-47CD-BA5F-B168E2248280}"/>
              </a:ext>
            </a:extLst>
          </p:cNvPr>
          <p:cNvSpPr>
            <a:spLocks noGrp="1"/>
          </p:cNvSpPr>
          <p:nvPr>
            <p:ph sz="half" idx="1"/>
          </p:nvPr>
        </p:nvSpPr>
        <p:spPr>
          <a:xfrm>
            <a:off x="654050" y="1825625"/>
            <a:ext cx="5181600" cy="4351338"/>
          </a:xfrm>
        </p:spPr>
        <p:txBody>
          <a:bodyPr>
            <a:normAutofit fontScale="92500"/>
          </a:bodyPr>
          <a:lstStyle/>
          <a:p>
            <a:pPr>
              <a:lnSpc>
                <a:spcPct val="150000"/>
              </a:lnSpc>
            </a:pPr>
            <a:r>
              <a:rPr lang="zh-TW" altLang="en-US" sz="2400" dirty="0"/>
              <a:t>請至以下</a:t>
            </a:r>
            <a:r>
              <a:rPr lang="en-US" altLang="zh-TW" sz="2400" dirty="0"/>
              <a:t>git lab</a:t>
            </a:r>
            <a:r>
              <a:rPr lang="zh-TW" altLang="en-US" sz="2400" dirty="0"/>
              <a:t>複製程式碼並貼上</a:t>
            </a:r>
            <a:r>
              <a:rPr lang="en-US" altLang="zh-TW" sz="2400" dirty="0" err="1"/>
              <a:t>Jupyter</a:t>
            </a:r>
            <a:r>
              <a:rPr lang="en-US" altLang="zh-TW" sz="2400" dirty="0"/>
              <a:t> notebook</a:t>
            </a:r>
            <a:r>
              <a:rPr lang="zh-TW" altLang="en-US" sz="2400" dirty="0"/>
              <a:t>：</a:t>
            </a:r>
            <a:br>
              <a:rPr lang="en-US" altLang="zh-TW" sz="2400" dirty="0"/>
            </a:br>
            <a:r>
              <a:rPr lang="en-US" altLang="zh-TW" sz="2400" dirty="0">
                <a:hlinkClick r:id="rId4"/>
              </a:rPr>
              <a:t>https://gitlab.com/jyoulin/awsiot_2022.git</a:t>
            </a:r>
            <a:endParaRPr lang="en-US" altLang="zh-TW" sz="2400" dirty="0"/>
          </a:p>
          <a:p>
            <a:pPr marL="0" indent="0">
              <a:lnSpc>
                <a:spcPct val="150000"/>
              </a:lnSpc>
              <a:buNone/>
            </a:pPr>
            <a:endParaRPr lang="en-US" altLang="zh-TW" sz="2400" dirty="0"/>
          </a:p>
          <a:p>
            <a:pPr marL="0" indent="0">
              <a:lnSpc>
                <a:spcPct val="150000"/>
              </a:lnSpc>
              <a:buNone/>
            </a:pPr>
            <a:r>
              <a:rPr lang="zh-TW" altLang="en-US" sz="2400" dirty="0"/>
              <a:t>注意：在程式碼中</a:t>
            </a:r>
            <a:r>
              <a:rPr lang="en-US" altLang="zh-TW" sz="2400" dirty="0"/>
              <a:t>dataset</a:t>
            </a:r>
            <a:r>
              <a:rPr lang="zh-TW" altLang="en-US" sz="2400" dirty="0"/>
              <a:t>部分，如果你命名的名稱與本教材不同，請更改為自己的名稱</a:t>
            </a:r>
            <a:endParaRPr lang="en-US" altLang="zh-TW" sz="2400" dirty="0"/>
          </a:p>
        </p:txBody>
      </p:sp>
      <p:sp>
        <p:nvSpPr>
          <p:cNvPr id="22" name="矩形 21">
            <a:extLst>
              <a:ext uri="{FF2B5EF4-FFF2-40B4-BE49-F238E27FC236}">
                <a16:creationId xmlns:a16="http://schemas.microsoft.com/office/drawing/2014/main" id="{948A0759-B5FF-4F89-99F3-823E2F146615}"/>
              </a:ext>
            </a:extLst>
          </p:cNvPr>
          <p:cNvSpPr/>
          <p:nvPr/>
        </p:nvSpPr>
        <p:spPr>
          <a:xfrm>
            <a:off x="6572249" y="3255010"/>
            <a:ext cx="3467101" cy="2514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cxnSp>
        <p:nvCxnSpPr>
          <p:cNvPr id="23" name="接點: 肘形 18">
            <a:extLst>
              <a:ext uri="{FF2B5EF4-FFF2-40B4-BE49-F238E27FC236}">
                <a16:creationId xmlns:a16="http://schemas.microsoft.com/office/drawing/2014/main" id="{F9FAFAB0-354A-48C7-A6B5-02335ED85495}"/>
              </a:ext>
            </a:extLst>
          </p:cNvPr>
          <p:cNvCxnSpPr>
            <a:cxnSpLocks/>
            <a:stCxn id="22" idx="1"/>
          </p:cNvCxnSpPr>
          <p:nvPr/>
        </p:nvCxnSpPr>
        <p:spPr>
          <a:xfrm flipH="1">
            <a:off x="5524500" y="3380740"/>
            <a:ext cx="1047749" cy="848360"/>
          </a:xfrm>
          <a:prstGeom prst="straightConnector1">
            <a:avLst/>
          </a:prstGeom>
          <a:ln w="57150" cap="flat" cmpd="sng" algn="ctr">
            <a:solidFill>
              <a:srgbClr val="FF00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337257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71983EBD-3E43-4C1B-A0CC-99DFAE8CA13D}"/>
              </a:ext>
            </a:extLst>
          </p:cNvPr>
          <p:cNvSpPr>
            <a:spLocks noGrp="1"/>
          </p:cNvSpPr>
          <p:nvPr>
            <p:ph type="title"/>
          </p:nvPr>
        </p:nvSpPr>
        <p:spPr/>
        <p:txBody>
          <a:bodyPr/>
          <a:lstStyle/>
          <a:p>
            <a:r>
              <a:rPr lang="en-US" altLang="zh-TW" dirty="0"/>
              <a:t>Step 107 – </a:t>
            </a:r>
            <a:r>
              <a:rPr lang="en-US" altLang="zh-TW" dirty="0" err="1"/>
              <a:t>Jupyter</a:t>
            </a:r>
            <a:r>
              <a:rPr lang="en-US" altLang="zh-TW" dirty="0"/>
              <a:t> Notebook (5/5)</a:t>
            </a:r>
            <a:endParaRPr lang="zh-TW" altLang="en-US" dirty="0"/>
          </a:p>
        </p:txBody>
      </p:sp>
      <p:sp>
        <p:nvSpPr>
          <p:cNvPr id="3" name="內容版面配置區 2">
            <a:extLst>
              <a:ext uri="{FF2B5EF4-FFF2-40B4-BE49-F238E27FC236}">
                <a16:creationId xmlns:a16="http://schemas.microsoft.com/office/drawing/2014/main" id="{3167A687-BF0E-4C77-B5FC-DA7DCD6B21EB}"/>
              </a:ext>
            </a:extLst>
          </p:cNvPr>
          <p:cNvSpPr>
            <a:spLocks noGrp="1"/>
          </p:cNvSpPr>
          <p:nvPr>
            <p:ph idx="1"/>
          </p:nvPr>
        </p:nvSpPr>
        <p:spPr/>
        <p:txBody>
          <a:bodyPr/>
          <a:lstStyle/>
          <a:p>
            <a:r>
              <a:rPr lang="zh-TW" altLang="en-US" dirty="0"/>
              <a:t>將游標停在程式碼區塊上，按下</a:t>
            </a:r>
            <a:r>
              <a:rPr lang="en-US" altLang="zh-TW" dirty="0" err="1"/>
              <a:t>shift+enter</a:t>
            </a:r>
            <a:r>
              <a:rPr lang="zh-TW" altLang="en-US" dirty="0"/>
              <a:t>執行，即得感測值折線圖。</a:t>
            </a:r>
            <a:endParaRPr lang="en-US" altLang="zh-TW" dirty="0"/>
          </a:p>
          <a:p>
            <a:endParaRPr lang="zh-TW" altLang="en-US" dirty="0"/>
          </a:p>
        </p:txBody>
      </p:sp>
      <p:pic>
        <p:nvPicPr>
          <p:cNvPr id="4" name="內容版面配置區 2">
            <a:extLst>
              <a:ext uri="{FF2B5EF4-FFF2-40B4-BE49-F238E27FC236}">
                <a16:creationId xmlns:a16="http://schemas.microsoft.com/office/drawing/2014/main" id="{44A133AB-9D25-4CD1-A5E4-C29FF42FB6FD}"/>
              </a:ext>
            </a:extLst>
          </p:cNvPr>
          <p:cNvPicPr>
            <a:picLocks noChangeAspect="1"/>
          </p:cNvPicPr>
          <p:nvPr/>
        </p:nvPicPr>
        <p:blipFill rotWithShape="1">
          <a:blip r:embed="rId2"/>
          <a:srcRect b="48906"/>
          <a:stretch/>
        </p:blipFill>
        <p:spPr>
          <a:xfrm>
            <a:off x="197843" y="2633323"/>
            <a:ext cx="5931217" cy="2005166"/>
          </a:xfrm>
          <a:prstGeom prst="rect">
            <a:avLst/>
          </a:prstGeom>
        </p:spPr>
      </p:pic>
      <p:pic>
        <p:nvPicPr>
          <p:cNvPr id="6" name="圖片 5">
            <a:extLst>
              <a:ext uri="{FF2B5EF4-FFF2-40B4-BE49-F238E27FC236}">
                <a16:creationId xmlns:a16="http://schemas.microsoft.com/office/drawing/2014/main" id="{559C3EAA-F38D-46A2-A436-DE514A25324A}"/>
              </a:ext>
            </a:extLst>
          </p:cNvPr>
          <p:cNvPicPr>
            <a:picLocks noChangeAspect="1"/>
          </p:cNvPicPr>
          <p:nvPr/>
        </p:nvPicPr>
        <p:blipFill>
          <a:blip r:embed="rId3"/>
          <a:stretch>
            <a:fillRect/>
          </a:stretch>
        </p:blipFill>
        <p:spPr>
          <a:xfrm>
            <a:off x="6096000" y="2660650"/>
            <a:ext cx="5873115" cy="2005165"/>
          </a:xfrm>
          <a:prstGeom prst="rect">
            <a:avLst/>
          </a:prstGeom>
        </p:spPr>
      </p:pic>
      <p:pic>
        <p:nvPicPr>
          <p:cNvPr id="7" name="內容版面配置區 2">
            <a:extLst>
              <a:ext uri="{FF2B5EF4-FFF2-40B4-BE49-F238E27FC236}">
                <a16:creationId xmlns:a16="http://schemas.microsoft.com/office/drawing/2014/main" id="{D4412B6A-42CC-41D9-B3AF-8AD9C2DAA088}"/>
              </a:ext>
            </a:extLst>
          </p:cNvPr>
          <p:cNvPicPr>
            <a:picLocks noChangeAspect="1"/>
          </p:cNvPicPr>
          <p:nvPr/>
        </p:nvPicPr>
        <p:blipFill rotWithShape="1">
          <a:blip r:embed="rId2"/>
          <a:srcRect t="50293"/>
          <a:stretch/>
        </p:blipFill>
        <p:spPr>
          <a:xfrm>
            <a:off x="3130391" y="4732250"/>
            <a:ext cx="5931217" cy="1950720"/>
          </a:xfrm>
          <a:prstGeom prst="rect">
            <a:avLst/>
          </a:prstGeom>
        </p:spPr>
      </p:pic>
    </p:spTree>
    <p:extLst>
      <p:ext uri="{BB962C8B-B14F-4D97-AF65-F5344CB8AC3E}">
        <p14:creationId xmlns:p14="http://schemas.microsoft.com/office/powerpoint/2010/main" val="185141875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A03BB2B-AB8D-44F8-894F-0F12CFE1B490}"/>
              </a:ext>
            </a:extLst>
          </p:cNvPr>
          <p:cNvSpPr>
            <a:spLocks noGrp="1"/>
          </p:cNvSpPr>
          <p:nvPr>
            <p:ph type="title"/>
          </p:nvPr>
        </p:nvSpPr>
        <p:spPr/>
        <p:txBody>
          <a:bodyPr/>
          <a:lstStyle/>
          <a:p>
            <a:r>
              <a:rPr lang="en-US" altLang="zh-TW" b="1" dirty="0"/>
              <a:t>Checkpoint</a:t>
            </a:r>
            <a:endParaRPr lang="zh-TW" altLang="en-US" b="1" dirty="0"/>
          </a:p>
        </p:txBody>
      </p:sp>
      <p:sp>
        <p:nvSpPr>
          <p:cNvPr id="3" name="內容版面配置區 2">
            <a:extLst>
              <a:ext uri="{FF2B5EF4-FFF2-40B4-BE49-F238E27FC236}">
                <a16:creationId xmlns:a16="http://schemas.microsoft.com/office/drawing/2014/main" id="{DAF868E8-3BC0-4263-BDBC-C67A4E45DBAC}"/>
              </a:ext>
            </a:extLst>
          </p:cNvPr>
          <p:cNvSpPr>
            <a:spLocks noGrp="1"/>
          </p:cNvSpPr>
          <p:nvPr>
            <p:ph idx="1"/>
          </p:nvPr>
        </p:nvSpPr>
        <p:spPr/>
        <p:txBody>
          <a:bodyPr/>
          <a:lstStyle/>
          <a:p>
            <a:pPr algn="just"/>
            <a:r>
              <a:rPr lang="en-US" altLang="zh-TW" dirty="0"/>
              <a:t>1. Step </a:t>
            </a:r>
            <a:r>
              <a:rPr lang="en-US" altLang="zh-TW" b="1" dirty="0">
                <a:solidFill>
                  <a:srgbClr val="FF0000"/>
                </a:solidFill>
              </a:rPr>
              <a:t>65 &amp; 66</a:t>
            </a:r>
            <a:r>
              <a:rPr lang="en-US" altLang="zh-TW" dirty="0"/>
              <a:t>: I need to see the values of ID, temperature, humidity, light, and time on the 7688 terminal and AWS platform.</a:t>
            </a:r>
            <a:endParaRPr lang="zh-TW" altLang="zh-TW" dirty="0"/>
          </a:p>
          <a:p>
            <a:pPr algn="just"/>
            <a:r>
              <a:rPr lang="en-US" altLang="zh-TW" dirty="0"/>
              <a:t>2. Step </a:t>
            </a:r>
            <a:r>
              <a:rPr lang="en-US" altLang="zh-TW" b="1" dirty="0">
                <a:solidFill>
                  <a:srgbClr val="FF0000"/>
                </a:solidFill>
              </a:rPr>
              <a:t>108</a:t>
            </a:r>
            <a:r>
              <a:rPr lang="en-US" altLang="zh-TW" dirty="0"/>
              <a:t>: I need to see line charts of temperature, humidity, and light on the </a:t>
            </a:r>
            <a:r>
              <a:rPr lang="en-US" altLang="zh-TW" dirty="0" err="1"/>
              <a:t>JupyterNotebook</a:t>
            </a:r>
            <a:r>
              <a:rPr lang="en-US" altLang="zh-TW" dirty="0"/>
              <a:t>.</a:t>
            </a:r>
            <a:endParaRPr lang="zh-TW" altLang="zh-TW" dirty="0"/>
          </a:p>
          <a:p>
            <a:pPr algn="just"/>
            <a:endParaRPr lang="zh-TW" altLang="en-US" dirty="0"/>
          </a:p>
        </p:txBody>
      </p:sp>
    </p:spTree>
    <p:extLst>
      <p:ext uri="{BB962C8B-B14F-4D97-AF65-F5344CB8AC3E}">
        <p14:creationId xmlns:p14="http://schemas.microsoft.com/office/powerpoint/2010/main" val="30351949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EE7C365-2F3F-4FFF-9586-3BA3640709E0}"/>
              </a:ext>
            </a:extLst>
          </p:cNvPr>
          <p:cNvSpPr>
            <a:spLocks noGrp="1"/>
          </p:cNvSpPr>
          <p:nvPr>
            <p:ph type="title"/>
          </p:nvPr>
        </p:nvSpPr>
        <p:spPr/>
        <p:txBody>
          <a:bodyPr/>
          <a:lstStyle/>
          <a:p>
            <a:r>
              <a:rPr lang="en-US" altLang="zh-TW" b="1" dirty="0"/>
              <a:t>The reminder of important steps</a:t>
            </a:r>
            <a:endParaRPr lang="zh-TW" altLang="en-US" b="1" dirty="0"/>
          </a:p>
        </p:txBody>
      </p:sp>
      <p:sp>
        <p:nvSpPr>
          <p:cNvPr id="3" name="內容版面配置區 2">
            <a:extLst>
              <a:ext uri="{FF2B5EF4-FFF2-40B4-BE49-F238E27FC236}">
                <a16:creationId xmlns:a16="http://schemas.microsoft.com/office/drawing/2014/main" id="{30C84F36-DDFD-46BE-A6B0-D8FFBF72CBD3}"/>
              </a:ext>
            </a:extLst>
          </p:cNvPr>
          <p:cNvSpPr>
            <a:spLocks noGrp="1"/>
          </p:cNvSpPr>
          <p:nvPr>
            <p:ph idx="1"/>
          </p:nvPr>
        </p:nvSpPr>
        <p:spPr/>
        <p:txBody>
          <a:bodyPr>
            <a:normAutofit/>
          </a:bodyPr>
          <a:lstStyle/>
          <a:p>
            <a:pPr lvl="0" algn="just"/>
            <a:r>
              <a:rPr lang="en-US" altLang="zh-TW" b="1" dirty="0">
                <a:solidFill>
                  <a:srgbClr val="FF0000"/>
                </a:solidFill>
              </a:rPr>
              <a:t>On the slide, all steps named 7688 please rewrite as student number, for example: 7688_thing </a:t>
            </a:r>
            <a:r>
              <a:rPr lang="zh-TW" altLang="zh-TW" b="1" dirty="0">
                <a:solidFill>
                  <a:srgbClr val="FF0000"/>
                </a:solidFill>
              </a:rPr>
              <a:t>→</a:t>
            </a:r>
            <a:r>
              <a:rPr lang="en-US" altLang="zh-TW" b="1" dirty="0">
                <a:solidFill>
                  <a:srgbClr val="FF0000"/>
                </a:solidFill>
              </a:rPr>
              <a:t> </a:t>
            </a:r>
            <a:r>
              <a:rPr lang="en-US" altLang="zh-TW" b="1" dirty="0" err="1">
                <a:solidFill>
                  <a:srgbClr val="FF0000"/>
                </a:solidFill>
              </a:rPr>
              <a:t>StudentID_thing</a:t>
            </a:r>
            <a:endParaRPr lang="zh-TW" altLang="zh-TW" dirty="0">
              <a:solidFill>
                <a:srgbClr val="FF0000"/>
              </a:solidFill>
            </a:endParaRPr>
          </a:p>
          <a:p>
            <a:pPr lvl="0" algn="just"/>
            <a:r>
              <a:rPr lang="en-US" altLang="zh-TW" dirty="0"/>
              <a:t>Step </a:t>
            </a:r>
            <a:r>
              <a:rPr lang="en-US" altLang="zh-TW" b="1" dirty="0">
                <a:solidFill>
                  <a:srgbClr val="FF0000"/>
                </a:solidFill>
              </a:rPr>
              <a:t>20</a:t>
            </a:r>
            <a:r>
              <a:rPr lang="en-US" altLang="zh-TW" dirty="0"/>
              <a:t>: Please remember the key in step 20, and when we select the policy in step 22, please select your key to set.</a:t>
            </a:r>
            <a:endParaRPr lang="zh-TW" altLang="zh-TW" dirty="0"/>
          </a:p>
          <a:p>
            <a:pPr lvl="0" algn="just"/>
            <a:r>
              <a:rPr lang="en-US" altLang="zh-TW" dirty="0"/>
              <a:t>Step </a:t>
            </a:r>
            <a:r>
              <a:rPr lang="en-US" altLang="zh-TW" b="1" dirty="0">
                <a:solidFill>
                  <a:srgbClr val="FF0000"/>
                </a:solidFill>
              </a:rPr>
              <a:t>39</a:t>
            </a:r>
            <a:r>
              <a:rPr lang="en-US" altLang="zh-TW" dirty="0"/>
              <a:t>: In SFTP software, you can use any software that can transfer files to 7688, such as FileZilla or </a:t>
            </a:r>
            <a:r>
              <a:rPr lang="en-US" altLang="zh-TW" dirty="0" err="1"/>
              <a:t>MobaXterm</a:t>
            </a:r>
            <a:r>
              <a:rPr lang="en-US" altLang="zh-TW" dirty="0"/>
              <a:t>.</a:t>
            </a:r>
            <a:endParaRPr lang="zh-TW" altLang="zh-TW" dirty="0"/>
          </a:p>
          <a:p>
            <a:pPr lvl="0" algn="just"/>
            <a:r>
              <a:rPr lang="en-US" altLang="zh-TW" dirty="0"/>
              <a:t>Step </a:t>
            </a:r>
            <a:r>
              <a:rPr lang="en-US" altLang="zh-TW" b="1" dirty="0">
                <a:solidFill>
                  <a:srgbClr val="FF0000"/>
                </a:solidFill>
              </a:rPr>
              <a:t>94</a:t>
            </a:r>
            <a:r>
              <a:rPr lang="en-US" altLang="zh-TW" dirty="0"/>
              <a:t>: In the IAM role, remember the name you created (ex: AmazonSageMaker-ExecutionRole-20221023T234815) as it will be used in step 99.</a:t>
            </a:r>
            <a:endParaRPr lang="zh-TW" altLang="zh-TW" dirty="0"/>
          </a:p>
        </p:txBody>
      </p:sp>
    </p:spTree>
    <p:extLst>
      <p:ext uri="{BB962C8B-B14F-4D97-AF65-F5344CB8AC3E}">
        <p14:creationId xmlns:p14="http://schemas.microsoft.com/office/powerpoint/2010/main" val="45100723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B8FB9E-547F-4587-9DEA-4E24BA82B31D}"/>
              </a:ext>
            </a:extLst>
          </p:cNvPr>
          <p:cNvSpPr>
            <a:spLocks noGrp="1"/>
          </p:cNvSpPr>
          <p:nvPr>
            <p:ph type="title"/>
          </p:nvPr>
        </p:nvSpPr>
        <p:spPr/>
        <p:txBody>
          <a:bodyPr>
            <a:normAutofit/>
          </a:bodyPr>
          <a:lstStyle/>
          <a:p>
            <a:r>
              <a:rPr lang="en-US" altLang="zh-TW" sz="4000" b="1" dirty="0"/>
              <a:t>Remember to shutdown(or delete) all functions</a:t>
            </a:r>
            <a:endParaRPr lang="zh-TW" altLang="en-US" sz="4000" b="1" dirty="0"/>
          </a:p>
        </p:txBody>
      </p:sp>
      <p:sp>
        <p:nvSpPr>
          <p:cNvPr id="3" name="內容版面配置區 2">
            <a:extLst>
              <a:ext uri="{FF2B5EF4-FFF2-40B4-BE49-F238E27FC236}">
                <a16:creationId xmlns:a16="http://schemas.microsoft.com/office/drawing/2014/main" id="{C80D70D7-E312-4563-A5C6-059251E62275}"/>
              </a:ext>
            </a:extLst>
          </p:cNvPr>
          <p:cNvSpPr>
            <a:spLocks noGrp="1"/>
          </p:cNvSpPr>
          <p:nvPr>
            <p:ph idx="1"/>
          </p:nvPr>
        </p:nvSpPr>
        <p:spPr/>
        <p:txBody>
          <a:bodyPr>
            <a:normAutofit lnSpcReduction="10000"/>
          </a:bodyPr>
          <a:lstStyle/>
          <a:p>
            <a:pPr algn="just">
              <a:lnSpc>
                <a:spcPct val="120000"/>
              </a:lnSpc>
            </a:pPr>
            <a:r>
              <a:rPr lang="en-US" altLang="zh-TW" b="1" dirty="0">
                <a:solidFill>
                  <a:srgbClr val="FF0000"/>
                </a:solidFill>
              </a:rPr>
              <a:t>Please remember to shutdown(or delete) all functions when all experiments are complete, otherwise the fee will continue.</a:t>
            </a:r>
            <a:br>
              <a:rPr lang="en-US" altLang="zh-TW" b="1" dirty="0">
                <a:solidFill>
                  <a:srgbClr val="FF0000"/>
                </a:solidFill>
              </a:rPr>
            </a:br>
            <a:r>
              <a:rPr lang="en-US" altLang="zh-TW" dirty="0"/>
              <a:t>The functions are as follows:</a:t>
            </a:r>
            <a:endParaRPr lang="zh-TW" altLang="zh-TW" dirty="0"/>
          </a:p>
          <a:p>
            <a:pPr lvl="1" algn="just">
              <a:lnSpc>
                <a:spcPct val="120000"/>
              </a:lnSpc>
              <a:buFont typeface="Wingdings" panose="05000000000000000000" pitchFamily="2" charset="2"/>
              <a:buChar char="ü"/>
            </a:pPr>
            <a:r>
              <a:rPr lang="en-US" altLang="zh-TW" dirty="0"/>
              <a:t>IoT Core: Thing</a:t>
            </a:r>
            <a:r>
              <a:rPr lang="zh-TW" altLang="zh-TW" dirty="0"/>
              <a:t>、</a:t>
            </a:r>
            <a:r>
              <a:rPr lang="en-US" altLang="zh-TW" dirty="0"/>
              <a:t>Rules</a:t>
            </a:r>
            <a:r>
              <a:rPr lang="zh-TW" altLang="zh-TW" dirty="0"/>
              <a:t>、</a:t>
            </a:r>
            <a:r>
              <a:rPr lang="en-US" altLang="zh-TW" dirty="0"/>
              <a:t>Policies</a:t>
            </a:r>
            <a:r>
              <a:rPr lang="zh-TW" altLang="zh-TW" dirty="0"/>
              <a:t>、</a:t>
            </a:r>
            <a:r>
              <a:rPr lang="en-US" altLang="zh-TW" dirty="0"/>
              <a:t>Certificates</a:t>
            </a:r>
            <a:endParaRPr lang="zh-TW" altLang="zh-TW" dirty="0"/>
          </a:p>
          <a:p>
            <a:pPr lvl="1" algn="just">
              <a:lnSpc>
                <a:spcPct val="120000"/>
              </a:lnSpc>
              <a:buFont typeface="Wingdings" panose="05000000000000000000" pitchFamily="2" charset="2"/>
              <a:buChar char="ü"/>
            </a:pPr>
            <a:r>
              <a:rPr lang="en-US" altLang="zh-TW" dirty="0"/>
              <a:t>IoT Analytics: Channels</a:t>
            </a:r>
            <a:r>
              <a:rPr lang="zh-TW" altLang="zh-TW" dirty="0"/>
              <a:t>、</a:t>
            </a:r>
            <a:r>
              <a:rPr lang="en-US" altLang="zh-TW" dirty="0" err="1"/>
              <a:t>Piplines</a:t>
            </a:r>
            <a:r>
              <a:rPr lang="zh-TW" altLang="zh-TW" dirty="0"/>
              <a:t>、</a:t>
            </a:r>
            <a:r>
              <a:rPr lang="en-US" altLang="zh-TW" dirty="0"/>
              <a:t>Data stores</a:t>
            </a:r>
            <a:r>
              <a:rPr lang="zh-TW" altLang="zh-TW" dirty="0"/>
              <a:t>、</a:t>
            </a:r>
            <a:r>
              <a:rPr lang="en-US" altLang="zh-TW" dirty="0"/>
              <a:t>Datasets(Please note the periodicity setting: Frequency </a:t>
            </a:r>
            <a:r>
              <a:rPr lang="zh-TW" altLang="zh-TW" dirty="0"/>
              <a:t>→</a:t>
            </a:r>
            <a:r>
              <a:rPr lang="en-US" altLang="zh-TW" dirty="0"/>
              <a:t> Not Scheduled)</a:t>
            </a:r>
            <a:endParaRPr lang="zh-TW" altLang="zh-TW" dirty="0"/>
          </a:p>
          <a:p>
            <a:pPr lvl="1" algn="just">
              <a:lnSpc>
                <a:spcPct val="120000"/>
              </a:lnSpc>
              <a:buFont typeface="Wingdings" panose="05000000000000000000" pitchFamily="2" charset="2"/>
              <a:buChar char="ü"/>
            </a:pPr>
            <a:r>
              <a:rPr lang="en-US" altLang="zh-TW" dirty="0"/>
              <a:t>IAM: Roles/Policies</a:t>
            </a:r>
            <a:endParaRPr lang="zh-TW" altLang="zh-TW" dirty="0"/>
          </a:p>
          <a:p>
            <a:pPr lvl="1" algn="just">
              <a:lnSpc>
                <a:spcPct val="120000"/>
              </a:lnSpc>
              <a:buFont typeface="Wingdings" panose="05000000000000000000" pitchFamily="2" charset="2"/>
              <a:buChar char="ü"/>
            </a:pPr>
            <a:r>
              <a:rPr lang="en-US" altLang="zh-TW" dirty="0"/>
              <a:t>Amazon </a:t>
            </a:r>
            <a:r>
              <a:rPr lang="en-US" altLang="zh-TW" dirty="0" err="1"/>
              <a:t>SegaMaker</a:t>
            </a:r>
            <a:r>
              <a:rPr lang="en-US" altLang="zh-TW" dirty="0"/>
              <a:t>: Notebook(Notebook instance in </a:t>
            </a:r>
            <a:r>
              <a:rPr lang="en-US" altLang="zh-TW" dirty="0" err="1"/>
              <a:t>SegaMaker</a:t>
            </a:r>
            <a:r>
              <a:rPr lang="en-US" altLang="zh-TW" dirty="0"/>
              <a:t> </a:t>
            </a:r>
            <a:r>
              <a:rPr lang="zh-TW" altLang="zh-TW" dirty="0"/>
              <a:t>→</a:t>
            </a:r>
            <a:r>
              <a:rPr lang="en-US" altLang="zh-TW" dirty="0"/>
              <a:t> Action </a:t>
            </a:r>
            <a:r>
              <a:rPr lang="zh-TW" altLang="zh-TW" dirty="0"/>
              <a:t>→</a:t>
            </a:r>
            <a:r>
              <a:rPr lang="en-US" altLang="zh-TW" dirty="0"/>
              <a:t> Stop)</a:t>
            </a:r>
            <a:endParaRPr lang="zh-TW" altLang="zh-TW" dirty="0"/>
          </a:p>
          <a:p>
            <a:pPr algn="just">
              <a:lnSpc>
                <a:spcPct val="120000"/>
              </a:lnSpc>
            </a:pPr>
            <a:endParaRPr lang="zh-TW" altLang="en-US" dirty="0"/>
          </a:p>
        </p:txBody>
      </p:sp>
    </p:spTree>
    <p:extLst>
      <p:ext uri="{BB962C8B-B14F-4D97-AF65-F5344CB8AC3E}">
        <p14:creationId xmlns:p14="http://schemas.microsoft.com/office/powerpoint/2010/main" val="41752744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74FF327-2E29-6147-854D-DABB6ED61B94}"/>
              </a:ext>
            </a:extLst>
          </p:cNvPr>
          <p:cNvSpPr>
            <a:spLocks noGrp="1"/>
          </p:cNvSpPr>
          <p:nvPr>
            <p:ph type="title"/>
          </p:nvPr>
        </p:nvSpPr>
        <p:spPr/>
        <p:txBody>
          <a:bodyPr/>
          <a:lstStyle/>
          <a:p>
            <a:r>
              <a:rPr kumimoji="1" lang="zh-TW" altLang="en-US" dirty="0"/>
              <a:t>資料來源</a:t>
            </a:r>
          </a:p>
        </p:txBody>
      </p:sp>
      <p:sp>
        <p:nvSpPr>
          <p:cNvPr id="3" name="內容版面配置區 2">
            <a:extLst>
              <a:ext uri="{FF2B5EF4-FFF2-40B4-BE49-F238E27FC236}">
                <a16:creationId xmlns:a16="http://schemas.microsoft.com/office/drawing/2014/main" id="{CAC3295C-6AE5-AC45-85F6-4840C55C135B}"/>
              </a:ext>
            </a:extLst>
          </p:cNvPr>
          <p:cNvSpPr>
            <a:spLocks noGrp="1"/>
          </p:cNvSpPr>
          <p:nvPr>
            <p:ph idx="1"/>
          </p:nvPr>
        </p:nvSpPr>
        <p:spPr/>
        <p:txBody>
          <a:bodyPr>
            <a:normAutofit/>
          </a:bodyPr>
          <a:lstStyle/>
          <a:p>
            <a:pPr>
              <a:lnSpc>
                <a:spcPct val="150000"/>
              </a:lnSpc>
            </a:pPr>
            <a:r>
              <a:rPr lang="en" altLang="zh-TW" sz="2400" dirty="0">
                <a:hlinkClick r:id="rId2"/>
              </a:rPr>
              <a:t>AWS </a:t>
            </a:r>
            <a:r>
              <a:rPr lang="zh-TW" altLang="en-US" sz="2400" dirty="0">
                <a:hlinkClick r:id="rId2"/>
              </a:rPr>
              <a:t>免費方案</a:t>
            </a:r>
            <a:endParaRPr lang="en-US" altLang="zh-TW" sz="2400" dirty="0"/>
          </a:p>
          <a:p>
            <a:pPr>
              <a:lnSpc>
                <a:spcPct val="150000"/>
              </a:lnSpc>
            </a:pPr>
            <a:r>
              <a:rPr lang="en-US" altLang="zh-TW" sz="2400" dirty="0">
                <a:hlinkClick r:id="rId3"/>
              </a:rPr>
              <a:t>AWS</a:t>
            </a:r>
            <a:r>
              <a:rPr lang="en" altLang="zh-TW" sz="2400" dirty="0">
                <a:hlinkClick r:id="rId3"/>
              </a:rPr>
              <a:t> Articles &amp; Tutorials</a:t>
            </a:r>
            <a:br>
              <a:rPr lang="en" altLang="zh-TW" sz="2400" dirty="0"/>
            </a:br>
            <a:endParaRPr lang="en" altLang="zh-TW" sz="2400" dirty="0"/>
          </a:p>
          <a:p>
            <a:pPr>
              <a:lnSpc>
                <a:spcPct val="150000"/>
              </a:lnSpc>
            </a:pPr>
            <a:endParaRPr lang="zh-TW" altLang="en-US" sz="2400" dirty="0"/>
          </a:p>
          <a:p>
            <a:pPr>
              <a:lnSpc>
                <a:spcPct val="150000"/>
              </a:lnSpc>
            </a:pPr>
            <a:endParaRPr kumimoji="1" lang="zh-TW" altLang="en-US" sz="2400" dirty="0"/>
          </a:p>
        </p:txBody>
      </p:sp>
    </p:spTree>
    <p:extLst>
      <p:ext uri="{BB962C8B-B14F-4D97-AF65-F5344CB8AC3E}">
        <p14:creationId xmlns:p14="http://schemas.microsoft.com/office/powerpoint/2010/main" val="4087905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B1D5E4-1CAC-E541-9E54-F6187A0E63B9}"/>
              </a:ext>
            </a:extLst>
          </p:cNvPr>
          <p:cNvSpPr>
            <a:spLocks noGrp="1"/>
          </p:cNvSpPr>
          <p:nvPr>
            <p:ph type="title"/>
          </p:nvPr>
        </p:nvSpPr>
        <p:spPr/>
        <p:txBody>
          <a:bodyPr/>
          <a:lstStyle/>
          <a:p>
            <a:r>
              <a:rPr lang="en" altLang="zh-TW" dirty="0"/>
              <a:t>Elastic Load Balancer / Auto Scaling </a:t>
            </a:r>
            <a:endParaRPr kumimoji="1" lang="zh-TW" altLang="en-US" dirty="0"/>
          </a:p>
        </p:txBody>
      </p:sp>
      <p:sp>
        <p:nvSpPr>
          <p:cNvPr id="3" name="內容版面配置區 2">
            <a:extLst>
              <a:ext uri="{FF2B5EF4-FFF2-40B4-BE49-F238E27FC236}">
                <a16:creationId xmlns:a16="http://schemas.microsoft.com/office/drawing/2014/main" id="{292887D5-E007-BB49-B954-182C6F442B9D}"/>
              </a:ext>
            </a:extLst>
          </p:cNvPr>
          <p:cNvSpPr>
            <a:spLocks noGrp="1"/>
          </p:cNvSpPr>
          <p:nvPr>
            <p:ph idx="1"/>
          </p:nvPr>
        </p:nvSpPr>
        <p:spPr>
          <a:xfrm>
            <a:off x="838200" y="1825624"/>
            <a:ext cx="10515600" cy="4867783"/>
          </a:xfrm>
        </p:spPr>
        <p:txBody>
          <a:bodyPr>
            <a:normAutofit fontScale="85000" lnSpcReduction="10000"/>
          </a:bodyPr>
          <a:lstStyle/>
          <a:p>
            <a:pPr>
              <a:lnSpc>
                <a:spcPct val="150000"/>
              </a:lnSpc>
            </a:pPr>
            <a:r>
              <a:rPr lang="zh-TW" altLang="en-US" dirty="0"/>
              <a:t>分散式架構為解決時間週期性大小流量變化，在流量大時會開多台機器，流量小時關掉多餘機器，稱為</a:t>
            </a:r>
            <a:r>
              <a:rPr lang="en" altLang="zh-TW" dirty="0"/>
              <a:t>Auto Scaling</a:t>
            </a:r>
            <a:r>
              <a:rPr lang="zh-TW" altLang="en-US" dirty="0"/>
              <a:t>技術。</a:t>
            </a:r>
            <a:endParaRPr lang="en-US" altLang="zh-TW" dirty="0"/>
          </a:p>
          <a:p>
            <a:pPr>
              <a:lnSpc>
                <a:spcPct val="150000"/>
              </a:lnSpc>
            </a:pPr>
            <a:r>
              <a:rPr lang="zh-TW" altLang="en-US" dirty="0"/>
              <a:t>流量如何平均分配多台機器，可以透過</a:t>
            </a:r>
            <a:r>
              <a:rPr lang="en" altLang="zh-TW" dirty="0"/>
              <a:t>Load balancing </a:t>
            </a:r>
            <a:r>
              <a:rPr lang="zh-TW" altLang="en-US" dirty="0"/>
              <a:t>技術解決。</a:t>
            </a:r>
            <a:endParaRPr lang="en-US" altLang="zh-TW" dirty="0"/>
          </a:p>
          <a:p>
            <a:pPr>
              <a:lnSpc>
                <a:spcPct val="150000"/>
              </a:lnSpc>
            </a:pPr>
            <a:r>
              <a:rPr lang="en" altLang="zh-TW" dirty="0"/>
              <a:t>Load balancing </a:t>
            </a:r>
            <a:r>
              <a:rPr lang="zh-TW" altLang="en-US" dirty="0"/>
              <a:t>：</a:t>
            </a:r>
            <a:endParaRPr lang="en-US" altLang="zh-TW" dirty="0"/>
          </a:p>
          <a:p>
            <a:pPr lvl="1">
              <a:lnSpc>
                <a:spcPct val="150000"/>
              </a:lnSpc>
              <a:buFont typeface="Wingdings" panose="05000000000000000000" pitchFamily="2" charset="2"/>
              <a:buChar char="ü"/>
            </a:pPr>
            <a:r>
              <a:rPr lang="zh-TW" altLang="en-US" dirty="0"/>
              <a:t>處理一個</a:t>
            </a:r>
            <a:r>
              <a:rPr lang="en" altLang="zh-TW" dirty="0"/>
              <a:t>Domain</a:t>
            </a:r>
            <a:r>
              <a:rPr lang="zh-TW" altLang="en-US" dirty="0"/>
              <a:t>或多個</a:t>
            </a:r>
            <a:r>
              <a:rPr lang="en" altLang="zh-TW" dirty="0"/>
              <a:t>Sub Domain</a:t>
            </a:r>
            <a:r>
              <a:rPr lang="zh-TW" altLang="en-US" dirty="0"/>
              <a:t>下所有要求</a:t>
            </a:r>
            <a:r>
              <a:rPr lang="zh-TW" altLang="en" dirty="0"/>
              <a:t>，</a:t>
            </a:r>
            <a:r>
              <a:rPr lang="zh-TW" altLang="en-US" dirty="0"/>
              <a:t>甚至可單個</a:t>
            </a:r>
            <a:r>
              <a:rPr lang="en" altLang="zh-TW" dirty="0"/>
              <a:t>URL</a:t>
            </a:r>
            <a:r>
              <a:rPr lang="zh-TW" altLang="en-US" dirty="0"/>
              <a:t>對應不同</a:t>
            </a:r>
            <a:r>
              <a:rPr lang="en" altLang="zh-TW" dirty="0"/>
              <a:t>EC2</a:t>
            </a:r>
            <a:r>
              <a:rPr lang="zh-TW" altLang="en-US" dirty="0"/>
              <a:t>實體。</a:t>
            </a:r>
            <a:endParaRPr lang="en-US" altLang="zh-TW" dirty="0"/>
          </a:p>
          <a:p>
            <a:pPr lvl="1">
              <a:lnSpc>
                <a:spcPct val="150000"/>
              </a:lnSpc>
              <a:buFont typeface="Wingdings" panose="05000000000000000000" pitchFamily="2" charset="2"/>
              <a:buChar char="ü"/>
            </a:pPr>
            <a:r>
              <a:rPr lang="zh-TW" altLang="en-US" dirty="0"/>
              <a:t>只要使用</a:t>
            </a:r>
            <a:r>
              <a:rPr lang="en" altLang="zh-TW"/>
              <a:t>Load Balancer</a:t>
            </a:r>
            <a:r>
              <a:rPr lang="zh-TW" altLang="en-US" dirty="0"/>
              <a:t>就可免費使用</a:t>
            </a:r>
            <a:r>
              <a:rPr lang="en" altLang="zh-TW" dirty="0"/>
              <a:t>ACM</a:t>
            </a:r>
            <a:r>
              <a:rPr lang="zh-TW" altLang="en-US" dirty="0"/>
              <a:t>機制，免費加上</a:t>
            </a:r>
            <a:r>
              <a:rPr lang="en" altLang="zh-TW" dirty="0"/>
              <a:t>SSL</a:t>
            </a:r>
            <a:r>
              <a:rPr lang="zh-TW" altLang="en-US" dirty="0"/>
              <a:t>憑證。</a:t>
            </a:r>
            <a:endParaRPr kumimoji="1" lang="en-US" altLang="zh-TW" dirty="0">
              <a:latin typeface="+mn-ea"/>
            </a:endParaRPr>
          </a:p>
          <a:p>
            <a:pPr>
              <a:lnSpc>
                <a:spcPct val="150000"/>
              </a:lnSpc>
            </a:pPr>
            <a:r>
              <a:rPr lang="zh-TW" altLang="en-US" dirty="0"/>
              <a:t>按實際使用量付費。</a:t>
            </a:r>
            <a:endParaRPr kumimoji="1" lang="en-US" altLang="zh-TW" dirty="0">
              <a:latin typeface="+mn-ea"/>
            </a:endParaRPr>
          </a:p>
          <a:p>
            <a:pPr>
              <a:lnSpc>
                <a:spcPct val="150000"/>
              </a:lnSpc>
            </a:pPr>
            <a:r>
              <a:rPr lang="zh-TW" altLang="en-US" dirty="0">
                <a:latin typeface="+mn-ea"/>
                <a:hlinkClick r:id="rId3"/>
              </a:rPr>
              <a:t>官方介紹</a:t>
            </a:r>
            <a:endParaRPr kumimoji="1" lang="zh-TW" altLang="en-US" dirty="0">
              <a:latin typeface="+mn-ea"/>
            </a:endParaRPr>
          </a:p>
        </p:txBody>
      </p:sp>
    </p:spTree>
    <p:extLst>
      <p:ext uri="{BB962C8B-B14F-4D97-AF65-F5344CB8AC3E}">
        <p14:creationId xmlns:p14="http://schemas.microsoft.com/office/powerpoint/2010/main" val="279805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B1D5E4-1CAC-E541-9E54-F6187A0E63B9}"/>
              </a:ext>
            </a:extLst>
          </p:cNvPr>
          <p:cNvSpPr>
            <a:spLocks noGrp="1"/>
          </p:cNvSpPr>
          <p:nvPr>
            <p:ph type="title"/>
          </p:nvPr>
        </p:nvSpPr>
        <p:spPr/>
        <p:txBody>
          <a:bodyPr/>
          <a:lstStyle/>
          <a:p>
            <a:r>
              <a:rPr lang="en" altLang="zh-TW" dirty="0" err="1"/>
              <a:t>ElasticCache</a:t>
            </a:r>
            <a:endParaRPr kumimoji="1" lang="zh-TW" altLang="en-US" dirty="0"/>
          </a:p>
        </p:txBody>
      </p:sp>
      <p:sp>
        <p:nvSpPr>
          <p:cNvPr id="3" name="內容版面配置區 2">
            <a:extLst>
              <a:ext uri="{FF2B5EF4-FFF2-40B4-BE49-F238E27FC236}">
                <a16:creationId xmlns:a16="http://schemas.microsoft.com/office/drawing/2014/main" id="{292887D5-E007-BB49-B954-182C6F442B9D}"/>
              </a:ext>
            </a:extLst>
          </p:cNvPr>
          <p:cNvSpPr>
            <a:spLocks noGrp="1"/>
          </p:cNvSpPr>
          <p:nvPr>
            <p:ph idx="1"/>
          </p:nvPr>
        </p:nvSpPr>
        <p:spPr/>
        <p:txBody>
          <a:bodyPr>
            <a:normAutofit/>
          </a:bodyPr>
          <a:lstStyle/>
          <a:p>
            <a:pPr>
              <a:lnSpc>
                <a:spcPct val="150000"/>
              </a:lnSpc>
            </a:pPr>
            <a:r>
              <a:rPr lang="en" altLang="zh-TW" sz="2400" dirty="0"/>
              <a:t>In memory cache </a:t>
            </a:r>
            <a:r>
              <a:rPr lang="zh-TW" altLang="en-US" sz="2400" dirty="0"/>
              <a:t>使用系統</a:t>
            </a:r>
            <a:r>
              <a:rPr lang="en" altLang="zh-TW" sz="2400" dirty="0"/>
              <a:t>memory</a:t>
            </a:r>
            <a:r>
              <a:rPr lang="zh-TW" altLang="en" sz="2400" dirty="0"/>
              <a:t>，</a:t>
            </a:r>
            <a:r>
              <a:rPr lang="zh-TW" altLang="en-US" sz="2400" dirty="0"/>
              <a:t>會擠壓到</a:t>
            </a:r>
            <a:r>
              <a:rPr lang="en" altLang="zh-TW" sz="2400" dirty="0"/>
              <a:t>Application</a:t>
            </a:r>
            <a:r>
              <a:rPr lang="zh-TW" altLang="en-US" sz="2400" dirty="0"/>
              <a:t>能使用的資源，又因</a:t>
            </a:r>
            <a:r>
              <a:rPr lang="en" altLang="zh-TW" sz="2400" dirty="0"/>
              <a:t>Auto Scaling</a:t>
            </a:r>
            <a:r>
              <a:rPr lang="zh-TW" altLang="en-US" sz="2400" dirty="0"/>
              <a:t>關係，每台</a:t>
            </a:r>
            <a:r>
              <a:rPr lang="en" altLang="zh-TW" sz="2400" dirty="0"/>
              <a:t>Cache</a:t>
            </a:r>
            <a:r>
              <a:rPr lang="zh-TW" altLang="en-US" sz="2400" dirty="0"/>
              <a:t>有可能重複或不完整。</a:t>
            </a:r>
            <a:endParaRPr lang="en-US" altLang="zh-TW" sz="2400" dirty="0"/>
          </a:p>
          <a:p>
            <a:pPr>
              <a:lnSpc>
                <a:spcPct val="150000"/>
              </a:lnSpc>
            </a:pPr>
            <a:r>
              <a:rPr kumimoji="1" lang="en-US" altLang="zh-TW" sz="2400" dirty="0">
                <a:latin typeface="+mn-ea"/>
              </a:rPr>
              <a:t>AWS</a:t>
            </a:r>
            <a:r>
              <a:rPr kumimoji="1" lang="zh-TW" altLang="en-US" sz="2400" dirty="0">
                <a:latin typeface="+mn-ea"/>
              </a:rPr>
              <a:t>將它拉出來</a:t>
            </a:r>
            <a:r>
              <a:rPr lang="zh-TW" altLang="en-US" sz="2400" dirty="0"/>
              <a:t>獨立服務，就是</a:t>
            </a:r>
            <a:r>
              <a:rPr lang="en" altLang="zh-TW" sz="2400" dirty="0"/>
              <a:t>ElasticCache </a:t>
            </a:r>
            <a:r>
              <a:rPr kumimoji="1" lang="zh-TW" altLang="en-US" sz="2400" dirty="0">
                <a:latin typeface="+mn-ea"/>
              </a:rPr>
              <a:t>。</a:t>
            </a:r>
            <a:endParaRPr kumimoji="1" lang="en-US" altLang="zh-TW" sz="2400" dirty="0">
              <a:latin typeface="+mn-ea"/>
            </a:endParaRPr>
          </a:p>
          <a:p>
            <a:pPr>
              <a:lnSpc>
                <a:spcPct val="150000"/>
              </a:lnSpc>
            </a:pPr>
            <a:r>
              <a:rPr kumimoji="1" lang="zh-TW" altLang="en-US" sz="2400" dirty="0">
                <a:latin typeface="+mn-ea"/>
              </a:rPr>
              <a:t>免費提供：</a:t>
            </a:r>
            <a:endParaRPr kumimoji="1" lang="en-US" altLang="zh-TW" sz="2400" dirty="0">
              <a:latin typeface="+mn-ea"/>
            </a:endParaRPr>
          </a:p>
          <a:p>
            <a:pPr lvl="1">
              <a:lnSpc>
                <a:spcPct val="150000"/>
              </a:lnSpc>
              <a:buFont typeface="Wingdings" panose="05000000000000000000" pitchFamily="2" charset="2"/>
              <a:buChar char="ü"/>
            </a:pPr>
            <a:r>
              <a:rPr lang="en-US" altLang="zh-TW" sz="2000" dirty="0"/>
              <a:t>750 </a:t>
            </a:r>
            <a:r>
              <a:rPr lang="zh-TW" altLang="en-US" sz="2000" dirty="0"/>
              <a:t>小時的 </a:t>
            </a:r>
            <a:r>
              <a:rPr lang="en" altLang="zh-TW" sz="2000" dirty="0"/>
              <a:t>cache.t2micro </a:t>
            </a:r>
            <a:r>
              <a:rPr lang="zh-TW" altLang="en-US" sz="2000" dirty="0"/>
              <a:t>節點用量 </a:t>
            </a:r>
            <a:r>
              <a:rPr lang="en-US" altLang="zh-TW" sz="2000" dirty="0"/>
              <a:t>/ </a:t>
            </a:r>
            <a:r>
              <a:rPr lang="zh-TW" altLang="en-US" sz="2000" dirty="0"/>
              <a:t>一年</a:t>
            </a:r>
            <a:endParaRPr kumimoji="1" lang="en-US" altLang="zh-TW" sz="2000" dirty="0">
              <a:latin typeface="+mn-ea"/>
            </a:endParaRPr>
          </a:p>
          <a:p>
            <a:pPr>
              <a:lnSpc>
                <a:spcPct val="150000"/>
              </a:lnSpc>
            </a:pPr>
            <a:r>
              <a:rPr lang="zh-TW" altLang="en-US" sz="2400" dirty="0">
                <a:latin typeface="+mn-ea"/>
                <a:hlinkClick r:id="rId3"/>
              </a:rPr>
              <a:t>官方介紹</a:t>
            </a:r>
            <a:endParaRPr kumimoji="1" lang="zh-TW" altLang="en-US" sz="2400" dirty="0">
              <a:latin typeface="+mn-ea"/>
            </a:endParaRPr>
          </a:p>
        </p:txBody>
      </p:sp>
    </p:spTree>
    <p:extLst>
      <p:ext uri="{BB962C8B-B14F-4D97-AF65-F5344CB8AC3E}">
        <p14:creationId xmlns:p14="http://schemas.microsoft.com/office/powerpoint/2010/main" val="3007367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B1D5E4-1CAC-E541-9E54-F6187A0E63B9}"/>
              </a:ext>
            </a:extLst>
          </p:cNvPr>
          <p:cNvSpPr>
            <a:spLocks noGrp="1"/>
          </p:cNvSpPr>
          <p:nvPr>
            <p:ph type="title"/>
          </p:nvPr>
        </p:nvSpPr>
        <p:spPr/>
        <p:txBody>
          <a:bodyPr/>
          <a:lstStyle/>
          <a:p>
            <a:r>
              <a:rPr lang="en" altLang="zh-TW" dirty="0"/>
              <a:t>Certificate Manager </a:t>
            </a:r>
            <a:endParaRPr kumimoji="1" lang="zh-TW" altLang="en-US" dirty="0"/>
          </a:p>
        </p:txBody>
      </p:sp>
      <p:sp>
        <p:nvSpPr>
          <p:cNvPr id="3" name="內容版面配置區 2">
            <a:extLst>
              <a:ext uri="{FF2B5EF4-FFF2-40B4-BE49-F238E27FC236}">
                <a16:creationId xmlns:a16="http://schemas.microsoft.com/office/drawing/2014/main" id="{292887D5-E007-BB49-B954-182C6F442B9D}"/>
              </a:ext>
            </a:extLst>
          </p:cNvPr>
          <p:cNvSpPr>
            <a:spLocks noGrp="1"/>
          </p:cNvSpPr>
          <p:nvPr>
            <p:ph idx="1"/>
          </p:nvPr>
        </p:nvSpPr>
        <p:spPr/>
        <p:txBody>
          <a:bodyPr>
            <a:normAutofit/>
          </a:bodyPr>
          <a:lstStyle/>
          <a:p>
            <a:pPr>
              <a:lnSpc>
                <a:spcPct val="150000"/>
              </a:lnSpc>
            </a:pPr>
            <a:r>
              <a:rPr lang="zh-TW" altLang="en-US" sz="2400" dirty="0"/>
              <a:t>網站使用 </a:t>
            </a:r>
            <a:r>
              <a:rPr lang="en" altLang="zh-TW" sz="2400" dirty="0"/>
              <a:t>HTTPS</a:t>
            </a:r>
            <a:r>
              <a:rPr lang="zh-TW" altLang="en-US" sz="2400" dirty="0"/>
              <a:t> 協定，需要 </a:t>
            </a:r>
            <a:r>
              <a:rPr lang="en" altLang="zh-TW" sz="2400" dirty="0"/>
              <a:t>SSL</a:t>
            </a:r>
            <a:r>
              <a:rPr lang="zh-TW" altLang="en-US" sz="2400" dirty="0"/>
              <a:t> 憑證。</a:t>
            </a:r>
            <a:endParaRPr lang="en-US" altLang="zh-TW" sz="2400" dirty="0"/>
          </a:p>
          <a:p>
            <a:pPr>
              <a:lnSpc>
                <a:spcPct val="150000"/>
              </a:lnSpc>
            </a:pPr>
            <a:r>
              <a:rPr lang="en" altLang="zh-TW" sz="2400" dirty="0"/>
              <a:t>AWS</a:t>
            </a:r>
            <a:r>
              <a:rPr lang="zh-TW" altLang="en-US" sz="2400" dirty="0"/>
              <a:t> 提供只要使用的服務是</a:t>
            </a:r>
            <a:r>
              <a:rPr lang="en" altLang="zh-TW" sz="2400" dirty="0"/>
              <a:t>Elastic Load Balancing</a:t>
            </a:r>
            <a:r>
              <a:rPr lang="zh-TW" altLang="en" sz="2400" dirty="0"/>
              <a:t>、</a:t>
            </a:r>
            <a:r>
              <a:rPr lang="en" altLang="zh-TW" sz="2400" dirty="0"/>
              <a:t>Amazon CloudFront </a:t>
            </a:r>
            <a:r>
              <a:rPr lang="zh-TW" altLang="en-US" sz="2400" dirty="0"/>
              <a:t>及 </a:t>
            </a:r>
            <a:r>
              <a:rPr lang="en" altLang="zh-TW" sz="2400" dirty="0"/>
              <a:t>Amazon API Gateway</a:t>
            </a:r>
            <a:r>
              <a:rPr lang="zh-TW" altLang="en-US" sz="2400" dirty="0"/>
              <a:t>這些整合型服務，都可以免費使用</a:t>
            </a:r>
            <a:r>
              <a:rPr lang="en" altLang="zh-TW" sz="2400" dirty="0"/>
              <a:t>AWS </a:t>
            </a:r>
            <a:r>
              <a:rPr lang="zh-TW" altLang="en-US" sz="2400" dirty="0"/>
              <a:t>的 </a:t>
            </a:r>
            <a:r>
              <a:rPr lang="en" altLang="zh-TW" sz="2400" dirty="0"/>
              <a:t>SSL </a:t>
            </a:r>
            <a:r>
              <a:rPr lang="zh-TW" altLang="en-US" sz="2400" dirty="0"/>
              <a:t>憑證，其他的</a:t>
            </a:r>
            <a:r>
              <a:rPr lang="en" altLang="zh-TW" sz="2400" dirty="0"/>
              <a:t>AWS</a:t>
            </a:r>
            <a:r>
              <a:rPr lang="zh-TW" altLang="en-US" sz="2400" dirty="0"/>
              <a:t>服務或是外部的就無法使用。</a:t>
            </a:r>
            <a:endParaRPr kumimoji="1" lang="en-US" altLang="zh-TW" sz="2400" dirty="0">
              <a:latin typeface="+mn-ea"/>
            </a:endParaRPr>
          </a:p>
          <a:p>
            <a:pPr>
              <a:lnSpc>
                <a:spcPct val="150000"/>
              </a:lnSpc>
            </a:pPr>
            <a:r>
              <a:rPr lang="zh-TW" altLang="en-US" sz="2400" dirty="0">
                <a:latin typeface="+mn-ea"/>
                <a:hlinkClick r:id="rId3"/>
              </a:rPr>
              <a:t>官方介紹</a:t>
            </a:r>
            <a:endParaRPr kumimoji="1" lang="zh-TW" altLang="en-US" sz="2400" dirty="0">
              <a:latin typeface="+mn-ea"/>
            </a:endParaRPr>
          </a:p>
        </p:txBody>
      </p:sp>
    </p:spTree>
    <p:extLst>
      <p:ext uri="{BB962C8B-B14F-4D97-AF65-F5344CB8AC3E}">
        <p14:creationId xmlns:p14="http://schemas.microsoft.com/office/powerpoint/2010/main" val="2800190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C2752F9-6177-E34C-A6F0-8E878EBEDB95}"/>
              </a:ext>
            </a:extLst>
          </p:cNvPr>
          <p:cNvSpPr>
            <a:spLocks noGrp="1"/>
          </p:cNvSpPr>
          <p:nvPr>
            <p:ph type="title"/>
          </p:nvPr>
        </p:nvSpPr>
        <p:spPr/>
        <p:txBody>
          <a:bodyPr/>
          <a:lstStyle/>
          <a:p>
            <a:r>
              <a:rPr kumimoji="1" lang="zh-TW" altLang="en-US" dirty="0"/>
              <a:t>提醒</a:t>
            </a:r>
          </a:p>
        </p:txBody>
      </p:sp>
      <p:sp>
        <p:nvSpPr>
          <p:cNvPr id="3" name="內容版面配置區 2">
            <a:extLst>
              <a:ext uri="{FF2B5EF4-FFF2-40B4-BE49-F238E27FC236}">
                <a16:creationId xmlns:a16="http://schemas.microsoft.com/office/drawing/2014/main" id="{9364FFC1-F070-504B-AE0E-94723BF29743}"/>
              </a:ext>
            </a:extLst>
          </p:cNvPr>
          <p:cNvSpPr>
            <a:spLocks noGrp="1"/>
          </p:cNvSpPr>
          <p:nvPr>
            <p:ph idx="1"/>
          </p:nvPr>
        </p:nvSpPr>
        <p:spPr/>
        <p:txBody>
          <a:bodyPr/>
          <a:lstStyle/>
          <a:p>
            <a:pPr marL="0" indent="0">
              <a:lnSpc>
                <a:spcPct val="150000"/>
              </a:lnSpc>
              <a:buNone/>
            </a:pPr>
            <a:r>
              <a:rPr kumimoji="1" lang="zh-TW" altLang="en-US" dirty="0"/>
              <a:t>原則上，以上提供的免費方案多數都以新註冊第一年為限，超過第一年後就不再免費，因此，若做完實驗沒有要再使該功能，請記得將運行的實例關閉，否則費用將持續累積。</a:t>
            </a:r>
          </a:p>
        </p:txBody>
      </p:sp>
    </p:spTree>
    <p:extLst>
      <p:ext uri="{BB962C8B-B14F-4D97-AF65-F5344CB8AC3E}">
        <p14:creationId xmlns:p14="http://schemas.microsoft.com/office/powerpoint/2010/main" val="596191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6FFF50-26B1-314C-AEBE-76355A0817D9}"/>
              </a:ext>
            </a:extLst>
          </p:cNvPr>
          <p:cNvSpPr>
            <a:spLocks noGrp="1"/>
          </p:cNvSpPr>
          <p:nvPr>
            <p:ph type="title"/>
          </p:nvPr>
        </p:nvSpPr>
        <p:spPr/>
        <p:txBody>
          <a:bodyPr/>
          <a:lstStyle/>
          <a:p>
            <a:r>
              <a:rPr kumimoji="1" lang="zh-TW" altLang="en-US" dirty="0"/>
              <a:t>帳單與成本管理首頁</a:t>
            </a:r>
          </a:p>
        </p:txBody>
      </p:sp>
      <p:pic>
        <p:nvPicPr>
          <p:cNvPr id="5" name="內容版面配置區 4">
            <a:extLst>
              <a:ext uri="{FF2B5EF4-FFF2-40B4-BE49-F238E27FC236}">
                <a16:creationId xmlns:a16="http://schemas.microsoft.com/office/drawing/2014/main" id="{096AB74E-0373-1E4A-A106-E4636E51CB8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989635" y="1436157"/>
            <a:ext cx="10212729" cy="5056718"/>
          </a:xfrm>
        </p:spPr>
      </p:pic>
    </p:spTree>
    <p:extLst>
      <p:ext uri="{BB962C8B-B14F-4D97-AF65-F5344CB8AC3E}">
        <p14:creationId xmlns:p14="http://schemas.microsoft.com/office/powerpoint/2010/main" val="4159878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D11F291-A71E-4175-B6CE-5E10A6AC52B3}"/>
              </a:ext>
            </a:extLst>
          </p:cNvPr>
          <p:cNvSpPr>
            <a:spLocks noGrp="1"/>
          </p:cNvSpPr>
          <p:nvPr>
            <p:ph type="title"/>
          </p:nvPr>
        </p:nvSpPr>
        <p:spPr/>
        <p:txBody>
          <a:bodyPr/>
          <a:lstStyle/>
          <a:p>
            <a:r>
              <a:rPr lang="zh-TW" altLang="en-US" dirty="0"/>
              <a:t>目錄</a:t>
            </a:r>
          </a:p>
        </p:txBody>
      </p:sp>
      <p:sp>
        <p:nvSpPr>
          <p:cNvPr id="3" name="內容版面配置區 2">
            <a:extLst>
              <a:ext uri="{FF2B5EF4-FFF2-40B4-BE49-F238E27FC236}">
                <a16:creationId xmlns:a16="http://schemas.microsoft.com/office/drawing/2014/main" id="{2298AE75-398C-4899-914A-CD879C5B7A59}"/>
              </a:ext>
            </a:extLst>
          </p:cNvPr>
          <p:cNvSpPr>
            <a:spLocks noGrp="1"/>
          </p:cNvSpPr>
          <p:nvPr>
            <p:ph idx="1"/>
          </p:nvPr>
        </p:nvSpPr>
        <p:spPr/>
        <p:txBody>
          <a:bodyPr>
            <a:normAutofit/>
          </a:bodyPr>
          <a:lstStyle/>
          <a:p>
            <a:pPr>
              <a:lnSpc>
                <a:spcPct val="150000"/>
              </a:lnSpc>
            </a:pPr>
            <a:r>
              <a:rPr lang="en-US" altLang="zh-TW" dirty="0"/>
              <a:t>Introduction</a:t>
            </a:r>
          </a:p>
          <a:p>
            <a:pPr>
              <a:lnSpc>
                <a:spcPct val="150000"/>
              </a:lnSpc>
            </a:pPr>
            <a:r>
              <a:rPr lang="en-US" altLang="zh-TW" dirty="0"/>
              <a:t>AWS IoT</a:t>
            </a:r>
            <a:r>
              <a:rPr lang="zh-TW" altLang="en-US" dirty="0"/>
              <a:t>介紹</a:t>
            </a:r>
            <a:endParaRPr lang="en-US" altLang="zh-TW" dirty="0"/>
          </a:p>
          <a:p>
            <a:pPr marL="228600" lvl="1">
              <a:lnSpc>
                <a:spcPct val="150000"/>
              </a:lnSpc>
              <a:spcBef>
                <a:spcPts val="1000"/>
              </a:spcBef>
            </a:pPr>
            <a:r>
              <a:rPr lang="en-US" altLang="zh-TW" sz="2800" dirty="0"/>
              <a:t>Connect to AWS</a:t>
            </a:r>
          </a:p>
          <a:p>
            <a:pPr marL="228600" lvl="1">
              <a:lnSpc>
                <a:spcPct val="150000"/>
              </a:lnSpc>
              <a:spcBef>
                <a:spcPts val="1000"/>
              </a:spcBef>
            </a:pPr>
            <a:r>
              <a:rPr lang="en-US" altLang="zh-TW" sz="2800" dirty="0"/>
              <a:t>Create IoT Analytics</a:t>
            </a:r>
          </a:p>
          <a:p>
            <a:pPr marL="228600" lvl="1">
              <a:lnSpc>
                <a:spcPct val="150000"/>
              </a:lnSpc>
              <a:spcBef>
                <a:spcPts val="1000"/>
              </a:spcBef>
            </a:pPr>
            <a:r>
              <a:rPr lang="zh-TW" altLang="en-US" sz="2800" dirty="0"/>
              <a:t>資料來源</a:t>
            </a:r>
            <a:endParaRPr lang="en-US" altLang="zh-TW" sz="2800" dirty="0"/>
          </a:p>
        </p:txBody>
      </p:sp>
    </p:spTree>
    <p:extLst>
      <p:ext uri="{BB962C8B-B14F-4D97-AF65-F5344CB8AC3E}">
        <p14:creationId xmlns:p14="http://schemas.microsoft.com/office/powerpoint/2010/main" val="3668908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6FFF50-26B1-314C-AEBE-76355A0817D9}"/>
              </a:ext>
            </a:extLst>
          </p:cNvPr>
          <p:cNvSpPr>
            <a:spLocks noGrp="1"/>
          </p:cNvSpPr>
          <p:nvPr>
            <p:ph type="title"/>
          </p:nvPr>
        </p:nvSpPr>
        <p:spPr/>
        <p:txBody>
          <a:bodyPr/>
          <a:lstStyle/>
          <a:p>
            <a:r>
              <a:rPr kumimoji="1" lang="zh-TW" altLang="en-US" dirty="0"/>
              <a:t>帳單</a:t>
            </a:r>
          </a:p>
        </p:txBody>
      </p:sp>
      <p:pic>
        <p:nvPicPr>
          <p:cNvPr id="5" name="內容版面配置區 4">
            <a:extLst>
              <a:ext uri="{FF2B5EF4-FFF2-40B4-BE49-F238E27FC236}">
                <a16:creationId xmlns:a16="http://schemas.microsoft.com/office/drawing/2014/main" id="{343771A9-5246-2749-87C5-66C67E428F5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005107" y="1444407"/>
            <a:ext cx="10181785" cy="5048468"/>
          </a:xfrm>
        </p:spPr>
      </p:pic>
    </p:spTree>
    <p:extLst>
      <p:ext uri="{BB962C8B-B14F-4D97-AF65-F5344CB8AC3E}">
        <p14:creationId xmlns:p14="http://schemas.microsoft.com/office/powerpoint/2010/main" val="2249905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6FFF50-26B1-314C-AEBE-76355A0817D9}"/>
              </a:ext>
            </a:extLst>
          </p:cNvPr>
          <p:cNvSpPr>
            <a:spLocks noGrp="1"/>
          </p:cNvSpPr>
          <p:nvPr>
            <p:ph type="title"/>
          </p:nvPr>
        </p:nvSpPr>
        <p:spPr/>
        <p:txBody>
          <a:bodyPr/>
          <a:lstStyle/>
          <a:p>
            <a:r>
              <a:rPr kumimoji="1" lang="zh-TW" altLang="en-US" dirty="0"/>
              <a:t>訂單與發票</a:t>
            </a:r>
          </a:p>
        </p:txBody>
      </p:sp>
      <p:pic>
        <p:nvPicPr>
          <p:cNvPr id="5" name="內容版面配置區 4">
            <a:extLst>
              <a:ext uri="{FF2B5EF4-FFF2-40B4-BE49-F238E27FC236}">
                <a16:creationId xmlns:a16="http://schemas.microsoft.com/office/drawing/2014/main" id="{A6FCA7BF-0D07-9444-BE29-6288A8CA183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978273" y="1439121"/>
            <a:ext cx="10235453" cy="5053754"/>
          </a:xfrm>
        </p:spPr>
      </p:pic>
    </p:spTree>
    <p:extLst>
      <p:ext uri="{BB962C8B-B14F-4D97-AF65-F5344CB8AC3E}">
        <p14:creationId xmlns:p14="http://schemas.microsoft.com/office/powerpoint/2010/main" val="3022312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5A999F-2C4C-43A0-BAEE-131ECE57BC61}"/>
              </a:ext>
            </a:extLst>
          </p:cNvPr>
          <p:cNvSpPr>
            <a:spLocks noGrp="1"/>
          </p:cNvSpPr>
          <p:nvPr>
            <p:ph type="title"/>
          </p:nvPr>
        </p:nvSpPr>
        <p:spPr/>
        <p:txBody>
          <a:bodyPr/>
          <a:lstStyle/>
          <a:p>
            <a:r>
              <a:rPr lang="en-US" altLang="zh-TW" dirty="0"/>
              <a:t>Console home</a:t>
            </a:r>
            <a:endParaRPr lang="zh-TW" altLang="en-US" dirty="0"/>
          </a:p>
        </p:txBody>
      </p:sp>
      <p:pic>
        <p:nvPicPr>
          <p:cNvPr id="4" name="內容版面配置區 3">
            <a:extLst>
              <a:ext uri="{FF2B5EF4-FFF2-40B4-BE49-F238E27FC236}">
                <a16:creationId xmlns:a16="http://schemas.microsoft.com/office/drawing/2014/main" id="{6C74296E-5F90-4230-8E68-0D8B7018D86E}"/>
              </a:ext>
            </a:extLst>
          </p:cNvPr>
          <p:cNvPicPr>
            <a:picLocks noGrp="1" noChangeAspect="1"/>
          </p:cNvPicPr>
          <p:nvPr>
            <p:ph idx="1"/>
          </p:nvPr>
        </p:nvPicPr>
        <p:blipFill>
          <a:blip r:embed="rId2"/>
          <a:stretch>
            <a:fillRect/>
          </a:stretch>
        </p:blipFill>
        <p:spPr>
          <a:xfrm>
            <a:off x="1433992" y="1578711"/>
            <a:ext cx="9324016" cy="4845166"/>
          </a:xfrm>
          <a:prstGeom prst="rect">
            <a:avLst/>
          </a:prstGeom>
        </p:spPr>
      </p:pic>
    </p:spTree>
    <p:extLst>
      <p:ext uri="{BB962C8B-B14F-4D97-AF65-F5344CB8AC3E}">
        <p14:creationId xmlns:p14="http://schemas.microsoft.com/office/powerpoint/2010/main" val="2611693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AC7B3EBA-7956-4972-A79D-9956A188ABD7}"/>
              </a:ext>
            </a:extLst>
          </p:cNvPr>
          <p:cNvSpPr>
            <a:spLocks noGrp="1"/>
          </p:cNvSpPr>
          <p:nvPr>
            <p:ph type="title"/>
          </p:nvPr>
        </p:nvSpPr>
        <p:spPr/>
        <p:txBody>
          <a:bodyPr>
            <a:normAutofit/>
          </a:bodyPr>
          <a:lstStyle/>
          <a:p>
            <a:pPr>
              <a:lnSpc>
                <a:spcPct val="150000"/>
              </a:lnSpc>
            </a:pPr>
            <a:r>
              <a:rPr lang="en-US" altLang="zh-TW" dirty="0"/>
              <a:t>AWS</a:t>
            </a:r>
            <a:r>
              <a:rPr lang="zh-TW" altLang="en-US" dirty="0"/>
              <a:t> </a:t>
            </a:r>
            <a:r>
              <a:rPr lang="en-US" altLang="zh-TW" dirty="0"/>
              <a:t>IoT</a:t>
            </a:r>
            <a:endParaRPr lang="zh-TW" altLang="en-US" dirty="0"/>
          </a:p>
        </p:txBody>
      </p:sp>
      <p:sp>
        <p:nvSpPr>
          <p:cNvPr id="5" name="文字版面配置區 4">
            <a:extLst>
              <a:ext uri="{FF2B5EF4-FFF2-40B4-BE49-F238E27FC236}">
                <a16:creationId xmlns:a16="http://schemas.microsoft.com/office/drawing/2014/main" id="{7F855164-61C8-4B6B-ACBB-85DEA0CB4020}"/>
              </a:ext>
            </a:extLst>
          </p:cNvPr>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610563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DDCC59D-FC82-4325-9F45-9DD50FE2B142}"/>
              </a:ext>
            </a:extLst>
          </p:cNvPr>
          <p:cNvSpPr>
            <a:spLocks noGrp="1"/>
          </p:cNvSpPr>
          <p:nvPr>
            <p:ph type="title"/>
          </p:nvPr>
        </p:nvSpPr>
        <p:spPr/>
        <p:txBody>
          <a:bodyPr/>
          <a:lstStyle/>
          <a:p>
            <a:r>
              <a:rPr lang="en-US" altLang="zh-TW" dirty="0"/>
              <a:t>What is AWS IoT</a:t>
            </a:r>
            <a:endParaRPr lang="zh-TW" altLang="en-US" dirty="0"/>
          </a:p>
        </p:txBody>
      </p:sp>
      <p:sp>
        <p:nvSpPr>
          <p:cNvPr id="3" name="內容版面配置區 2">
            <a:extLst>
              <a:ext uri="{FF2B5EF4-FFF2-40B4-BE49-F238E27FC236}">
                <a16:creationId xmlns:a16="http://schemas.microsoft.com/office/drawing/2014/main" id="{66EA759E-10E6-4C29-82B3-AF5895B34E43}"/>
              </a:ext>
            </a:extLst>
          </p:cNvPr>
          <p:cNvSpPr>
            <a:spLocks noGrp="1"/>
          </p:cNvSpPr>
          <p:nvPr>
            <p:ph idx="1"/>
          </p:nvPr>
        </p:nvSpPr>
        <p:spPr>
          <a:xfrm>
            <a:off x="901931" y="1594793"/>
            <a:ext cx="10515600" cy="4351338"/>
          </a:xfrm>
        </p:spPr>
        <p:txBody>
          <a:bodyPr/>
          <a:lstStyle/>
          <a:p>
            <a:r>
              <a:rPr lang="en-US" altLang="zh-TW" dirty="0"/>
              <a:t>AWS IoT provides the cloud services that connect your IoT devices to other devices and AWS cloud services.</a:t>
            </a:r>
            <a:endParaRPr lang="zh-TW" altLang="en-US" dirty="0"/>
          </a:p>
        </p:txBody>
      </p:sp>
      <p:pic>
        <p:nvPicPr>
          <p:cNvPr id="1026" name="Picture 2" descr="&#10;            AWS IoT connects IoT devices to AWS services&#10;        ">
            <a:extLst>
              <a:ext uri="{FF2B5EF4-FFF2-40B4-BE49-F238E27FC236}">
                <a16:creationId xmlns:a16="http://schemas.microsoft.com/office/drawing/2014/main" id="{92B5C4E5-87D4-400E-A92E-CCE8DAD55D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469" y="2730806"/>
            <a:ext cx="6439059" cy="2845993"/>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9C8CD3F0-F739-4F36-BA45-8D076F9C7B43}"/>
              </a:ext>
            </a:extLst>
          </p:cNvPr>
          <p:cNvSpPr/>
          <p:nvPr/>
        </p:nvSpPr>
        <p:spPr>
          <a:xfrm>
            <a:off x="5822769" y="5761465"/>
            <a:ext cx="5328458" cy="369332"/>
          </a:xfrm>
          <a:prstGeom prst="rect">
            <a:avLst/>
          </a:prstGeom>
        </p:spPr>
        <p:txBody>
          <a:bodyPr wrap="square">
            <a:spAutoFit/>
          </a:bodyPr>
          <a:lstStyle/>
          <a:p>
            <a:r>
              <a:rPr lang="en-US" altLang="zh-TW" dirty="0">
                <a:solidFill>
                  <a:srgbClr val="16191F"/>
                </a:solidFill>
                <a:latin typeface="Amazon Ember"/>
              </a:rPr>
              <a:t>AWS IoT communication supports </a:t>
            </a:r>
            <a:r>
              <a:rPr lang="en-US" altLang="zh-TW" dirty="0">
                <a:latin typeface="Amazon Ember"/>
                <a:hlinkClick r:id="rId4"/>
              </a:rPr>
              <a:t>MQTT </a:t>
            </a:r>
            <a:r>
              <a:rPr lang="en-US" altLang="zh-TW" dirty="0">
                <a:solidFill>
                  <a:srgbClr val="16191F"/>
                </a:solidFill>
                <a:latin typeface="Amazon Ember"/>
              </a:rPr>
              <a:t> and </a:t>
            </a:r>
            <a:r>
              <a:rPr lang="en-US" altLang="zh-TW" dirty="0">
                <a:solidFill>
                  <a:srgbClr val="0070C0"/>
                </a:solidFill>
                <a:latin typeface="Amazon Ember"/>
              </a:rPr>
              <a:t>HTTPS</a:t>
            </a:r>
            <a:r>
              <a:rPr lang="en-US" altLang="zh-TW" dirty="0">
                <a:solidFill>
                  <a:srgbClr val="16191F"/>
                </a:solidFill>
                <a:latin typeface="Amazon Ember"/>
              </a:rPr>
              <a:t>.</a:t>
            </a:r>
            <a:endParaRPr lang="zh-TW" altLang="en-US" dirty="0"/>
          </a:p>
        </p:txBody>
      </p:sp>
      <p:pic>
        <p:nvPicPr>
          <p:cNvPr id="5" name="Picture 2" descr="&#10;                    IoT 的宇宙&#10;                ">
            <a:extLst>
              <a:ext uri="{FF2B5EF4-FFF2-40B4-BE49-F238E27FC236}">
                <a16:creationId xmlns:a16="http://schemas.microsoft.com/office/drawing/2014/main" id="{27432EA6-A724-4126-B2F1-6BAFD52038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27" y="2689353"/>
            <a:ext cx="4778742" cy="2941764"/>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5F87E8AF-56F1-4FA3-9072-2FA733399DD8}"/>
              </a:ext>
            </a:extLst>
          </p:cNvPr>
          <p:cNvSpPr/>
          <p:nvPr/>
        </p:nvSpPr>
        <p:spPr>
          <a:xfrm>
            <a:off x="1675768" y="5734306"/>
            <a:ext cx="2404659" cy="369332"/>
          </a:xfrm>
          <a:prstGeom prst="rect">
            <a:avLst/>
          </a:prstGeom>
        </p:spPr>
        <p:txBody>
          <a:bodyPr wrap="square">
            <a:spAutoFit/>
          </a:bodyPr>
          <a:lstStyle/>
          <a:p>
            <a:r>
              <a:rPr lang="en-US" altLang="zh-TW" dirty="0">
                <a:solidFill>
                  <a:srgbClr val="16191F"/>
                </a:solidFill>
                <a:latin typeface="Amazon Ember"/>
              </a:rPr>
              <a:t>IoT application scenario</a:t>
            </a:r>
            <a:endParaRPr lang="zh-TW" altLang="en-US" dirty="0"/>
          </a:p>
        </p:txBody>
      </p:sp>
    </p:spTree>
    <p:extLst>
      <p:ext uri="{BB962C8B-B14F-4D97-AF65-F5344CB8AC3E}">
        <p14:creationId xmlns:p14="http://schemas.microsoft.com/office/powerpoint/2010/main" val="2095891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6F2AA64-7844-447C-8D48-B3AA5BF9DE62}"/>
              </a:ext>
            </a:extLst>
          </p:cNvPr>
          <p:cNvSpPr>
            <a:spLocks noGrp="1"/>
          </p:cNvSpPr>
          <p:nvPr>
            <p:ph type="title"/>
          </p:nvPr>
        </p:nvSpPr>
        <p:spPr/>
        <p:txBody>
          <a:bodyPr/>
          <a:lstStyle/>
          <a:p>
            <a:r>
              <a:rPr lang="en-US" altLang="zh-TW" dirty="0"/>
              <a:t>How AWS IoT works</a:t>
            </a:r>
            <a:endParaRPr lang="zh-TW" altLang="en-US" dirty="0"/>
          </a:p>
        </p:txBody>
      </p:sp>
      <p:sp>
        <p:nvSpPr>
          <p:cNvPr id="3" name="內容版面配置區 2">
            <a:extLst>
              <a:ext uri="{FF2B5EF4-FFF2-40B4-BE49-F238E27FC236}">
                <a16:creationId xmlns:a16="http://schemas.microsoft.com/office/drawing/2014/main" id="{26C11D75-69FC-4B9C-BAE0-B7F77FD74FE1}"/>
              </a:ext>
            </a:extLst>
          </p:cNvPr>
          <p:cNvSpPr>
            <a:spLocks noGrp="1"/>
          </p:cNvSpPr>
          <p:nvPr>
            <p:ph idx="1"/>
          </p:nvPr>
        </p:nvSpPr>
        <p:spPr>
          <a:xfrm>
            <a:off x="838199" y="1825625"/>
            <a:ext cx="4702521" cy="4351338"/>
          </a:xfrm>
        </p:spPr>
        <p:txBody>
          <a:bodyPr/>
          <a:lstStyle/>
          <a:p>
            <a:r>
              <a:rPr lang="en-US" altLang="zh-TW" dirty="0"/>
              <a:t>AWS IoT services overview</a:t>
            </a:r>
          </a:p>
          <a:p>
            <a:endParaRPr lang="zh-TW" altLang="en-US" dirty="0"/>
          </a:p>
        </p:txBody>
      </p:sp>
      <p:pic>
        <p:nvPicPr>
          <p:cNvPr id="4" name="Picture 2" descr="&#10;                    AWS IoT 架構&#10;                ">
            <a:extLst>
              <a:ext uri="{FF2B5EF4-FFF2-40B4-BE49-F238E27FC236}">
                <a16:creationId xmlns:a16="http://schemas.microsoft.com/office/drawing/2014/main" id="{BD59BE36-4179-4E73-85F8-39B12D41A0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41" r="14945"/>
          <a:stretch/>
        </p:blipFill>
        <p:spPr bwMode="auto">
          <a:xfrm>
            <a:off x="5540720" y="1690688"/>
            <a:ext cx="5812325" cy="4886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589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6F2AA64-7844-447C-8D48-B3AA5BF9DE62}"/>
              </a:ext>
            </a:extLst>
          </p:cNvPr>
          <p:cNvSpPr>
            <a:spLocks noGrp="1"/>
          </p:cNvSpPr>
          <p:nvPr>
            <p:ph type="title"/>
          </p:nvPr>
        </p:nvSpPr>
        <p:spPr/>
        <p:txBody>
          <a:bodyPr/>
          <a:lstStyle/>
          <a:p>
            <a:r>
              <a:rPr lang="en-US" altLang="zh-TW" dirty="0"/>
              <a:t>How AWS IoT works</a:t>
            </a:r>
            <a:endParaRPr lang="zh-TW" altLang="en-US" dirty="0"/>
          </a:p>
        </p:txBody>
      </p:sp>
      <p:sp>
        <p:nvSpPr>
          <p:cNvPr id="3" name="內容版面配置區 2">
            <a:extLst>
              <a:ext uri="{FF2B5EF4-FFF2-40B4-BE49-F238E27FC236}">
                <a16:creationId xmlns:a16="http://schemas.microsoft.com/office/drawing/2014/main" id="{26C11D75-69FC-4B9C-BAE0-B7F77FD74FE1}"/>
              </a:ext>
            </a:extLst>
          </p:cNvPr>
          <p:cNvSpPr>
            <a:spLocks noGrp="1"/>
          </p:cNvSpPr>
          <p:nvPr>
            <p:ph idx="1"/>
          </p:nvPr>
        </p:nvSpPr>
        <p:spPr>
          <a:xfrm>
            <a:off x="838200" y="1604355"/>
            <a:ext cx="10724804" cy="4888519"/>
          </a:xfrm>
        </p:spPr>
        <p:txBody>
          <a:bodyPr/>
          <a:lstStyle/>
          <a:p>
            <a:pPr algn="just"/>
            <a:r>
              <a:rPr lang="en-US" altLang="zh-TW" dirty="0"/>
              <a:t>AWS IoT device software</a:t>
            </a:r>
          </a:p>
          <a:p>
            <a:pPr lvl="1" algn="just"/>
            <a:r>
              <a:rPr lang="en-US" altLang="zh-TW" dirty="0"/>
              <a:t>AWS IoT Greengrass</a:t>
            </a:r>
          </a:p>
          <a:p>
            <a:pPr lvl="2" algn="just"/>
            <a:r>
              <a:rPr lang="en-US" altLang="zh-TW" dirty="0"/>
              <a:t>AWS IoT Greengrass extends AWS to edge devices so they can act locally on the data they generate and use the cloud for management, analytics, and durable storage. (connected devices can run AWS Lambda functions, Docker containers)</a:t>
            </a:r>
          </a:p>
          <a:p>
            <a:pPr lvl="1" algn="just"/>
            <a:r>
              <a:rPr lang="en-US" altLang="zh-TW" dirty="0"/>
              <a:t>AWS IoT Device Tester</a:t>
            </a:r>
          </a:p>
          <a:p>
            <a:pPr lvl="2" algn="just"/>
            <a:r>
              <a:rPr lang="en-US" altLang="zh-TW" dirty="0"/>
              <a:t>AWS IoT Device Tester for </a:t>
            </a:r>
            <a:r>
              <a:rPr lang="en-US" altLang="zh-TW" dirty="0" err="1"/>
              <a:t>FreeRTOS</a:t>
            </a:r>
            <a:r>
              <a:rPr lang="en-US" altLang="zh-TW" dirty="0"/>
              <a:t> and AWS IoT Greengrass is a test automation tool for microcontrollers. (test your device to determine if it will run </a:t>
            </a:r>
            <a:r>
              <a:rPr lang="en-US" altLang="zh-TW" dirty="0" err="1"/>
              <a:t>FreeRTOS</a:t>
            </a:r>
            <a:r>
              <a:rPr lang="en-US" altLang="zh-TW" dirty="0"/>
              <a:t> or AWS IoT Greengrass and interoperate with AWS IoT services)</a:t>
            </a:r>
          </a:p>
          <a:p>
            <a:pPr lvl="1" algn="just"/>
            <a:r>
              <a:rPr lang="en-US" altLang="zh-TW" dirty="0"/>
              <a:t>AWS IoT Device SDKs</a:t>
            </a:r>
          </a:p>
          <a:p>
            <a:pPr lvl="2" algn="just"/>
            <a:r>
              <a:rPr lang="en-US" altLang="zh-TW" dirty="0"/>
              <a:t>Help you build innovative IoT products or solutions on your choice of hardware platforms.</a:t>
            </a:r>
          </a:p>
          <a:p>
            <a:pPr lvl="1" algn="just"/>
            <a:r>
              <a:rPr lang="en-US" altLang="zh-TW" dirty="0" err="1"/>
              <a:t>FreeRTOS</a:t>
            </a:r>
            <a:endParaRPr lang="en-US" altLang="zh-TW" dirty="0"/>
          </a:p>
          <a:p>
            <a:pPr lvl="2" algn="just"/>
            <a:r>
              <a:rPr lang="en-US" altLang="zh-TW" dirty="0" err="1"/>
              <a:t>FreeRTOS</a:t>
            </a:r>
            <a:r>
              <a:rPr lang="en-US" altLang="zh-TW" dirty="0"/>
              <a:t> systems can securely connect your small, low-power devices to AWS IoT and support more powerful edge devices running AWS IoT Greengrass. (open source)</a:t>
            </a:r>
            <a:endParaRPr lang="zh-TW" altLang="en-US" dirty="0"/>
          </a:p>
        </p:txBody>
      </p:sp>
    </p:spTree>
    <p:extLst>
      <p:ext uri="{BB962C8B-B14F-4D97-AF65-F5344CB8AC3E}">
        <p14:creationId xmlns:p14="http://schemas.microsoft.com/office/powerpoint/2010/main" val="902175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6F2AA64-7844-447C-8D48-B3AA5BF9DE62}"/>
              </a:ext>
            </a:extLst>
          </p:cNvPr>
          <p:cNvSpPr>
            <a:spLocks noGrp="1"/>
          </p:cNvSpPr>
          <p:nvPr>
            <p:ph type="title"/>
          </p:nvPr>
        </p:nvSpPr>
        <p:spPr/>
        <p:txBody>
          <a:bodyPr/>
          <a:lstStyle/>
          <a:p>
            <a:r>
              <a:rPr lang="en-US" altLang="zh-TW" dirty="0"/>
              <a:t>How AWS IoT works</a:t>
            </a:r>
            <a:endParaRPr lang="zh-TW" altLang="en-US" dirty="0"/>
          </a:p>
        </p:txBody>
      </p:sp>
      <p:sp>
        <p:nvSpPr>
          <p:cNvPr id="3" name="內容版面配置區 2">
            <a:extLst>
              <a:ext uri="{FF2B5EF4-FFF2-40B4-BE49-F238E27FC236}">
                <a16:creationId xmlns:a16="http://schemas.microsoft.com/office/drawing/2014/main" id="{26C11D75-69FC-4B9C-BAE0-B7F77FD74FE1}"/>
              </a:ext>
            </a:extLst>
          </p:cNvPr>
          <p:cNvSpPr>
            <a:spLocks noGrp="1"/>
          </p:cNvSpPr>
          <p:nvPr>
            <p:ph idx="1"/>
          </p:nvPr>
        </p:nvSpPr>
        <p:spPr>
          <a:xfrm>
            <a:off x="838200" y="1604355"/>
            <a:ext cx="10724804" cy="4888519"/>
          </a:xfrm>
        </p:spPr>
        <p:txBody>
          <a:bodyPr/>
          <a:lstStyle/>
          <a:p>
            <a:pPr algn="just"/>
            <a:r>
              <a:rPr lang="en-US" altLang="zh-TW" dirty="0"/>
              <a:t>AWS IoT control services</a:t>
            </a:r>
          </a:p>
          <a:p>
            <a:pPr lvl="1" algn="just"/>
            <a:r>
              <a:rPr lang="en-US" altLang="zh-TW" dirty="0"/>
              <a:t>AWS IoT Core</a:t>
            </a:r>
          </a:p>
          <a:p>
            <a:pPr lvl="2" algn="just"/>
            <a:r>
              <a:rPr lang="en-US" altLang="zh-TW" dirty="0"/>
              <a:t>AWS IoT Core is a managed cloud service that enables connected devices to securely interact with cloud applications and other devices.</a:t>
            </a:r>
          </a:p>
          <a:p>
            <a:pPr lvl="1" algn="just"/>
            <a:r>
              <a:rPr lang="en-US" altLang="zh-TW" dirty="0"/>
              <a:t>AWS IoT Device Management</a:t>
            </a:r>
          </a:p>
          <a:p>
            <a:pPr lvl="2" algn="just"/>
            <a:r>
              <a:rPr lang="en-US" altLang="zh-TW" dirty="0"/>
              <a:t>AWS IoT Device Management services help you track, monitor, and manage the plethora of connected devices that make up your devices fleets. </a:t>
            </a:r>
          </a:p>
          <a:p>
            <a:pPr lvl="1" algn="just"/>
            <a:r>
              <a:rPr lang="en-US" altLang="zh-TW" dirty="0"/>
              <a:t>AWS IoT Device Defender</a:t>
            </a:r>
          </a:p>
          <a:p>
            <a:pPr lvl="2" algn="just"/>
            <a:r>
              <a:rPr lang="en-US" altLang="zh-TW" dirty="0"/>
              <a:t>AWS IoT Device Defender helps you secure your fleet of IoT devices. AWS IoT Device Defender continuously audits your IoT configurations to make sure that they aren’t deviating from security best practices.</a:t>
            </a:r>
          </a:p>
          <a:p>
            <a:pPr lvl="1" algn="just"/>
            <a:r>
              <a:rPr lang="en-US" altLang="zh-TW" dirty="0"/>
              <a:t>AWS IoT Things Graph</a:t>
            </a:r>
          </a:p>
          <a:p>
            <a:pPr lvl="2" algn="just"/>
            <a:r>
              <a:rPr lang="en-US" altLang="zh-TW" dirty="0"/>
              <a:t>AWS IoT Things Graph is a service that lets you visually connect different devices and web services to build IoT applications.  </a:t>
            </a:r>
          </a:p>
        </p:txBody>
      </p:sp>
    </p:spTree>
    <p:extLst>
      <p:ext uri="{BB962C8B-B14F-4D97-AF65-F5344CB8AC3E}">
        <p14:creationId xmlns:p14="http://schemas.microsoft.com/office/powerpoint/2010/main" val="4294158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6F2AA64-7844-447C-8D48-B3AA5BF9DE62}"/>
              </a:ext>
            </a:extLst>
          </p:cNvPr>
          <p:cNvSpPr>
            <a:spLocks noGrp="1"/>
          </p:cNvSpPr>
          <p:nvPr>
            <p:ph type="title"/>
          </p:nvPr>
        </p:nvSpPr>
        <p:spPr/>
        <p:txBody>
          <a:bodyPr/>
          <a:lstStyle/>
          <a:p>
            <a:r>
              <a:rPr lang="en-US" altLang="zh-TW" dirty="0"/>
              <a:t>How AWS IoT works</a:t>
            </a:r>
            <a:endParaRPr lang="zh-TW" altLang="en-US" dirty="0"/>
          </a:p>
        </p:txBody>
      </p:sp>
      <p:sp>
        <p:nvSpPr>
          <p:cNvPr id="3" name="內容版面配置區 2">
            <a:extLst>
              <a:ext uri="{FF2B5EF4-FFF2-40B4-BE49-F238E27FC236}">
                <a16:creationId xmlns:a16="http://schemas.microsoft.com/office/drawing/2014/main" id="{26C11D75-69FC-4B9C-BAE0-B7F77FD74FE1}"/>
              </a:ext>
            </a:extLst>
          </p:cNvPr>
          <p:cNvSpPr>
            <a:spLocks noGrp="1"/>
          </p:cNvSpPr>
          <p:nvPr>
            <p:ph idx="1"/>
          </p:nvPr>
        </p:nvSpPr>
        <p:spPr>
          <a:xfrm>
            <a:off x="838200" y="1604355"/>
            <a:ext cx="10724804" cy="4888519"/>
          </a:xfrm>
        </p:spPr>
        <p:txBody>
          <a:bodyPr>
            <a:normAutofit/>
          </a:bodyPr>
          <a:lstStyle/>
          <a:p>
            <a:pPr algn="just"/>
            <a:r>
              <a:rPr lang="en-US" altLang="zh-TW" dirty="0"/>
              <a:t>AWS IoT data services</a:t>
            </a:r>
          </a:p>
          <a:p>
            <a:pPr lvl="1" algn="just"/>
            <a:r>
              <a:rPr lang="en-US" altLang="zh-TW" dirty="0"/>
              <a:t>AWS IoT Analytics</a:t>
            </a:r>
          </a:p>
          <a:p>
            <a:pPr lvl="2" algn="just"/>
            <a:r>
              <a:rPr lang="en-US" altLang="zh-TW" dirty="0"/>
              <a:t>AWS IoT Analytics lets you efficiently run and operationalize sophisticated analytics on massive volumes unstructured IoT data. (built-in SQL query engine or machine learning.)</a:t>
            </a:r>
          </a:p>
          <a:p>
            <a:pPr lvl="1" algn="just"/>
            <a:r>
              <a:rPr lang="en-US" altLang="zh-TW" dirty="0"/>
              <a:t>AWS IoT </a:t>
            </a:r>
            <a:r>
              <a:rPr lang="en-US" altLang="zh-TW" dirty="0" err="1"/>
              <a:t>SiteWise</a:t>
            </a:r>
            <a:endParaRPr lang="en-US" altLang="zh-TW" dirty="0"/>
          </a:p>
          <a:p>
            <a:pPr lvl="2" algn="just"/>
            <a:r>
              <a:rPr lang="en-US" altLang="zh-TW" dirty="0"/>
              <a:t>AWS IoT </a:t>
            </a:r>
            <a:r>
              <a:rPr lang="en-US" altLang="zh-TW" dirty="0" err="1"/>
              <a:t>SiteWise</a:t>
            </a:r>
            <a:r>
              <a:rPr lang="en-US" altLang="zh-TW" dirty="0"/>
              <a:t> collects, stores, organizes, and monitors data passed from industrial equipment by </a:t>
            </a:r>
            <a:r>
              <a:rPr lang="en-US" altLang="zh-TW" dirty="0">
                <a:solidFill>
                  <a:srgbClr val="FF0000"/>
                </a:solidFill>
              </a:rPr>
              <a:t>MQTT</a:t>
            </a:r>
            <a:r>
              <a:rPr lang="en-US" altLang="zh-TW" dirty="0"/>
              <a:t> messages or APIs at scale by providing software that runs on a gateway in your facilities. The </a:t>
            </a:r>
            <a:r>
              <a:rPr lang="en-US" altLang="zh-TW" dirty="0">
                <a:solidFill>
                  <a:srgbClr val="FF0000"/>
                </a:solidFill>
              </a:rPr>
              <a:t>gateway</a:t>
            </a:r>
            <a:r>
              <a:rPr lang="en-US" altLang="zh-TW" dirty="0"/>
              <a:t> securely connects to your on-premises data servers and automates the process of collecting and organizing the data and sending it to the AWS Cloud.</a:t>
            </a:r>
          </a:p>
          <a:p>
            <a:pPr lvl="1" algn="just"/>
            <a:r>
              <a:rPr lang="en-US" altLang="zh-TW" dirty="0"/>
              <a:t>AWS IoT Events</a:t>
            </a:r>
          </a:p>
          <a:p>
            <a:pPr lvl="2" algn="just"/>
            <a:r>
              <a:rPr lang="en-US" altLang="zh-TW" dirty="0"/>
              <a:t>AWS IoT Events detects and responds to events from IoT sensors and applications. Events are patterns of data that identify more complicated circumstances than expected, such as motion detectors using movement signals to activate lights and security cameras. </a:t>
            </a:r>
          </a:p>
        </p:txBody>
      </p:sp>
    </p:spTree>
    <p:extLst>
      <p:ext uri="{BB962C8B-B14F-4D97-AF65-F5344CB8AC3E}">
        <p14:creationId xmlns:p14="http://schemas.microsoft.com/office/powerpoint/2010/main" val="556457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AF5C2B5-19F0-4B03-A03A-F8698292C5EB}"/>
              </a:ext>
            </a:extLst>
          </p:cNvPr>
          <p:cNvSpPr>
            <a:spLocks noGrp="1"/>
          </p:cNvSpPr>
          <p:nvPr>
            <p:ph type="title"/>
          </p:nvPr>
        </p:nvSpPr>
        <p:spPr>
          <a:xfrm>
            <a:off x="838200" y="365125"/>
            <a:ext cx="10515600" cy="1325563"/>
          </a:xfrm>
        </p:spPr>
        <p:txBody>
          <a:bodyPr/>
          <a:lstStyle/>
          <a:p>
            <a:r>
              <a:rPr lang="en-US" altLang="zh-TW" dirty="0"/>
              <a:t>AWS IoT Core services</a:t>
            </a:r>
            <a:endParaRPr lang="zh-TW" altLang="en-US" dirty="0"/>
          </a:p>
        </p:txBody>
      </p:sp>
      <p:sp>
        <p:nvSpPr>
          <p:cNvPr id="3" name="內容版面配置區 2">
            <a:extLst>
              <a:ext uri="{FF2B5EF4-FFF2-40B4-BE49-F238E27FC236}">
                <a16:creationId xmlns:a16="http://schemas.microsoft.com/office/drawing/2014/main" id="{C41D9C71-00D3-4F53-8F1A-35B96DB5AF9D}"/>
              </a:ext>
            </a:extLst>
          </p:cNvPr>
          <p:cNvSpPr>
            <a:spLocks noGrp="1"/>
          </p:cNvSpPr>
          <p:nvPr>
            <p:ph idx="1"/>
          </p:nvPr>
        </p:nvSpPr>
        <p:spPr/>
        <p:txBody>
          <a:bodyPr/>
          <a:lstStyle/>
          <a:p>
            <a:r>
              <a:rPr lang="en-US" altLang="zh-TW" dirty="0"/>
              <a:t>AWS IoT Core provides the services that connect your IoT devices to the AWS Cloud</a:t>
            </a:r>
            <a:endParaRPr lang="zh-TW" altLang="en-US" dirty="0"/>
          </a:p>
        </p:txBody>
      </p:sp>
      <p:pic>
        <p:nvPicPr>
          <p:cNvPr id="3074" name="Picture 2" descr="&#10;                    A high-level view of  AWS IoT Core&#10;                ">
            <a:extLst>
              <a:ext uri="{FF2B5EF4-FFF2-40B4-BE49-F238E27FC236}">
                <a16:creationId xmlns:a16="http://schemas.microsoft.com/office/drawing/2014/main" id="{4FF7383E-2141-4C15-8C3F-E1CF25E1A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476" y="2631354"/>
            <a:ext cx="8432426" cy="4077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612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D04BF383-0E82-4756-8B84-14D8051CB1CC}"/>
              </a:ext>
            </a:extLst>
          </p:cNvPr>
          <p:cNvSpPr>
            <a:spLocks noGrp="1"/>
          </p:cNvSpPr>
          <p:nvPr>
            <p:ph type="title"/>
          </p:nvPr>
        </p:nvSpPr>
        <p:spPr/>
        <p:txBody>
          <a:bodyPr/>
          <a:lstStyle/>
          <a:p>
            <a:r>
              <a:rPr lang="zh-TW" altLang="en-US" dirty="0"/>
              <a:t>使用設備與環境</a:t>
            </a:r>
          </a:p>
        </p:txBody>
      </p:sp>
      <p:sp>
        <p:nvSpPr>
          <p:cNvPr id="5" name="內容版面配置區 4">
            <a:extLst>
              <a:ext uri="{FF2B5EF4-FFF2-40B4-BE49-F238E27FC236}">
                <a16:creationId xmlns:a16="http://schemas.microsoft.com/office/drawing/2014/main" id="{03DD2C51-AC60-44E2-B9DF-7D7C99356743}"/>
              </a:ext>
            </a:extLst>
          </p:cNvPr>
          <p:cNvSpPr>
            <a:spLocks noGrp="1"/>
          </p:cNvSpPr>
          <p:nvPr>
            <p:ph sz="half" idx="1"/>
          </p:nvPr>
        </p:nvSpPr>
        <p:spPr/>
        <p:txBody>
          <a:bodyPr>
            <a:normAutofit lnSpcReduction="10000"/>
          </a:bodyPr>
          <a:lstStyle/>
          <a:p>
            <a:pPr>
              <a:lnSpc>
                <a:spcPct val="150000"/>
              </a:lnSpc>
              <a:buFont typeface="Wingdings" panose="05000000000000000000" pitchFamily="2" charset="2"/>
              <a:buChar char="Ø"/>
            </a:pPr>
            <a:r>
              <a:rPr lang="zh-TW" altLang="en-US" dirty="0"/>
              <a:t>軟體</a:t>
            </a:r>
            <a:endParaRPr lang="en-US" altLang="zh-TW" dirty="0"/>
          </a:p>
          <a:p>
            <a:pPr lvl="1">
              <a:lnSpc>
                <a:spcPct val="150000"/>
              </a:lnSpc>
            </a:pPr>
            <a:r>
              <a:rPr lang="en-US" altLang="zh-TW" dirty="0"/>
              <a:t>Windows 10</a:t>
            </a:r>
          </a:p>
          <a:p>
            <a:pPr lvl="1">
              <a:lnSpc>
                <a:spcPct val="150000"/>
              </a:lnSpc>
            </a:pPr>
            <a:r>
              <a:rPr lang="en-US" altLang="zh-TW" dirty="0"/>
              <a:t>AWS</a:t>
            </a:r>
          </a:p>
          <a:p>
            <a:pPr lvl="1">
              <a:lnSpc>
                <a:spcPct val="150000"/>
              </a:lnSpc>
            </a:pPr>
            <a:r>
              <a:rPr lang="en-US" altLang="zh-TW" dirty="0"/>
              <a:t>Arduino IDE</a:t>
            </a:r>
          </a:p>
          <a:p>
            <a:pPr lvl="1">
              <a:lnSpc>
                <a:spcPct val="150000"/>
              </a:lnSpc>
            </a:pPr>
            <a:r>
              <a:rPr lang="en-US" altLang="zh-TW" dirty="0"/>
              <a:t>Python</a:t>
            </a:r>
          </a:p>
        </p:txBody>
      </p:sp>
      <p:sp>
        <p:nvSpPr>
          <p:cNvPr id="2" name="內容版面配置區 1">
            <a:extLst>
              <a:ext uri="{FF2B5EF4-FFF2-40B4-BE49-F238E27FC236}">
                <a16:creationId xmlns:a16="http://schemas.microsoft.com/office/drawing/2014/main" id="{2263A6A3-1700-4506-BB26-92CD19C1F202}"/>
              </a:ext>
            </a:extLst>
          </p:cNvPr>
          <p:cNvSpPr>
            <a:spLocks noGrp="1"/>
          </p:cNvSpPr>
          <p:nvPr>
            <p:ph sz="half" idx="2"/>
          </p:nvPr>
        </p:nvSpPr>
        <p:spPr/>
        <p:txBody>
          <a:bodyPr>
            <a:normAutofit lnSpcReduction="10000"/>
          </a:bodyPr>
          <a:lstStyle/>
          <a:p>
            <a:pPr>
              <a:lnSpc>
                <a:spcPct val="150000"/>
              </a:lnSpc>
              <a:buFont typeface="Wingdings" panose="05000000000000000000" pitchFamily="2" charset="2"/>
              <a:buChar char="Ø"/>
            </a:pPr>
            <a:r>
              <a:rPr lang="zh-TW" altLang="en-US" dirty="0"/>
              <a:t>硬體</a:t>
            </a:r>
            <a:endParaRPr lang="en-US" altLang="zh-TW" dirty="0"/>
          </a:p>
          <a:p>
            <a:pPr lvl="1">
              <a:lnSpc>
                <a:spcPct val="150000"/>
              </a:lnSpc>
            </a:pPr>
            <a:r>
              <a:rPr lang="en-US" altLang="zh-TW" dirty="0" err="1"/>
              <a:t>LinkIt</a:t>
            </a:r>
            <a:r>
              <a:rPr lang="en-US" altLang="zh-TW" dirty="0"/>
              <a:t> 7688 Duo</a:t>
            </a:r>
          </a:p>
          <a:p>
            <a:pPr lvl="1">
              <a:lnSpc>
                <a:spcPct val="150000"/>
              </a:lnSpc>
            </a:pPr>
            <a:r>
              <a:rPr lang="en-US" altLang="zh-TW" dirty="0"/>
              <a:t>Micro-USB</a:t>
            </a:r>
          </a:p>
          <a:p>
            <a:pPr lvl="1">
              <a:lnSpc>
                <a:spcPct val="150000"/>
              </a:lnSpc>
            </a:pPr>
            <a:r>
              <a:rPr lang="en-US" altLang="zh-TW" dirty="0"/>
              <a:t>DHT22</a:t>
            </a:r>
          </a:p>
          <a:p>
            <a:pPr lvl="1">
              <a:lnSpc>
                <a:spcPct val="150000"/>
              </a:lnSpc>
            </a:pPr>
            <a:r>
              <a:rPr lang="en-US" altLang="zh-TW" dirty="0"/>
              <a:t>Light sensor</a:t>
            </a:r>
          </a:p>
          <a:p>
            <a:pPr lvl="1">
              <a:lnSpc>
                <a:spcPct val="150000"/>
              </a:lnSpc>
            </a:pPr>
            <a:r>
              <a:rPr lang="zh-TW" altLang="en-US" dirty="0"/>
              <a:t>擴充板</a:t>
            </a:r>
            <a:endParaRPr lang="en-US" altLang="zh-TW" dirty="0"/>
          </a:p>
          <a:p>
            <a:pPr lvl="1">
              <a:lnSpc>
                <a:spcPct val="150000"/>
              </a:lnSpc>
            </a:pPr>
            <a:r>
              <a:rPr lang="zh-TW" altLang="en-US" dirty="0"/>
              <a:t>杜邦線</a:t>
            </a:r>
            <a:endParaRPr lang="en-US" altLang="zh-TW" dirty="0"/>
          </a:p>
          <a:p>
            <a:pPr>
              <a:lnSpc>
                <a:spcPct val="150000"/>
              </a:lnSpc>
            </a:pPr>
            <a:endParaRPr lang="zh-TW" altLang="en-US" sz="3200" dirty="0"/>
          </a:p>
        </p:txBody>
      </p:sp>
    </p:spTree>
    <p:extLst>
      <p:ext uri="{BB962C8B-B14F-4D97-AF65-F5344CB8AC3E}">
        <p14:creationId xmlns:p14="http://schemas.microsoft.com/office/powerpoint/2010/main" val="27466785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F462011-9397-495A-804A-B8BBC53B4827}"/>
              </a:ext>
            </a:extLst>
          </p:cNvPr>
          <p:cNvSpPr>
            <a:spLocks noGrp="1"/>
          </p:cNvSpPr>
          <p:nvPr>
            <p:ph type="title"/>
          </p:nvPr>
        </p:nvSpPr>
        <p:spPr/>
        <p:txBody>
          <a:bodyPr/>
          <a:lstStyle/>
          <a:p>
            <a:r>
              <a:rPr lang="en-US" altLang="zh-TW" dirty="0"/>
              <a:t>AWS IoT Core services</a:t>
            </a:r>
            <a:endParaRPr lang="zh-TW" altLang="en-US" dirty="0"/>
          </a:p>
        </p:txBody>
      </p:sp>
      <p:sp>
        <p:nvSpPr>
          <p:cNvPr id="3" name="內容版面配置區 2">
            <a:extLst>
              <a:ext uri="{FF2B5EF4-FFF2-40B4-BE49-F238E27FC236}">
                <a16:creationId xmlns:a16="http://schemas.microsoft.com/office/drawing/2014/main" id="{CC30EDBA-DD7A-4E4A-BE44-3E7DAB18C905}"/>
              </a:ext>
            </a:extLst>
          </p:cNvPr>
          <p:cNvSpPr>
            <a:spLocks noGrp="1"/>
          </p:cNvSpPr>
          <p:nvPr>
            <p:ph idx="1"/>
          </p:nvPr>
        </p:nvSpPr>
        <p:spPr>
          <a:xfrm>
            <a:off x="838200" y="1825625"/>
            <a:ext cx="10515600" cy="4667250"/>
          </a:xfrm>
        </p:spPr>
        <p:txBody>
          <a:bodyPr>
            <a:normAutofit fontScale="92500" lnSpcReduction="10000"/>
          </a:bodyPr>
          <a:lstStyle/>
          <a:p>
            <a:pPr algn="just"/>
            <a:r>
              <a:rPr lang="en-US" altLang="zh-TW" dirty="0"/>
              <a:t>The message broker handles communication between your devices and AWS IoT. </a:t>
            </a:r>
          </a:p>
          <a:p>
            <a:pPr algn="just"/>
            <a:r>
              <a:rPr lang="en-US" altLang="zh-TW" dirty="0"/>
              <a:t>The </a:t>
            </a:r>
            <a:r>
              <a:rPr lang="en-US" altLang="zh-TW" dirty="0">
                <a:solidFill>
                  <a:srgbClr val="FF0000"/>
                </a:solidFill>
              </a:rPr>
              <a:t>Device Shadow service </a:t>
            </a:r>
            <a:r>
              <a:rPr lang="en-US" altLang="zh-TW" dirty="0"/>
              <a:t>maintains a device's state so that applications can communicate with a device whether the device is online or not. When a device is offline, the Device Shadow service manages its data for connected applications. When the device reconnects, it synchronizes its state with that of its shadow in the Device Shadow service.</a:t>
            </a:r>
          </a:p>
          <a:p>
            <a:pPr algn="just"/>
            <a:r>
              <a:rPr lang="en-US" altLang="zh-TW" dirty="0"/>
              <a:t>The </a:t>
            </a:r>
            <a:r>
              <a:rPr lang="en-US" altLang="zh-TW" dirty="0">
                <a:solidFill>
                  <a:srgbClr val="FF0000"/>
                </a:solidFill>
              </a:rPr>
              <a:t>Rules engine </a:t>
            </a:r>
            <a:r>
              <a:rPr lang="en-US" altLang="zh-TW" dirty="0">
                <a:solidFill>
                  <a:srgbClr val="0070C0"/>
                </a:solidFill>
              </a:rPr>
              <a:t>connects data from the message broker to other AWS services for storage and additional processing</a:t>
            </a:r>
            <a:r>
              <a:rPr lang="en-US" altLang="zh-TW" dirty="0"/>
              <a:t>. For example, you can insert, update, or query a DynamoDB table or invoke a Lambda function based on an expression that you defined in the Rules engine.</a:t>
            </a:r>
          </a:p>
          <a:p>
            <a:pPr algn="just"/>
            <a:r>
              <a:rPr lang="en-US" altLang="zh-TW" dirty="0"/>
              <a:t>AWS IoT Core secures all communications and activities by using X.509 certificates for authentication and policies for authorization.</a:t>
            </a:r>
          </a:p>
          <a:p>
            <a:pPr algn="just"/>
            <a:endParaRPr lang="zh-TW" altLang="en-US" dirty="0"/>
          </a:p>
        </p:txBody>
      </p:sp>
      <p:pic>
        <p:nvPicPr>
          <p:cNvPr id="4" name="Picture 2" descr="&#10;                    A high-level view of  AWS IoT Core&#10;                ">
            <a:extLst>
              <a:ext uri="{FF2B5EF4-FFF2-40B4-BE49-F238E27FC236}">
                <a16:creationId xmlns:a16="http://schemas.microsoft.com/office/drawing/2014/main" id="{93FF45C2-F627-41AD-8C32-2A864990C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8683" y="0"/>
            <a:ext cx="3863317" cy="1868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936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EBDB3D-0171-49DD-8467-EC44D3084891}"/>
              </a:ext>
            </a:extLst>
          </p:cNvPr>
          <p:cNvSpPr>
            <a:spLocks noGrp="1"/>
          </p:cNvSpPr>
          <p:nvPr>
            <p:ph type="title"/>
          </p:nvPr>
        </p:nvSpPr>
        <p:spPr>
          <a:xfrm>
            <a:off x="838200" y="365125"/>
            <a:ext cx="10515600" cy="1325563"/>
          </a:xfrm>
        </p:spPr>
        <p:txBody>
          <a:bodyPr>
            <a:normAutofit/>
          </a:bodyPr>
          <a:lstStyle/>
          <a:p>
            <a:r>
              <a:rPr lang="en-US" altLang="zh-TW" sz="4000" dirty="0"/>
              <a:t>AWS IoT Core messaging services</a:t>
            </a:r>
            <a:endParaRPr lang="zh-TW" altLang="en-US" sz="4000" dirty="0"/>
          </a:p>
        </p:txBody>
      </p:sp>
      <p:sp>
        <p:nvSpPr>
          <p:cNvPr id="3" name="內容版面配置區 2">
            <a:extLst>
              <a:ext uri="{FF2B5EF4-FFF2-40B4-BE49-F238E27FC236}">
                <a16:creationId xmlns:a16="http://schemas.microsoft.com/office/drawing/2014/main" id="{5D11221C-E10E-4A78-BEBB-2EACC5C83356}"/>
              </a:ext>
            </a:extLst>
          </p:cNvPr>
          <p:cNvSpPr>
            <a:spLocks noGrp="1"/>
          </p:cNvSpPr>
          <p:nvPr>
            <p:ph idx="1"/>
          </p:nvPr>
        </p:nvSpPr>
        <p:spPr/>
        <p:txBody>
          <a:bodyPr>
            <a:normAutofit lnSpcReduction="10000"/>
          </a:bodyPr>
          <a:lstStyle/>
          <a:p>
            <a:pPr algn="just"/>
            <a:r>
              <a:rPr lang="en-US" altLang="zh-TW" dirty="0"/>
              <a:t>Device gateway</a:t>
            </a:r>
          </a:p>
          <a:p>
            <a:pPr lvl="1" algn="just"/>
            <a:r>
              <a:rPr lang="en-US" altLang="zh-TW" dirty="0"/>
              <a:t>Enables devices to securely and efficiently communicate with AWS IoT.</a:t>
            </a:r>
          </a:p>
          <a:p>
            <a:pPr algn="just"/>
            <a:r>
              <a:rPr lang="en-US" altLang="zh-TW" dirty="0"/>
              <a:t>Message broker</a:t>
            </a:r>
          </a:p>
          <a:p>
            <a:pPr lvl="1" algn="just"/>
            <a:r>
              <a:rPr lang="en-US" altLang="zh-TW" dirty="0"/>
              <a:t>Provides a secure mechanism for devices and AWS IoT applications to publish and receive messages from each other. You can use either the MQTT protocol directly or MQTT over WebSocket to publish and subscribe. You can use the HTTP REST interface to publish. </a:t>
            </a:r>
          </a:p>
          <a:p>
            <a:pPr algn="just"/>
            <a:r>
              <a:rPr lang="en-US" altLang="zh-TW" dirty="0"/>
              <a:t>Rules engine</a:t>
            </a:r>
          </a:p>
          <a:p>
            <a:pPr lvl="1" algn="just"/>
            <a:r>
              <a:rPr lang="en-US" altLang="zh-TW" dirty="0"/>
              <a:t>Provides message processing and integration with other AWS services. You can use an SQL-based language to select data from message payloads, and then process and send the data to other services, such as Amazon Simple Storage Service (Amazon S3), Amazon DynamoDB, and AWS Lambda</a:t>
            </a:r>
            <a:endParaRPr lang="zh-TW" altLang="en-US" dirty="0"/>
          </a:p>
        </p:txBody>
      </p:sp>
      <p:pic>
        <p:nvPicPr>
          <p:cNvPr id="4" name="Picture 2" descr="&#10;                    A high-level view of  AWS IoT Core&#10;                ">
            <a:extLst>
              <a:ext uri="{FF2B5EF4-FFF2-40B4-BE49-F238E27FC236}">
                <a16:creationId xmlns:a16="http://schemas.microsoft.com/office/drawing/2014/main" id="{E5E9A989-9542-4656-A176-F02FAD87A0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8683" y="0"/>
            <a:ext cx="3863317" cy="1868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994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1FE89B-9975-44D5-92FA-EAACC9268773}"/>
              </a:ext>
            </a:extLst>
          </p:cNvPr>
          <p:cNvSpPr>
            <a:spLocks noGrp="1"/>
          </p:cNvSpPr>
          <p:nvPr>
            <p:ph type="title"/>
          </p:nvPr>
        </p:nvSpPr>
        <p:spPr/>
        <p:txBody>
          <a:bodyPr/>
          <a:lstStyle/>
          <a:p>
            <a:r>
              <a:rPr lang="en-US" altLang="zh-TW" dirty="0"/>
              <a:t>AWS IoT Core control services</a:t>
            </a:r>
            <a:endParaRPr lang="zh-TW" altLang="en-US" dirty="0"/>
          </a:p>
        </p:txBody>
      </p:sp>
      <p:sp>
        <p:nvSpPr>
          <p:cNvPr id="3" name="內容版面配置區 2">
            <a:extLst>
              <a:ext uri="{FF2B5EF4-FFF2-40B4-BE49-F238E27FC236}">
                <a16:creationId xmlns:a16="http://schemas.microsoft.com/office/drawing/2014/main" id="{DBC0882A-0B99-4B2C-A5AC-503B73ED8FCE}"/>
              </a:ext>
            </a:extLst>
          </p:cNvPr>
          <p:cNvSpPr>
            <a:spLocks noGrp="1"/>
          </p:cNvSpPr>
          <p:nvPr>
            <p:ph idx="1"/>
          </p:nvPr>
        </p:nvSpPr>
        <p:spPr/>
        <p:txBody>
          <a:bodyPr/>
          <a:lstStyle/>
          <a:p>
            <a:pPr algn="just"/>
            <a:r>
              <a:rPr lang="en-US" altLang="zh-TW" dirty="0"/>
              <a:t>Custom Authentication service</a:t>
            </a:r>
          </a:p>
          <a:p>
            <a:pPr algn="just"/>
            <a:r>
              <a:rPr lang="en-US" altLang="zh-TW" dirty="0"/>
              <a:t>Device Provisioning service</a:t>
            </a:r>
          </a:p>
          <a:p>
            <a:pPr algn="just"/>
            <a:r>
              <a:rPr lang="en-US" altLang="zh-TW" dirty="0"/>
              <a:t>Group registry</a:t>
            </a:r>
          </a:p>
          <a:p>
            <a:pPr algn="just"/>
            <a:r>
              <a:rPr lang="en-US" altLang="zh-TW" dirty="0"/>
              <a:t>Jobs service</a:t>
            </a:r>
          </a:p>
          <a:p>
            <a:pPr algn="just"/>
            <a:r>
              <a:rPr lang="en-US" altLang="zh-TW" dirty="0"/>
              <a:t>Registry</a:t>
            </a:r>
          </a:p>
          <a:p>
            <a:pPr algn="just"/>
            <a:r>
              <a:rPr lang="en-US" altLang="zh-TW" dirty="0"/>
              <a:t>Security and Identity service</a:t>
            </a:r>
            <a:endParaRPr lang="zh-TW" altLang="en-US" dirty="0"/>
          </a:p>
        </p:txBody>
      </p:sp>
    </p:spTree>
    <p:extLst>
      <p:ext uri="{BB962C8B-B14F-4D97-AF65-F5344CB8AC3E}">
        <p14:creationId xmlns:p14="http://schemas.microsoft.com/office/powerpoint/2010/main" val="2504422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805AB72-13E8-4683-B4ED-B342F885CDCB}"/>
              </a:ext>
            </a:extLst>
          </p:cNvPr>
          <p:cNvSpPr>
            <a:spLocks noGrp="1"/>
          </p:cNvSpPr>
          <p:nvPr>
            <p:ph type="title"/>
          </p:nvPr>
        </p:nvSpPr>
        <p:spPr/>
        <p:txBody>
          <a:bodyPr/>
          <a:lstStyle/>
          <a:p>
            <a:r>
              <a:rPr lang="en-US" altLang="zh-TW" dirty="0"/>
              <a:t>AWS IoT Core data services</a:t>
            </a:r>
            <a:endParaRPr lang="zh-TW" altLang="en-US" dirty="0"/>
          </a:p>
        </p:txBody>
      </p:sp>
      <p:sp>
        <p:nvSpPr>
          <p:cNvPr id="3" name="內容版面配置區 2">
            <a:extLst>
              <a:ext uri="{FF2B5EF4-FFF2-40B4-BE49-F238E27FC236}">
                <a16:creationId xmlns:a16="http://schemas.microsoft.com/office/drawing/2014/main" id="{2D55CB79-AFE8-4E2C-B7E8-236759D08B30}"/>
              </a:ext>
            </a:extLst>
          </p:cNvPr>
          <p:cNvSpPr>
            <a:spLocks noGrp="1"/>
          </p:cNvSpPr>
          <p:nvPr>
            <p:ph idx="1"/>
          </p:nvPr>
        </p:nvSpPr>
        <p:spPr/>
        <p:txBody>
          <a:bodyPr>
            <a:normAutofit/>
          </a:bodyPr>
          <a:lstStyle/>
          <a:p>
            <a:pPr algn="just"/>
            <a:r>
              <a:rPr lang="en-US" altLang="zh-TW" sz="3200" dirty="0"/>
              <a:t>Device shadow</a:t>
            </a:r>
          </a:p>
          <a:p>
            <a:pPr lvl="1" algn="just"/>
            <a:r>
              <a:rPr lang="en-US" altLang="zh-TW" sz="2800" dirty="0"/>
              <a:t>A JSON document used to store and retrieve current state information for a device.</a:t>
            </a:r>
          </a:p>
          <a:p>
            <a:pPr algn="just"/>
            <a:r>
              <a:rPr lang="en-US" altLang="zh-TW" sz="3200" dirty="0"/>
              <a:t>Device Shadow service</a:t>
            </a:r>
          </a:p>
          <a:p>
            <a:pPr lvl="1" algn="just"/>
            <a:r>
              <a:rPr lang="en-US" altLang="zh-TW" sz="2800" dirty="0"/>
              <a:t>Provides persistent representations of your devices in the AWS Cloud. You can publish updated state information to a device's shadow, and your device can synchronize its state when it connects. Your devices can also publish their current state to a shadow for use by applications or other devices.</a:t>
            </a:r>
            <a:endParaRPr lang="zh-TW" altLang="en-US" sz="2800" dirty="0"/>
          </a:p>
        </p:txBody>
      </p:sp>
    </p:spTree>
    <p:extLst>
      <p:ext uri="{BB962C8B-B14F-4D97-AF65-F5344CB8AC3E}">
        <p14:creationId xmlns:p14="http://schemas.microsoft.com/office/powerpoint/2010/main" val="1047335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43BE40-66F3-4555-8998-217486C885E2}"/>
              </a:ext>
            </a:extLst>
          </p:cNvPr>
          <p:cNvSpPr>
            <a:spLocks noGrp="1"/>
          </p:cNvSpPr>
          <p:nvPr>
            <p:ph type="title"/>
          </p:nvPr>
        </p:nvSpPr>
        <p:spPr/>
        <p:txBody>
          <a:bodyPr/>
          <a:lstStyle/>
          <a:p>
            <a:r>
              <a:rPr lang="en-US" altLang="zh-TW" dirty="0"/>
              <a:t>AWS IoT Core support service</a:t>
            </a:r>
            <a:endParaRPr lang="zh-TW" altLang="en-US" dirty="0"/>
          </a:p>
        </p:txBody>
      </p:sp>
      <p:sp>
        <p:nvSpPr>
          <p:cNvPr id="3" name="內容版面配置區 2">
            <a:extLst>
              <a:ext uri="{FF2B5EF4-FFF2-40B4-BE49-F238E27FC236}">
                <a16:creationId xmlns:a16="http://schemas.microsoft.com/office/drawing/2014/main" id="{CAC187C6-4A0F-46AC-9092-1B32623DBA03}"/>
              </a:ext>
            </a:extLst>
          </p:cNvPr>
          <p:cNvSpPr>
            <a:spLocks noGrp="1"/>
          </p:cNvSpPr>
          <p:nvPr>
            <p:ph idx="1"/>
          </p:nvPr>
        </p:nvSpPr>
        <p:spPr/>
        <p:txBody>
          <a:bodyPr>
            <a:normAutofit/>
          </a:bodyPr>
          <a:lstStyle/>
          <a:p>
            <a:pPr algn="just"/>
            <a:r>
              <a:rPr lang="en-US" altLang="zh-TW" sz="3200" dirty="0"/>
              <a:t>Alexa Voice Service (AVS) Integration for AWS IoT</a:t>
            </a:r>
          </a:p>
          <a:p>
            <a:pPr lvl="1" algn="just"/>
            <a:r>
              <a:rPr lang="en-US" altLang="zh-TW" sz="2800" dirty="0"/>
              <a:t>Brings Alexa Voice to any connected device.</a:t>
            </a:r>
          </a:p>
          <a:p>
            <a:pPr lvl="1" algn="just"/>
            <a:r>
              <a:rPr lang="en-US" altLang="zh-TW" sz="2800" dirty="0"/>
              <a:t>AVS for AWS IoT enables Alexa built-in functionality on MCUs, such as the ARM Cortex M class with less than 1 MB embedded RAM. To do so, AVS offloads memory and compute tasks to a virtual Alexa Built-in device in the cloud.</a:t>
            </a:r>
          </a:p>
          <a:p>
            <a:pPr lvl="1" algn="just"/>
            <a:r>
              <a:rPr lang="en-US" altLang="zh-TW" sz="2800" dirty="0"/>
              <a:t>Device makers can cost-effectively bring Alexa to resource-constrained IoT devices, and enable consumers to talk directly to Alexa in parts of their home, office, or hotel rooms for an ambient experience.</a:t>
            </a:r>
            <a:endParaRPr lang="zh-TW" altLang="en-US" sz="2800" dirty="0"/>
          </a:p>
        </p:txBody>
      </p:sp>
    </p:spTree>
    <p:extLst>
      <p:ext uri="{BB962C8B-B14F-4D97-AF65-F5344CB8AC3E}">
        <p14:creationId xmlns:p14="http://schemas.microsoft.com/office/powerpoint/2010/main" val="2573064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AC7B3EBA-7956-4972-A79D-9956A188ABD7}"/>
              </a:ext>
            </a:extLst>
          </p:cNvPr>
          <p:cNvSpPr>
            <a:spLocks noGrp="1"/>
          </p:cNvSpPr>
          <p:nvPr>
            <p:ph type="title"/>
          </p:nvPr>
        </p:nvSpPr>
        <p:spPr/>
        <p:txBody>
          <a:bodyPr>
            <a:normAutofit/>
          </a:bodyPr>
          <a:lstStyle/>
          <a:p>
            <a:pPr>
              <a:lnSpc>
                <a:spcPct val="150000"/>
              </a:lnSpc>
            </a:pPr>
            <a:r>
              <a:rPr lang="en-US" altLang="zh-TW" dirty="0"/>
              <a:t>Connect to AWS</a:t>
            </a:r>
            <a:endParaRPr lang="zh-TW" altLang="en-US" dirty="0"/>
          </a:p>
        </p:txBody>
      </p:sp>
      <p:sp>
        <p:nvSpPr>
          <p:cNvPr id="5" name="文字版面配置區 4">
            <a:extLst>
              <a:ext uri="{FF2B5EF4-FFF2-40B4-BE49-F238E27FC236}">
                <a16:creationId xmlns:a16="http://schemas.microsoft.com/office/drawing/2014/main" id="{7F855164-61C8-4B6B-ACBB-85DEA0CB4020}"/>
              </a:ext>
            </a:extLst>
          </p:cNvPr>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899840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4C1101-B4BE-44CC-A575-CD662A7C9A53}"/>
              </a:ext>
            </a:extLst>
          </p:cNvPr>
          <p:cNvSpPr>
            <a:spLocks noGrp="1"/>
          </p:cNvSpPr>
          <p:nvPr>
            <p:ph type="title"/>
          </p:nvPr>
        </p:nvSpPr>
        <p:spPr/>
        <p:txBody>
          <a:bodyPr/>
          <a:lstStyle/>
          <a:p>
            <a:r>
              <a:rPr lang="en-US" altLang="zh-TW" dirty="0"/>
              <a:t>Step 1 –</a:t>
            </a:r>
            <a:r>
              <a:rPr lang="zh-TW" altLang="en-US" dirty="0"/>
              <a:t> 登入</a:t>
            </a:r>
            <a:r>
              <a:rPr lang="en-US" altLang="zh-TW" dirty="0"/>
              <a:t>AWS</a:t>
            </a:r>
            <a:r>
              <a:rPr lang="zh-TW" altLang="en-US" dirty="0"/>
              <a:t>平台</a:t>
            </a:r>
          </a:p>
        </p:txBody>
      </p:sp>
      <p:sp>
        <p:nvSpPr>
          <p:cNvPr id="3" name="內容版面配置區 2">
            <a:extLst>
              <a:ext uri="{FF2B5EF4-FFF2-40B4-BE49-F238E27FC236}">
                <a16:creationId xmlns:a16="http://schemas.microsoft.com/office/drawing/2014/main" id="{08193E95-0AB2-4CC7-83A8-1AE1A1D2E938}"/>
              </a:ext>
            </a:extLst>
          </p:cNvPr>
          <p:cNvSpPr>
            <a:spLocks noGrp="1"/>
          </p:cNvSpPr>
          <p:nvPr>
            <p:ph idx="1"/>
          </p:nvPr>
        </p:nvSpPr>
        <p:spPr/>
        <p:txBody>
          <a:bodyPr>
            <a:normAutofit/>
          </a:bodyPr>
          <a:lstStyle/>
          <a:p>
            <a:pPr marL="457200" indent="-457200">
              <a:buFont typeface="+mj-lt"/>
              <a:buAutoNum type="arabicPeriod"/>
            </a:pPr>
            <a:r>
              <a:rPr lang="zh-TW" altLang="en-US" sz="2400" dirty="0"/>
              <a:t>進入</a:t>
            </a:r>
            <a:r>
              <a:rPr lang="en-US" altLang="zh-TW" sz="2400" dirty="0"/>
              <a:t>AWS</a:t>
            </a:r>
            <a:r>
              <a:rPr lang="zh-TW" altLang="en-US" sz="2400" dirty="0"/>
              <a:t>開發平台：</a:t>
            </a:r>
            <a:br>
              <a:rPr lang="en-US" altLang="zh-TW" sz="2400" dirty="0"/>
            </a:br>
            <a:r>
              <a:rPr lang="en-US" altLang="zh-TW" sz="2400" dirty="0">
                <a:hlinkClick r:id="rId3"/>
              </a:rPr>
              <a:t>https://226752846691.signin.aws.amazon.com/console</a:t>
            </a:r>
            <a:r>
              <a:rPr lang="zh-TW" altLang="en-US" sz="2400" dirty="0"/>
              <a:t>。</a:t>
            </a:r>
          </a:p>
        </p:txBody>
      </p:sp>
      <p:pic>
        <p:nvPicPr>
          <p:cNvPr id="5" name="圖片 4">
            <a:extLst>
              <a:ext uri="{FF2B5EF4-FFF2-40B4-BE49-F238E27FC236}">
                <a16:creationId xmlns:a16="http://schemas.microsoft.com/office/drawing/2014/main" id="{8829FBCB-79BB-4FFC-A9F5-8ED8859760AE}"/>
              </a:ext>
            </a:extLst>
          </p:cNvPr>
          <p:cNvPicPr>
            <a:picLocks noChangeAspect="1"/>
          </p:cNvPicPr>
          <p:nvPr/>
        </p:nvPicPr>
        <p:blipFill>
          <a:blip r:embed="rId4"/>
          <a:stretch>
            <a:fillRect/>
          </a:stretch>
        </p:blipFill>
        <p:spPr>
          <a:xfrm>
            <a:off x="2521248" y="2687076"/>
            <a:ext cx="7149503" cy="3805799"/>
          </a:xfrm>
          <a:prstGeom prst="rect">
            <a:avLst/>
          </a:prstGeom>
        </p:spPr>
      </p:pic>
    </p:spTree>
    <p:extLst>
      <p:ext uri="{BB962C8B-B14F-4D97-AF65-F5344CB8AC3E}">
        <p14:creationId xmlns:p14="http://schemas.microsoft.com/office/powerpoint/2010/main" val="3398922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5EB8AF65-9BA5-4645-B5E3-845CAADBF1A7}"/>
              </a:ext>
            </a:extLst>
          </p:cNvPr>
          <p:cNvPicPr>
            <a:picLocks noGrp="1" noChangeAspect="1"/>
          </p:cNvPicPr>
          <p:nvPr>
            <p:ph idx="1"/>
          </p:nvPr>
        </p:nvPicPr>
        <p:blipFill>
          <a:blip r:embed="rId3"/>
          <a:stretch>
            <a:fillRect/>
          </a:stretch>
        </p:blipFill>
        <p:spPr>
          <a:xfrm>
            <a:off x="1600199" y="1586136"/>
            <a:ext cx="8991602" cy="4830316"/>
          </a:xfrm>
          <a:prstGeom prst="rect">
            <a:avLst/>
          </a:prstGeom>
        </p:spPr>
      </p:pic>
      <p:sp>
        <p:nvSpPr>
          <p:cNvPr id="2" name="標題 1">
            <a:extLst>
              <a:ext uri="{FF2B5EF4-FFF2-40B4-BE49-F238E27FC236}">
                <a16:creationId xmlns:a16="http://schemas.microsoft.com/office/drawing/2014/main" id="{1E4C1101-B4BE-44CC-A575-CD662A7C9A53}"/>
              </a:ext>
            </a:extLst>
          </p:cNvPr>
          <p:cNvSpPr>
            <a:spLocks noGrp="1"/>
          </p:cNvSpPr>
          <p:nvPr>
            <p:ph type="title"/>
          </p:nvPr>
        </p:nvSpPr>
        <p:spPr/>
        <p:txBody>
          <a:bodyPr/>
          <a:lstStyle/>
          <a:p>
            <a:r>
              <a:rPr lang="en-US" altLang="zh-TW" dirty="0"/>
              <a:t>Step 2 – </a:t>
            </a:r>
            <a:r>
              <a:rPr lang="zh-TW" altLang="en-US" dirty="0"/>
              <a:t>進入</a:t>
            </a:r>
            <a:r>
              <a:rPr lang="en-US" altLang="zh-TW" dirty="0"/>
              <a:t>AWS</a:t>
            </a:r>
            <a:r>
              <a:rPr lang="zh-TW" altLang="en-US" dirty="0"/>
              <a:t> </a:t>
            </a:r>
            <a:r>
              <a:rPr lang="en-US" altLang="zh-TW" dirty="0"/>
              <a:t>IoT</a:t>
            </a:r>
            <a:endParaRPr lang="zh-TW" altLang="en-US" dirty="0"/>
          </a:p>
        </p:txBody>
      </p:sp>
      <p:sp>
        <p:nvSpPr>
          <p:cNvPr id="6" name="矩形 5">
            <a:extLst>
              <a:ext uri="{FF2B5EF4-FFF2-40B4-BE49-F238E27FC236}">
                <a16:creationId xmlns:a16="http://schemas.microsoft.com/office/drawing/2014/main" id="{FEF9E8C2-07B4-4DA5-903C-1B752E948E0E}"/>
              </a:ext>
            </a:extLst>
          </p:cNvPr>
          <p:cNvSpPr/>
          <p:nvPr/>
        </p:nvSpPr>
        <p:spPr>
          <a:xfrm>
            <a:off x="2224886" y="2486929"/>
            <a:ext cx="722645" cy="2928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8" name="矩形 7">
            <a:extLst>
              <a:ext uri="{FF2B5EF4-FFF2-40B4-BE49-F238E27FC236}">
                <a16:creationId xmlns:a16="http://schemas.microsoft.com/office/drawing/2014/main" id="{54680807-052D-43D1-8DCF-572B4181E7A6}"/>
              </a:ext>
            </a:extLst>
          </p:cNvPr>
          <p:cNvSpPr/>
          <p:nvPr/>
        </p:nvSpPr>
        <p:spPr>
          <a:xfrm>
            <a:off x="2025651" y="1575279"/>
            <a:ext cx="646422" cy="2928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0" name="群組 9">
            <a:extLst>
              <a:ext uri="{FF2B5EF4-FFF2-40B4-BE49-F238E27FC236}">
                <a16:creationId xmlns:a16="http://schemas.microsoft.com/office/drawing/2014/main" id="{FB32EEE5-79BE-4471-85E4-A558631F309C}"/>
              </a:ext>
            </a:extLst>
          </p:cNvPr>
          <p:cNvGrpSpPr/>
          <p:nvPr/>
        </p:nvGrpSpPr>
        <p:grpSpPr>
          <a:xfrm flipH="1">
            <a:off x="2672072" y="1439565"/>
            <a:ext cx="722644" cy="722644"/>
            <a:chOff x="4536098" y="5059673"/>
            <a:chExt cx="722644" cy="722644"/>
          </a:xfrm>
        </p:grpSpPr>
        <p:pic>
          <p:nvPicPr>
            <p:cNvPr id="11" name="圖形 10" descr="手背向前食指朝右指索引">
              <a:extLst>
                <a:ext uri="{FF2B5EF4-FFF2-40B4-BE49-F238E27FC236}">
                  <a16:creationId xmlns:a16="http://schemas.microsoft.com/office/drawing/2014/main" id="{BCE3F7A4-6F71-49EC-BAD1-D8547635400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6098" y="5059673"/>
              <a:ext cx="722644" cy="722644"/>
            </a:xfrm>
            <a:prstGeom prst="rect">
              <a:avLst/>
            </a:prstGeom>
          </p:spPr>
        </p:pic>
        <p:sp>
          <p:nvSpPr>
            <p:cNvPr id="12" name="文字方塊 11">
              <a:extLst>
                <a:ext uri="{FF2B5EF4-FFF2-40B4-BE49-F238E27FC236}">
                  <a16:creationId xmlns:a16="http://schemas.microsoft.com/office/drawing/2014/main" id="{988C8073-F21E-427C-8832-B13ADACE62F1}"/>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grpSp>
        <p:nvGrpSpPr>
          <p:cNvPr id="13" name="群組 12">
            <a:extLst>
              <a:ext uri="{FF2B5EF4-FFF2-40B4-BE49-F238E27FC236}">
                <a16:creationId xmlns:a16="http://schemas.microsoft.com/office/drawing/2014/main" id="{FCEE6363-B0A1-463D-9787-563E2DC43FD8}"/>
              </a:ext>
            </a:extLst>
          </p:cNvPr>
          <p:cNvGrpSpPr/>
          <p:nvPr/>
        </p:nvGrpSpPr>
        <p:grpSpPr>
          <a:xfrm>
            <a:off x="2961531" y="2332881"/>
            <a:ext cx="722644" cy="722644"/>
            <a:chOff x="6497445" y="5748630"/>
            <a:chExt cx="722644" cy="722644"/>
          </a:xfrm>
        </p:grpSpPr>
        <p:pic>
          <p:nvPicPr>
            <p:cNvPr id="14" name="圖形 13" descr="手背向前食指朝右指索引">
              <a:extLst>
                <a:ext uri="{FF2B5EF4-FFF2-40B4-BE49-F238E27FC236}">
                  <a16:creationId xmlns:a16="http://schemas.microsoft.com/office/drawing/2014/main" id="{776A1F7B-87BA-4AC6-82E4-BF4051C8C4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15" name="文字方塊 14">
              <a:extLst>
                <a:ext uri="{FF2B5EF4-FFF2-40B4-BE49-F238E27FC236}">
                  <a16:creationId xmlns:a16="http://schemas.microsoft.com/office/drawing/2014/main" id="{B841F776-775D-4540-ADD6-FE30653FAF23}"/>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
        <p:nvSpPr>
          <p:cNvPr id="18" name="矩形 17">
            <a:extLst>
              <a:ext uri="{FF2B5EF4-FFF2-40B4-BE49-F238E27FC236}">
                <a16:creationId xmlns:a16="http://schemas.microsoft.com/office/drawing/2014/main" id="{DECC1516-3BA5-444C-8A9C-D844B5CC2699}"/>
              </a:ext>
            </a:extLst>
          </p:cNvPr>
          <p:cNvSpPr/>
          <p:nvPr/>
        </p:nvSpPr>
        <p:spPr>
          <a:xfrm>
            <a:off x="4377323" y="5542630"/>
            <a:ext cx="1459289" cy="3479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9" name="群組 18">
            <a:extLst>
              <a:ext uri="{FF2B5EF4-FFF2-40B4-BE49-F238E27FC236}">
                <a16:creationId xmlns:a16="http://schemas.microsoft.com/office/drawing/2014/main" id="{0122B6D4-E00C-46C3-BA21-104A77EB4C37}"/>
              </a:ext>
            </a:extLst>
          </p:cNvPr>
          <p:cNvGrpSpPr/>
          <p:nvPr/>
        </p:nvGrpSpPr>
        <p:grpSpPr>
          <a:xfrm>
            <a:off x="5924549" y="5406993"/>
            <a:ext cx="722644" cy="722644"/>
            <a:chOff x="6497445" y="5748630"/>
            <a:chExt cx="722644" cy="722644"/>
          </a:xfrm>
        </p:grpSpPr>
        <p:pic>
          <p:nvPicPr>
            <p:cNvPr id="20" name="圖形 19" descr="手背向前食指朝右指索引">
              <a:extLst>
                <a:ext uri="{FF2B5EF4-FFF2-40B4-BE49-F238E27FC236}">
                  <a16:creationId xmlns:a16="http://schemas.microsoft.com/office/drawing/2014/main" id="{49F39341-7110-4932-98E4-8089CB74C3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497445" y="5748630"/>
              <a:ext cx="722644" cy="722644"/>
            </a:xfrm>
            <a:prstGeom prst="rect">
              <a:avLst/>
            </a:prstGeom>
          </p:spPr>
        </p:pic>
        <p:sp>
          <p:nvSpPr>
            <p:cNvPr id="21" name="文字方塊 20">
              <a:extLst>
                <a:ext uri="{FF2B5EF4-FFF2-40B4-BE49-F238E27FC236}">
                  <a16:creationId xmlns:a16="http://schemas.microsoft.com/office/drawing/2014/main" id="{C4282D77-0321-4970-A050-5FFDAEE8F0E4}"/>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3</a:t>
              </a:r>
              <a:endParaRPr lang="zh-TW" altLang="en-US" sz="2400" dirty="0">
                <a:solidFill>
                  <a:schemeClr val="bg1"/>
                </a:solidFill>
              </a:endParaRPr>
            </a:p>
          </p:txBody>
        </p:sp>
      </p:grpSp>
    </p:spTree>
    <p:extLst>
      <p:ext uri="{BB962C8B-B14F-4D97-AF65-F5344CB8AC3E}">
        <p14:creationId xmlns:p14="http://schemas.microsoft.com/office/powerpoint/2010/main" val="161185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F04AB4C-FDDD-41A7-8832-99F2AA0155B2}"/>
              </a:ext>
            </a:extLst>
          </p:cNvPr>
          <p:cNvSpPr>
            <a:spLocks noGrp="1"/>
          </p:cNvSpPr>
          <p:nvPr>
            <p:ph type="title"/>
          </p:nvPr>
        </p:nvSpPr>
        <p:spPr/>
        <p:txBody>
          <a:bodyPr/>
          <a:lstStyle/>
          <a:p>
            <a:r>
              <a:rPr lang="en-US" altLang="zh-TW" dirty="0"/>
              <a:t>Step 3 – Connect device</a:t>
            </a:r>
            <a:r>
              <a:rPr lang="zh-TW" altLang="en-US" dirty="0"/>
              <a:t> </a:t>
            </a:r>
            <a:r>
              <a:rPr lang="en-US" altLang="zh-TW" dirty="0"/>
              <a:t>(1/3)</a:t>
            </a:r>
            <a:endParaRPr lang="zh-TW" altLang="en-US" dirty="0"/>
          </a:p>
        </p:txBody>
      </p:sp>
      <p:pic>
        <p:nvPicPr>
          <p:cNvPr id="4" name="內容版面配置區 3">
            <a:extLst>
              <a:ext uri="{FF2B5EF4-FFF2-40B4-BE49-F238E27FC236}">
                <a16:creationId xmlns:a16="http://schemas.microsoft.com/office/drawing/2014/main" id="{231E22D7-21EB-4D2E-A365-F9277806B156}"/>
              </a:ext>
            </a:extLst>
          </p:cNvPr>
          <p:cNvPicPr>
            <a:picLocks noGrp="1" noChangeAspect="1"/>
          </p:cNvPicPr>
          <p:nvPr>
            <p:ph idx="1"/>
          </p:nvPr>
        </p:nvPicPr>
        <p:blipFill>
          <a:blip r:embed="rId2"/>
          <a:stretch>
            <a:fillRect/>
          </a:stretch>
        </p:blipFill>
        <p:spPr>
          <a:xfrm>
            <a:off x="1579991" y="1593850"/>
            <a:ext cx="9032018" cy="4814888"/>
          </a:xfrm>
          <a:prstGeom prst="rect">
            <a:avLst/>
          </a:prstGeom>
        </p:spPr>
      </p:pic>
      <p:sp>
        <p:nvSpPr>
          <p:cNvPr id="5" name="矩形 4">
            <a:extLst>
              <a:ext uri="{FF2B5EF4-FFF2-40B4-BE49-F238E27FC236}">
                <a16:creationId xmlns:a16="http://schemas.microsoft.com/office/drawing/2014/main" id="{52A705D6-2E89-4AD0-A908-71270A752686}"/>
              </a:ext>
            </a:extLst>
          </p:cNvPr>
          <p:cNvSpPr/>
          <p:nvPr/>
        </p:nvSpPr>
        <p:spPr>
          <a:xfrm>
            <a:off x="7759700" y="3182927"/>
            <a:ext cx="1056810" cy="2938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6" name="群組 5">
            <a:extLst>
              <a:ext uri="{FF2B5EF4-FFF2-40B4-BE49-F238E27FC236}">
                <a16:creationId xmlns:a16="http://schemas.microsoft.com/office/drawing/2014/main" id="{40CF7CF0-A986-47CB-A6C3-21FF3DCB3E69}"/>
              </a:ext>
            </a:extLst>
          </p:cNvPr>
          <p:cNvGrpSpPr/>
          <p:nvPr/>
        </p:nvGrpSpPr>
        <p:grpSpPr>
          <a:xfrm flipH="1">
            <a:off x="8816510" y="3054136"/>
            <a:ext cx="722644" cy="722644"/>
            <a:chOff x="4536098" y="5059673"/>
            <a:chExt cx="722644" cy="722644"/>
          </a:xfrm>
        </p:grpSpPr>
        <p:pic>
          <p:nvPicPr>
            <p:cNvPr id="7" name="圖形 6" descr="手背向前食指朝右指索引">
              <a:extLst>
                <a:ext uri="{FF2B5EF4-FFF2-40B4-BE49-F238E27FC236}">
                  <a16:creationId xmlns:a16="http://schemas.microsoft.com/office/drawing/2014/main" id="{D68DC9E9-6968-4282-850D-58C6FCD96C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6098" y="5059673"/>
              <a:ext cx="722644" cy="722644"/>
            </a:xfrm>
            <a:prstGeom prst="rect">
              <a:avLst/>
            </a:prstGeom>
          </p:spPr>
        </p:pic>
        <p:sp>
          <p:nvSpPr>
            <p:cNvPr id="8" name="文字方塊 7">
              <a:extLst>
                <a:ext uri="{FF2B5EF4-FFF2-40B4-BE49-F238E27FC236}">
                  <a16:creationId xmlns:a16="http://schemas.microsoft.com/office/drawing/2014/main" id="{6ED13FCC-123A-47EC-9433-A75862D7D6CD}"/>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spTree>
    <p:extLst>
      <p:ext uri="{BB962C8B-B14F-4D97-AF65-F5344CB8AC3E}">
        <p14:creationId xmlns:p14="http://schemas.microsoft.com/office/powerpoint/2010/main" val="3665153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1B65232-B707-463E-8521-3CEF57D07C8F}"/>
              </a:ext>
            </a:extLst>
          </p:cNvPr>
          <p:cNvSpPr>
            <a:spLocks noGrp="1"/>
          </p:cNvSpPr>
          <p:nvPr>
            <p:ph type="title"/>
          </p:nvPr>
        </p:nvSpPr>
        <p:spPr/>
        <p:txBody>
          <a:bodyPr/>
          <a:lstStyle/>
          <a:p>
            <a:r>
              <a:rPr lang="en-US" altLang="zh-TW" dirty="0"/>
              <a:t>Step 4 – Connect device</a:t>
            </a:r>
            <a:r>
              <a:rPr lang="zh-TW" altLang="en-US" dirty="0"/>
              <a:t> </a:t>
            </a:r>
            <a:r>
              <a:rPr lang="en-US" altLang="zh-TW" dirty="0"/>
              <a:t>(2/3)</a:t>
            </a:r>
            <a:endParaRPr lang="zh-TW" altLang="en-US" dirty="0"/>
          </a:p>
        </p:txBody>
      </p:sp>
      <p:pic>
        <p:nvPicPr>
          <p:cNvPr id="4" name="內容版面配置區 3">
            <a:extLst>
              <a:ext uri="{FF2B5EF4-FFF2-40B4-BE49-F238E27FC236}">
                <a16:creationId xmlns:a16="http://schemas.microsoft.com/office/drawing/2014/main" id="{23E291B9-C07B-492D-96DB-7F82AA1926C3}"/>
              </a:ext>
            </a:extLst>
          </p:cNvPr>
          <p:cNvPicPr>
            <a:picLocks noGrp="1" noChangeAspect="1"/>
          </p:cNvPicPr>
          <p:nvPr>
            <p:ph idx="1"/>
          </p:nvPr>
        </p:nvPicPr>
        <p:blipFill>
          <a:blip r:embed="rId2"/>
          <a:stretch>
            <a:fillRect/>
          </a:stretch>
        </p:blipFill>
        <p:spPr>
          <a:xfrm>
            <a:off x="1485900" y="1538548"/>
            <a:ext cx="9220200" cy="4925492"/>
          </a:xfrm>
          <a:prstGeom prst="rect">
            <a:avLst/>
          </a:prstGeom>
        </p:spPr>
      </p:pic>
      <p:sp>
        <p:nvSpPr>
          <p:cNvPr id="5" name="矩形 4">
            <a:extLst>
              <a:ext uri="{FF2B5EF4-FFF2-40B4-BE49-F238E27FC236}">
                <a16:creationId xmlns:a16="http://schemas.microsoft.com/office/drawing/2014/main" id="{719EEC0A-827F-4638-946C-C648C5DA5F50}"/>
              </a:ext>
            </a:extLst>
          </p:cNvPr>
          <p:cNvSpPr/>
          <p:nvPr/>
        </p:nvSpPr>
        <p:spPr>
          <a:xfrm>
            <a:off x="9620250" y="5458208"/>
            <a:ext cx="613691" cy="31394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6" name="群組 5">
            <a:extLst>
              <a:ext uri="{FF2B5EF4-FFF2-40B4-BE49-F238E27FC236}">
                <a16:creationId xmlns:a16="http://schemas.microsoft.com/office/drawing/2014/main" id="{0A16E7CC-D577-490C-AD83-D6690EF5EE1B}"/>
              </a:ext>
            </a:extLst>
          </p:cNvPr>
          <p:cNvGrpSpPr/>
          <p:nvPr/>
        </p:nvGrpSpPr>
        <p:grpSpPr>
          <a:xfrm flipH="1">
            <a:off x="10233941" y="5319452"/>
            <a:ext cx="722644" cy="722644"/>
            <a:chOff x="4536098" y="5059673"/>
            <a:chExt cx="722644" cy="722644"/>
          </a:xfrm>
        </p:grpSpPr>
        <p:pic>
          <p:nvPicPr>
            <p:cNvPr id="7" name="圖形 6" descr="手背向前食指朝右指索引">
              <a:extLst>
                <a:ext uri="{FF2B5EF4-FFF2-40B4-BE49-F238E27FC236}">
                  <a16:creationId xmlns:a16="http://schemas.microsoft.com/office/drawing/2014/main" id="{87572557-D9EF-422E-A5D4-3F3C606A82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6098" y="5059673"/>
              <a:ext cx="722644" cy="722644"/>
            </a:xfrm>
            <a:prstGeom prst="rect">
              <a:avLst/>
            </a:prstGeom>
          </p:spPr>
        </p:pic>
        <p:sp>
          <p:nvSpPr>
            <p:cNvPr id="8" name="文字方塊 7">
              <a:extLst>
                <a:ext uri="{FF2B5EF4-FFF2-40B4-BE49-F238E27FC236}">
                  <a16:creationId xmlns:a16="http://schemas.microsoft.com/office/drawing/2014/main" id="{31C71007-9B5A-45E0-B97B-70C89D712F8F}"/>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spTree>
    <p:extLst>
      <p:ext uri="{BB962C8B-B14F-4D97-AF65-F5344CB8AC3E}">
        <p14:creationId xmlns:p14="http://schemas.microsoft.com/office/powerpoint/2010/main" val="1171268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A9E1CB-74D7-A24C-A8D3-918D0B074153}"/>
              </a:ext>
            </a:extLst>
          </p:cNvPr>
          <p:cNvSpPr>
            <a:spLocks noGrp="1"/>
          </p:cNvSpPr>
          <p:nvPr>
            <p:ph type="title"/>
          </p:nvPr>
        </p:nvSpPr>
        <p:spPr/>
        <p:txBody>
          <a:bodyPr/>
          <a:lstStyle/>
          <a:p>
            <a:r>
              <a:rPr kumimoji="1" lang="en" altLang="zh-TW" dirty="0"/>
              <a:t>Introduction</a:t>
            </a:r>
            <a:endParaRPr kumimoji="1" lang="zh-TW" altLang="en-US" dirty="0"/>
          </a:p>
        </p:txBody>
      </p:sp>
      <p:sp>
        <p:nvSpPr>
          <p:cNvPr id="5" name="文字版面配置區 4">
            <a:extLst>
              <a:ext uri="{FF2B5EF4-FFF2-40B4-BE49-F238E27FC236}">
                <a16:creationId xmlns:a16="http://schemas.microsoft.com/office/drawing/2014/main" id="{CC3449E3-F2EC-6148-9DE2-1F4E33E7AB2F}"/>
              </a:ext>
            </a:extLst>
          </p:cNvPr>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551918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內容版面配置區 16">
            <a:extLst>
              <a:ext uri="{FF2B5EF4-FFF2-40B4-BE49-F238E27FC236}">
                <a16:creationId xmlns:a16="http://schemas.microsoft.com/office/drawing/2014/main" id="{F125742F-EDC0-485D-8958-89136315FB4E}"/>
              </a:ext>
            </a:extLst>
          </p:cNvPr>
          <p:cNvPicPr>
            <a:picLocks noGrp="1" noChangeAspect="1"/>
          </p:cNvPicPr>
          <p:nvPr>
            <p:ph idx="1"/>
          </p:nvPr>
        </p:nvPicPr>
        <p:blipFill>
          <a:blip r:embed="rId2"/>
          <a:stretch>
            <a:fillRect/>
          </a:stretch>
        </p:blipFill>
        <p:spPr>
          <a:xfrm>
            <a:off x="1758950" y="1389601"/>
            <a:ext cx="8674100" cy="5223386"/>
          </a:xfrm>
          <a:prstGeom prst="rect">
            <a:avLst/>
          </a:prstGeom>
        </p:spPr>
      </p:pic>
      <p:sp>
        <p:nvSpPr>
          <p:cNvPr id="2" name="標題 1">
            <a:extLst>
              <a:ext uri="{FF2B5EF4-FFF2-40B4-BE49-F238E27FC236}">
                <a16:creationId xmlns:a16="http://schemas.microsoft.com/office/drawing/2014/main" id="{1915B13A-6722-4C93-A66A-D66A9746D8B0}"/>
              </a:ext>
            </a:extLst>
          </p:cNvPr>
          <p:cNvSpPr>
            <a:spLocks noGrp="1"/>
          </p:cNvSpPr>
          <p:nvPr>
            <p:ph type="title"/>
          </p:nvPr>
        </p:nvSpPr>
        <p:spPr/>
        <p:txBody>
          <a:bodyPr/>
          <a:lstStyle/>
          <a:p>
            <a:r>
              <a:rPr lang="en-US" altLang="zh-TW" dirty="0"/>
              <a:t>Step 5 – Connect device</a:t>
            </a:r>
            <a:r>
              <a:rPr lang="zh-TW" altLang="en-US" dirty="0"/>
              <a:t> </a:t>
            </a:r>
            <a:r>
              <a:rPr lang="en-US" altLang="zh-TW" dirty="0"/>
              <a:t>(3/3)</a:t>
            </a:r>
            <a:endParaRPr lang="zh-TW" altLang="en-US" dirty="0"/>
          </a:p>
        </p:txBody>
      </p:sp>
      <p:sp>
        <p:nvSpPr>
          <p:cNvPr id="5" name="矩形 4">
            <a:extLst>
              <a:ext uri="{FF2B5EF4-FFF2-40B4-BE49-F238E27FC236}">
                <a16:creationId xmlns:a16="http://schemas.microsoft.com/office/drawing/2014/main" id="{8183880E-4273-44A4-83EB-2436E26D0F79}"/>
              </a:ext>
            </a:extLst>
          </p:cNvPr>
          <p:cNvSpPr/>
          <p:nvPr/>
        </p:nvSpPr>
        <p:spPr>
          <a:xfrm>
            <a:off x="5614805" y="2629861"/>
            <a:ext cx="841272" cy="2772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8" name="文字方塊 7">
            <a:extLst>
              <a:ext uri="{FF2B5EF4-FFF2-40B4-BE49-F238E27FC236}">
                <a16:creationId xmlns:a16="http://schemas.microsoft.com/office/drawing/2014/main" id="{5B5E251B-33B5-4B15-8F50-0E4228C3D03C}"/>
              </a:ext>
            </a:extLst>
          </p:cNvPr>
          <p:cNvSpPr txBox="1"/>
          <p:nvPr/>
        </p:nvSpPr>
        <p:spPr>
          <a:xfrm>
            <a:off x="7106675" y="2592864"/>
            <a:ext cx="646331" cy="369332"/>
          </a:xfrm>
          <a:prstGeom prst="rect">
            <a:avLst/>
          </a:prstGeom>
          <a:noFill/>
        </p:spPr>
        <p:txBody>
          <a:bodyPr wrap="none" rtlCol="0">
            <a:spAutoFit/>
          </a:bodyPr>
          <a:lstStyle/>
          <a:p>
            <a:r>
              <a:rPr lang="zh-TW" altLang="en-US" dirty="0">
                <a:solidFill>
                  <a:srgbClr val="FF0000"/>
                </a:solidFill>
              </a:rPr>
              <a:t>命名</a:t>
            </a:r>
          </a:p>
        </p:txBody>
      </p:sp>
      <p:cxnSp>
        <p:nvCxnSpPr>
          <p:cNvPr id="9" name="直線單箭頭接點 8">
            <a:extLst>
              <a:ext uri="{FF2B5EF4-FFF2-40B4-BE49-F238E27FC236}">
                <a16:creationId xmlns:a16="http://schemas.microsoft.com/office/drawing/2014/main" id="{8624BFD2-4BB1-444D-9686-34E4B7F1EB3A}"/>
              </a:ext>
            </a:extLst>
          </p:cNvPr>
          <p:cNvCxnSpPr>
            <a:cxnSpLocks/>
            <a:stCxn id="5" idx="3"/>
            <a:endCxn id="8" idx="1"/>
          </p:cNvCxnSpPr>
          <p:nvPr/>
        </p:nvCxnSpPr>
        <p:spPr>
          <a:xfrm>
            <a:off x="6456077" y="2768494"/>
            <a:ext cx="650598" cy="9036"/>
          </a:xfrm>
          <a:prstGeom prst="straightConnector1">
            <a:avLst/>
          </a:prstGeom>
          <a:ln w="57150" cap="flat" cmpd="sng" algn="ctr">
            <a:solidFill>
              <a:srgbClr val="FF00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矩形 12">
            <a:extLst>
              <a:ext uri="{FF2B5EF4-FFF2-40B4-BE49-F238E27FC236}">
                <a16:creationId xmlns:a16="http://schemas.microsoft.com/office/drawing/2014/main" id="{2D69B0CE-DB58-4733-B0E7-B15FC13E151A}"/>
              </a:ext>
            </a:extLst>
          </p:cNvPr>
          <p:cNvSpPr/>
          <p:nvPr/>
        </p:nvSpPr>
        <p:spPr>
          <a:xfrm>
            <a:off x="9404350" y="6038850"/>
            <a:ext cx="590081" cy="3322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14" name="圖形 13" descr="手背向前食指朝右指索引">
            <a:extLst>
              <a:ext uri="{FF2B5EF4-FFF2-40B4-BE49-F238E27FC236}">
                <a16:creationId xmlns:a16="http://schemas.microsoft.com/office/drawing/2014/main" id="{782E21FE-1510-46BA-A362-F85F2232F4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9994431" y="5890343"/>
            <a:ext cx="722644" cy="722644"/>
          </a:xfrm>
          <a:prstGeom prst="rect">
            <a:avLst/>
          </a:prstGeom>
        </p:spPr>
      </p:pic>
    </p:spTree>
    <p:extLst>
      <p:ext uri="{BB962C8B-B14F-4D97-AF65-F5344CB8AC3E}">
        <p14:creationId xmlns:p14="http://schemas.microsoft.com/office/powerpoint/2010/main" val="348380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2C7C6B-73EC-44AF-A2B3-37EA4A95FE20}"/>
              </a:ext>
            </a:extLst>
          </p:cNvPr>
          <p:cNvSpPr>
            <a:spLocks noGrp="1"/>
          </p:cNvSpPr>
          <p:nvPr>
            <p:ph type="title"/>
          </p:nvPr>
        </p:nvSpPr>
        <p:spPr/>
        <p:txBody>
          <a:bodyPr/>
          <a:lstStyle/>
          <a:p>
            <a:r>
              <a:rPr lang="en-US" altLang="zh-TW" dirty="0"/>
              <a:t>Step 6 – </a:t>
            </a:r>
            <a:r>
              <a:rPr lang="zh-TW" altLang="en-US" dirty="0"/>
              <a:t>選擇環境 </a:t>
            </a:r>
            <a:r>
              <a:rPr lang="en-US" altLang="zh-TW" dirty="0"/>
              <a:t>(1/3)</a:t>
            </a:r>
            <a:endParaRPr lang="zh-TW" altLang="en-US" dirty="0"/>
          </a:p>
        </p:txBody>
      </p:sp>
      <p:pic>
        <p:nvPicPr>
          <p:cNvPr id="5" name="內容版面配置區 4">
            <a:extLst>
              <a:ext uri="{FF2B5EF4-FFF2-40B4-BE49-F238E27FC236}">
                <a16:creationId xmlns:a16="http://schemas.microsoft.com/office/drawing/2014/main" id="{A85BD6D6-75FB-40BE-9B28-2168E29F945E}"/>
              </a:ext>
            </a:extLst>
          </p:cNvPr>
          <p:cNvPicPr>
            <a:picLocks noGrp="1" noChangeAspect="1"/>
          </p:cNvPicPr>
          <p:nvPr>
            <p:ph idx="1"/>
          </p:nvPr>
        </p:nvPicPr>
        <p:blipFill>
          <a:blip r:embed="rId2"/>
          <a:stretch>
            <a:fillRect/>
          </a:stretch>
        </p:blipFill>
        <p:spPr>
          <a:xfrm>
            <a:off x="1797050" y="1411302"/>
            <a:ext cx="8597900" cy="5179984"/>
          </a:xfrm>
          <a:prstGeom prst="rect">
            <a:avLst/>
          </a:prstGeom>
        </p:spPr>
      </p:pic>
      <p:sp>
        <p:nvSpPr>
          <p:cNvPr id="6" name="矩形 5">
            <a:extLst>
              <a:ext uri="{FF2B5EF4-FFF2-40B4-BE49-F238E27FC236}">
                <a16:creationId xmlns:a16="http://schemas.microsoft.com/office/drawing/2014/main" id="{9745D302-D7FD-409F-8670-D16A7448814E}"/>
              </a:ext>
            </a:extLst>
          </p:cNvPr>
          <p:cNvSpPr/>
          <p:nvPr/>
        </p:nvSpPr>
        <p:spPr>
          <a:xfrm>
            <a:off x="5613082" y="4063496"/>
            <a:ext cx="683391" cy="3354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7" name="群組 6">
            <a:extLst>
              <a:ext uri="{FF2B5EF4-FFF2-40B4-BE49-F238E27FC236}">
                <a16:creationId xmlns:a16="http://schemas.microsoft.com/office/drawing/2014/main" id="{82DADBF6-5338-429E-9C72-B6DF27142D19}"/>
              </a:ext>
            </a:extLst>
          </p:cNvPr>
          <p:cNvGrpSpPr/>
          <p:nvPr/>
        </p:nvGrpSpPr>
        <p:grpSpPr>
          <a:xfrm flipH="1">
            <a:off x="6296473" y="3956228"/>
            <a:ext cx="722644" cy="722644"/>
            <a:chOff x="4536098" y="5059673"/>
            <a:chExt cx="722644" cy="722644"/>
          </a:xfrm>
        </p:grpSpPr>
        <p:pic>
          <p:nvPicPr>
            <p:cNvPr id="8" name="圖形 7" descr="手背向前食指朝右指索引">
              <a:extLst>
                <a:ext uri="{FF2B5EF4-FFF2-40B4-BE49-F238E27FC236}">
                  <a16:creationId xmlns:a16="http://schemas.microsoft.com/office/drawing/2014/main" id="{5E298222-FA0D-4D0F-A3E0-470085C124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6098" y="5059673"/>
              <a:ext cx="722644" cy="722644"/>
            </a:xfrm>
            <a:prstGeom prst="rect">
              <a:avLst/>
            </a:prstGeom>
          </p:spPr>
        </p:pic>
        <p:sp>
          <p:nvSpPr>
            <p:cNvPr id="9" name="文字方塊 8">
              <a:extLst>
                <a:ext uri="{FF2B5EF4-FFF2-40B4-BE49-F238E27FC236}">
                  <a16:creationId xmlns:a16="http://schemas.microsoft.com/office/drawing/2014/main" id="{0EAA0158-9377-433A-8A84-9216B16E0DD5}"/>
                </a:ext>
              </a:extLst>
            </p:cNvPr>
            <p:cNvSpPr txBox="1"/>
            <p:nvPr/>
          </p:nvSpPr>
          <p:spPr>
            <a:xfrm>
              <a:off x="4644729" y="5220964"/>
              <a:ext cx="338554" cy="461665"/>
            </a:xfrm>
            <a:prstGeom prst="rect">
              <a:avLst/>
            </a:prstGeom>
            <a:noFill/>
          </p:spPr>
          <p:txBody>
            <a:bodyPr wrap="none" rtlCol="0">
              <a:spAutoFit/>
            </a:bodyPr>
            <a:lstStyle/>
            <a:p>
              <a:pPr algn="just"/>
              <a:r>
                <a:rPr lang="en-US" altLang="zh-TW" sz="2400" dirty="0">
                  <a:solidFill>
                    <a:schemeClr val="bg1"/>
                  </a:solidFill>
                </a:rPr>
                <a:t>1</a:t>
              </a:r>
              <a:endParaRPr lang="zh-TW" altLang="en-US" sz="2400" dirty="0">
                <a:solidFill>
                  <a:schemeClr val="bg1"/>
                </a:solidFill>
              </a:endParaRPr>
            </a:p>
          </p:txBody>
        </p:sp>
      </p:grpSp>
      <p:grpSp>
        <p:nvGrpSpPr>
          <p:cNvPr id="10" name="群組 9">
            <a:extLst>
              <a:ext uri="{FF2B5EF4-FFF2-40B4-BE49-F238E27FC236}">
                <a16:creationId xmlns:a16="http://schemas.microsoft.com/office/drawing/2014/main" id="{B6370C25-4801-46E4-9104-46F8ECA41ED8}"/>
              </a:ext>
            </a:extLst>
          </p:cNvPr>
          <p:cNvGrpSpPr/>
          <p:nvPr/>
        </p:nvGrpSpPr>
        <p:grpSpPr>
          <a:xfrm>
            <a:off x="7224226" y="4998181"/>
            <a:ext cx="722644" cy="722644"/>
            <a:chOff x="6497445" y="5748630"/>
            <a:chExt cx="722644" cy="722644"/>
          </a:xfrm>
        </p:grpSpPr>
        <p:pic>
          <p:nvPicPr>
            <p:cNvPr id="11" name="圖形 10" descr="手背向前食指朝右指索引">
              <a:extLst>
                <a:ext uri="{FF2B5EF4-FFF2-40B4-BE49-F238E27FC236}">
                  <a16:creationId xmlns:a16="http://schemas.microsoft.com/office/drawing/2014/main" id="{12492B1C-249F-4824-AF77-0325577C77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6497445" y="5748630"/>
              <a:ext cx="722644" cy="722644"/>
            </a:xfrm>
            <a:prstGeom prst="rect">
              <a:avLst/>
            </a:prstGeom>
          </p:spPr>
        </p:pic>
        <p:sp>
          <p:nvSpPr>
            <p:cNvPr id="12" name="文字方塊 11">
              <a:extLst>
                <a:ext uri="{FF2B5EF4-FFF2-40B4-BE49-F238E27FC236}">
                  <a16:creationId xmlns:a16="http://schemas.microsoft.com/office/drawing/2014/main" id="{9CF8CF4A-4CB2-4C27-A39E-5FA6D215AE33}"/>
                </a:ext>
              </a:extLst>
            </p:cNvPr>
            <p:cNvSpPr txBox="1"/>
            <p:nvPr/>
          </p:nvSpPr>
          <p:spPr>
            <a:xfrm>
              <a:off x="6792045" y="5910159"/>
              <a:ext cx="338554" cy="461665"/>
            </a:xfrm>
            <a:prstGeom prst="rect">
              <a:avLst/>
            </a:prstGeom>
            <a:noFill/>
          </p:spPr>
          <p:txBody>
            <a:bodyPr wrap="none" rtlCol="0">
              <a:spAutoFit/>
            </a:bodyPr>
            <a:lstStyle/>
            <a:p>
              <a:pPr algn="just"/>
              <a:r>
                <a:rPr lang="en-US" altLang="zh-TW" sz="2400" dirty="0">
                  <a:solidFill>
                    <a:schemeClr val="bg1"/>
                  </a:solidFill>
                </a:rPr>
                <a:t>2</a:t>
              </a:r>
              <a:endParaRPr lang="zh-TW" altLang="en-US" sz="2400" dirty="0">
                <a:solidFill>
                  <a:schemeClr val="bg1"/>
                </a:solidFill>
              </a:endParaRPr>
            </a:p>
          </p:txBody>
        </p:sp>
      </p:grpSp>
      <p:sp>
        <p:nvSpPr>
          <p:cNvPr id="13" name="矩形 12">
            <a:extLst>
              <a:ext uri="{FF2B5EF4-FFF2-40B4-BE49-F238E27FC236}">
                <a16:creationId xmlns:a16="http://schemas.microsoft.com/office/drawing/2014/main" id="{F565172F-7DAF-4E07-B4E9-A2015CCE3427}"/>
              </a:ext>
            </a:extLst>
          </p:cNvPr>
          <p:cNvSpPr/>
          <p:nvPr/>
        </p:nvSpPr>
        <p:spPr>
          <a:xfrm>
            <a:off x="5613081" y="5082206"/>
            <a:ext cx="1611145" cy="41614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4" name="矩形 13">
            <a:extLst>
              <a:ext uri="{FF2B5EF4-FFF2-40B4-BE49-F238E27FC236}">
                <a16:creationId xmlns:a16="http://schemas.microsoft.com/office/drawing/2014/main" id="{D701C9AB-CB22-410A-AE62-D54FA0D3C1C0}"/>
              </a:ext>
            </a:extLst>
          </p:cNvPr>
          <p:cNvSpPr/>
          <p:nvPr/>
        </p:nvSpPr>
        <p:spPr>
          <a:xfrm>
            <a:off x="9385300" y="6052503"/>
            <a:ext cx="564255" cy="2743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5" name="群組 14">
            <a:extLst>
              <a:ext uri="{FF2B5EF4-FFF2-40B4-BE49-F238E27FC236}">
                <a16:creationId xmlns:a16="http://schemas.microsoft.com/office/drawing/2014/main" id="{E9D45B38-8D7B-4FBF-9680-7333D1A59322}"/>
              </a:ext>
            </a:extLst>
          </p:cNvPr>
          <p:cNvGrpSpPr/>
          <p:nvPr/>
        </p:nvGrpSpPr>
        <p:grpSpPr>
          <a:xfrm>
            <a:off x="9942821" y="5868642"/>
            <a:ext cx="722644" cy="722644"/>
            <a:chOff x="6497445" y="5748630"/>
            <a:chExt cx="722644" cy="722644"/>
          </a:xfrm>
        </p:grpSpPr>
        <p:pic>
          <p:nvPicPr>
            <p:cNvPr id="16" name="圖形 15" descr="手背向前食指朝右指索引">
              <a:extLst>
                <a:ext uri="{FF2B5EF4-FFF2-40B4-BE49-F238E27FC236}">
                  <a16:creationId xmlns:a16="http://schemas.microsoft.com/office/drawing/2014/main" id="{A51F0FFB-0EF8-4D9B-BA1A-076C819A6B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6497445" y="5748630"/>
              <a:ext cx="722644" cy="722644"/>
            </a:xfrm>
            <a:prstGeom prst="rect">
              <a:avLst/>
            </a:prstGeom>
          </p:spPr>
        </p:pic>
        <p:sp>
          <p:nvSpPr>
            <p:cNvPr id="17" name="文字方塊 16">
              <a:extLst>
                <a:ext uri="{FF2B5EF4-FFF2-40B4-BE49-F238E27FC236}">
                  <a16:creationId xmlns:a16="http://schemas.microsoft.com/office/drawing/2014/main" id="{4203EC61-7D15-4E39-A7CA-ED3AD457BCAB}"/>
                </a:ext>
              </a:extLst>
            </p:cNvPr>
            <p:cNvSpPr txBox="1"/>
            <p:nvPr/>
          </p:nvSpPr>
          <p:spPr>
            <a:xfrm>
              <a:off x="6792045" y="5910159"/>
              <a:ext cx="338554" cy="461665"/>
            </a:xfrm>
            <a:prstGeom prst="rect">
              <a:avLst/>
            </a:prstGeom>
            <a:noFill/>
          </p:spPr>
          <p:txBody>
            <a:bodyPr wrap="none" rtlCol="0">
              <a:spAutoFit/>
            </a:bodyPr>
            <a:lstStyle/>
            <a:p>
              <a:pPr algn="just"/>
              <a:r>
                <a:rPr lang="en-US" altLang="zh-TW" sz="2400" dirty="0">
                  <a:solidFill>
                    <a:schemeClr val="bg1"/>
                  </a:solidFill>
                </a:rPr>
                <a:t>3</a:t>
              </a:r>
              <a:endParaRPr lang="zh-TW" altLang="en-US" sz="2400" dirty="0">
                <a:solidFill>
                  <a:schemeClr val="bg1"/>
                </a:solidFill>
              </a:endParaRPr>
            </a:p>
          </p:txBody>
        </p:sp>
      </p:grpSp>
    </p:spTree>
    <p:extLst>
      <p:ext uri="{BB962C8B-B14F-4D97-AF65-F5344CB8AC3E}">
        <p14:creationId xmlns:p14="http://schemas.microsoft.com/office/powerpoint/2010/main" val="6421031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C5605CA-6384-49D3-B233-FB55F4ABEEEA}"/>
              </a:ext>
            </a:extLst>
          </p:cNvPr>
          <p:cNvSpPr>
            <a:spLocks noGrp="1"/>
          </p:cNvSpPr>
          <p:nvPr>
            <p:ph type="title"/>
          </p:nvPr>
        </p:nvSpPr>
        <p:spPr/>
        <p:txBody>
          <a:bodyPr/>
          <a:lstStyle/>
          <a:p>
            <a:r>
              <a:rPr lang="en-US" altLang="zh-TW" dirty="0"/>
              <a:t>Step 7 – </a:t>
            </a:r>
            <a:r>
              <a:rPr lang="zh-TW" altLang="en-US" dirty="0"/>
              <a:t>選擇環境 </a:t>
            </a:r>
            <a:r>
              <a:rPr lang="en-US" altLang="zh-TW" dirty="0"/>
              <a:t>(2/3)</a:t>
            </a:r>
            <a:endParaRPr lang="zh-TW" altLang="en-US" dirty="0"/>
          </a:p>
        </p:txBody>
      </p:sp>
      <p:pic>
        <p:nvPicPr>
          <p:cNvPr id="4" name="內容版面配置區 3">
            <a:extLst>
              <a:ext uri="{FF2B5EF4-FFF2-40B4-BE49-F238E27FC236}">
                <a16:creationId xmlns:a16="http://schemas.microsoft.com/office/drawing/2014/main" id="{27B35A27-2B5E-42E5-8434-B3CDB8DDCDA6}"/>
              </a:ext>
            </a:extLst>
          </p:cNvPr>
          <p:cNvPicPr>
            <a:picLocks noGrp="1" noChangeAspect="1"/>
          </p:cNvPicPr>
          <p:nvPr>
            <p:ph idx="1"/>
          </p:nvPr>
        </p:nvPicPr>
        <p:blipFill>
          <a:blip r:embed="rId2"/>
          <a:stretch>
            <a:fillRect/>
          </a:stretch>
        </p:blipFill>
        <p:spPr>
          <a:xfrm>
            <a:off x="1516012" y="1825625"/>
            <a:ext cx="7232984" cy="4351338"/>
          </a:xfrm>
          <a:prstGeom prst="rect">
            <a:avLst/>
          </a:prstGeom>
        </p:spPr>
      </p:pic>
      <p:sp>
        <p:nvSpPr>
          <p:cNvPr id="5" name="矩形 4">
            <a:extLst>
              <a:ext uri="{FF2B5EF4-FFF2-40B4-BE49-F238E27FC236}">
                <a16:creationId xmlns:a16="http://schemas.microsoft.com/office/drawing/2014/main" id="{0E892835-F273-402F-B784-5849E35EEC8B}"/>
              </a:ext>
            </a:extLst>
          </p:cNvPr>
          <p:cNvSpPr/>
          <p:nvPr/>
        </p:nvSpPr>
        <p:spPr>
          <a:xfrm>
            <a:off x="4712663" y="4137139"/>
            <a:ext cx="1332194" cy="2587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6" name="群組 5">
            <a:extLst>
              <a:ext uri="{FF2B5EF4-FFF2-40B4-BE49-F238E27FC236}">
                <a16:creationId xmlns:a16="http://schemas.microsoft.com/office/drawing/2014/main" id="{60CFF182-64E5-4126-805E-4B4660D81337}"/>
              </a:ext>
            </a:extLst>
          </p:cNvPr>
          <p:cNvGrpSpPr/>
          <p:nvPr/>
        </p:nvGrpSpPr>
        <p:grpSpPr>
          <a:xfrm flipH="1">
            <a:off x="6044857" y="3955757"/>
            <a:ext cx="722644" cy="722644"/>
            <a:chOff x="4536098" y="5059673"/>
            <a:chExt cx="722644" cy="722644"/>
          </a:xfrm>
        </p:grpSpPr>
        <p:pic>
          <p:nvPicPr>
            <p:cNvPr id="7" name="圖形 6" descr="手背向前食指朝右指索引">
              <a:extLst>
                <a:ext uri="{FF2B5EF4-FFF2-40B4-BE49-F238E27FC236}">
                  <a16:creationId xmlns:a16="http://schemas.microsoft.com/office/drawing/2014/main" id="{832F36EE-28B6-4034-9EDF-8C1719AFA5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6098" y="5059673"/>
              <a:ext cx="722644" cy="722644"/>
            </a:xfrm>
            <a:prstGeom prst="rect">
              <a:avLst/>
            </a:prstGeom>
          </p:spPr>
        </p:pic>
        <p:sp>
          <p:nvSpPr>
            <p:cNvPr id="8" name="文字方塊 7">
              <a:extLst>
                <a:ext uri="{FF2B5EF4-FFF2-40B4-BE49-F238E27FC236}">
                  <a16:creationId xmlns:a16="http://schemas.microsoft.com/office/drawing/2014/main" id="{135632CE-1D11-41CB-80C3-D2BA4F88D751}"/>
                </a:ext>
              </a:extLst>
            </p:cNvPr>
            <p:cNvSpPr txBox="1"/>
            <p:nvPr/>
          </p:nvSpPr>
          <p:spPr>
            <a:xfrm>
              <a:off x="4644729" y="5220964"/>
              <a:ext cx="338554" cy="461665"/>
            </a:xfrm>
            <a:prstGeom prst="rect">
              <a:avLst/>
            </a:prstGeom>
            <a:noFill/>
          </p:spPr>
          <p:txBody>
            <a:bodyPr wrap="none" rtlCol="0">
              <a:spAutoFit/>
            </a:bodyPr>
            <a:lstStyle/>
            <a:p>
              <a:pPr algn="just"/>
              <a:r>
                <a:rPr lang="en-US" altLang="zh-TW" sz="2400" dirty="0">
                  <a:solidFill>
                    <a:schemeClr val="bg1"/>
                  </a:solidFill>
                </a:rPr>
                <a:t>1</a:t>
              </a:r>
              <a:endParaRPr lang="zh-TW" altLang="en-US" sz="2400" dirty="0">
                <a:solidFill>
                  <a:schemeClr val="bg1"/>
                </a:solidFill>
              </a:endParaRPr>
            </a:p>
          </p:txBody>
        </p:sp>
      </p:grpSp>
      <p:grpSp>
        <p:nvGrpSpPr>
          <p:cNvPr id="9" name="群組 8">
            <a:extLst>
              <a:ext uri="{FF2B5EF4-FFF2-40B4-BE49-F238E27FC236}">
                <a16:creationId xmlns:a16="http://schemas.microsoft.com/office/drawing/2014/main" id="{BB2379C9-7EC7-42E6-9B1E-F8D722359291}"/>
              </a:ext>
            </a:extLst>
          </p:cNvPr>
          <p:cNvGrpSpPr/>
          <p:nvPr/>
        </p:nvGrpSpPr>
        <p:grpSpPr>
          <a:xfrm>
            <a:off x="8387674" y="5540160"/>
            <a:ext cx="722644" cy="722644"/>
            <a:chOff x="6497445" y="5748630"/>
            <a:chExt cx="722644" cy="722644"/>
          </a:xfrm>
        </p:grpSpPr>
        <p:pic>
          <p:nvPicPr>
            <p:cNvPr id="10" name="圖形 9" descr="手背向前食指朝右指索引">
              <a:extLst>
                <a:ext uri="{FF2B5EF4-FFF2-40B4-BE49-F238E27FC236}">
                  <a16:creationId xmlns:a16="http://schemas.microsoft.com/office/drawing/2014/main" id="{678544DF-C2F6-41E6-B2B1-2BCF8888D6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6497445" y="5748630"/>
              <a:ext cx="722644" cy="722644"/>
            </a:xfrm>
            <a:prstGeom prst="rect">
              <a:avLst/>
            </a:prstGeom>
          </p:spPr>
        </p:pic>
        <p:sp>
          <p:nvSpPr>
            <p:cNvPr id="11" name="文字方塊 10">
              <a:extLst>
                <a:ext uri="{FF2B5EF4-FFF2-40B4-BE49-F238E27FC236}">
                  <a16:creationId xmlns:a16="http://schemas.microsoft.com/office/drawing/2014/main" id="{DE9F1B8F-2559-4D84-9F31-3E8752EEE432}"/>
                </a:ext>
              </a:extLst>
            </p:cNvPr>
            <p:cNvSpPr txBox="1"/>
            <p:nvPr/>
          </p:nvSpPr>
          <p:spPr>
            <a:xfrm>
              <a:off x="6792045" y="5910159"/>
              <a:ext cx="338554" cy="461665"/>
            </a:xfrm>
            <a:prstGeom prst="rect">
              <a:avLst/>
            </a:prstGeom>
            <a:noFill/>
          </p:spPr>
          <p:txBody>
            <a:bodyPr wrap="none" rtlCol="0">
              <a:spAutoFit/>
            </a:bodyPr>
            <a:lstStyle/>
            <a:p>
              <a:pPr algn="just"/>
              <a:r>
                <a:rPr lang="en-US" altLang="zh-TW" sz="2400" dirty="0">
                  <a:solidFill>
                    <a:schemeClr val="bg1"/>
                  </a:solidFill>
                </a:rPr>
                <a:t>2</a:t>
              </a:r>
              <a:endParaRPr lang="zh-TW" altLang="en-US" sz="2400" dirty="0">
                <a:solidFill>
                  <a:schemeClr val="bg1"/>
                </a:solidFill>
              </a:endParaRPr>
            </a:p>
          </p:txBody>
        </p:sp>
      </p:grpSp>
      <p:sp>
        <p:nvSpPr>
          <p:cNvPr id="12" name="矩形 11">
            <a:extLst>
              <a:ext uri="{FF2B5EF4-FFF2-40B4-BE49-F238E27FC236}">
                <a16:creationId xmlns:a16="http://schemas.microsoft.com/office/drawing/2014/main" id="{F89EEBE7-07DF-42BC-8A5E-F11952B7CFB2}"/>
              </a:ext>
            </a:extLst>
          </p:cNvPr>
          <p:cNvSpPr/>
          <p:nvPr/>
        </p:nvSpPr>
        <p:spPr>
          <a:xfrm>
            <a:off x="7885448" y="5718636"/>
            <a:ext cx="497574" cy="2587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13" name="圖片 12">
            <a:extLst>
              <a:ext uri="{FF2B5EF4-FFF2-40B4-BE49-F238E27FC236}">
                <a16:creationId xmlns:a16="http://schemas.microsoft.com/office/drawing/2014/main" id="{64DA4F69-86D5-4C8F-B8BA-FC2D37D256B1}"/>
              </a:ext>
            </a:extLst>
          </p:cNvPr>
          <p:cNvPicPr>
            <a:picLocks noChangeAspect="1"/>
          </p:cNvPicPr>
          <p:nvPr/>
        </p:nvPicPr>
        <p:blipFill>
          <a:blip r:embed="rId5"/>
          <a:stretch>
            <a:fillRect/>
          </a:stretch>
        </p:blipFill>
        <p:spPr>
          <a:xfrm>
            <a:off x="9323504" y="3599652"/>
            <a:ext cx="1066800" cy="1228725"/>
          </a:xfrm>
          <a:prstGeom prst="rect">
            <a:avLst/>
          </a:prstGeom>
        </p:spPr>
      </p:pic>
      <p:sp>
        <p:nvSpPr>
          <p:cNvPr id="14" name="文字方塊 13">
            <a:extLst>
              <a:ext uri="{FF2B5EF4-FFF2-40B4-BE49-F238E27FC236}">
                <a16:creationId xmlns:a16="http://schemas.microsoft.com/office/drawing/2014/main" id="{E97D9189-0657-492B-A0E5-9A59616561F9}"/>
              </a:ext>
            </a:extLst>
          </p:cNvPr>
          <p:cNvSpPr txBox="1"/>
          <p:nvPr/>
        </p:nvSpPr>
        <p:spPr>
          <a:xfrm>
            <a:off x="8956657" y="4815416"/>
            <a:ext cx="1800493" cy="369332"/>
          </a:xfrm>
          <a:prstGeom prst="rect">
            <a:avLst/>
          </a:prstGeom>
          <a:noFill/>
        </p:spPr>
        <p:txBody>
          <a:bodyPr wrap="none" rtlCol="0">
            <a:spAutoFit/>
          </a:bodyPr>
          <a:lstStyle/>
          <a:p>
            <a:r>
              <a:rPr lang="zh-TW" altLang="en-US" dirty="0">
                <a:solidFill>
                  <a:srgbClr val="FF0000"/>
                </a:solidFill>
              </a:rPr>
              <a:t>取得後留存備用</a:t>
            </a:r>
          </a:p>
        </p:txBody>
      </p:sp>
      <p:cxnSp>
        <p:nvCxnSpPr>
          <p:cNvPr id="16" name="直線單箭頭接點 15">
            <a:extLst>
              <a:ext uri="{FF2B5EF4-FFF2-40B4-BE49-F238E27FC236}">
                <a16:creationId xmlns:a16="http://schemas.microsoft.com/office/drawing/2014/main" id="{A8474BAB-7CEA-4582-81BB-EAB51055EA79}"/>
              </a:ext>
            </a:extLst>
          </p:cNvPr>
          <p:cNvCxnSpPr/>
          <p:nvPr/>
        </p:nvCxnSpPr>
        <p:spPr>
          <a:xfrm>
            <a:off x="6836521" y="4314250"/>
            <a:ext cx="2368848" cy="0"/>
          </a:xfrm>
          <a:prstGeom prst="straightConnector1">
            <a:avLst/>
          </a:prstGeom>
          <a:ln w="2857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08632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9DC6B8-297C-43DF-9567-F821D1A3A3C8}"/>
              </a:ext>
            </a:extLst>
          </p:cNvPr>
          <p:cNvSpPr>
            <a:spLocks noGrp="1"/>
          </p:cNvSpPr>
          <p:nvPr>
            <p:ph type="title"/>
          </p:nvPr>
        </p:nvSpPr>
        <p:spPr/>
        <p:txBody>
          <a:bodyPr/>
          <a:lstStyle/>
          <a:p>
            <a:r>
              <a:rPr lang="en-US" altLang="zh-TW" dirty="0"/>
              <a:t>Step 8 – </a:t>
            </a:r>
            <a:r>
              <a:rPr lang="zh-TW" altLang="en-US" dirty="0"/>
              <a:t>選擇環境 </a:t>
            </a:r>
            <a:r>
              <a:rPr lang="en-US" altLang="zh-TW" dirty="0"/>
              <a:t>(3/3) </a:t>
            </a:r>
            <a:endParaRPr lang="zh-TW" altLang="en-US" dirty="0"/>
          </a:p>
        </p:txBody>
      </p:sp>
      <p:pic>
        <p:nvPicPr>
          <p:cNvPr id="4" name="內容版面配置區 3">
            <a:extLst>
              <a:ext uri="{FF2B5EF4-FFF2-40B4-BE49-F238E27FC236}">
                <a16:creationId xmlns:a16="http://schemas.microsoft.com/office/drawing/2014/main" id="{17407A68-5470-4957-B8DB-8070718171E7}"/>
              </a:ext>
            </a:extLst>
          </p:cNvPr>
          <p:cNvPicPr>
            <a:picLocks noGrp="1" noChangeAspect="1"/>
          </p:cNvPicPr>
          <p:nvPr>
            <p:ph idx="1"/>
          </p:nvPr>
        </p:nvPicPr>
        <p:blipFill>
          <a:blip r:embed="rId2"/>
          <a:stretch>
            <a:fillRect/>
          </a:stretch>
        </p:blipFill>
        <p:spPr>
          <a:xfrm>
            <a:off x="2215916" y="1825625"/>
            <a:ext cx="7760168" cy="4351338"/>
          </a:xfrm>
          <a:prstGeom prst="rect">
            <a:avLst/>
          </a:prstGeom>
        </p:spPr>
      </p:pic>
      <p:sp>
        <p:nvSpPr>
          <p:cNvPr id="5" name="矩形 4">
            <a:extLst>
              <a:ext uri="{FF2B5EF4-FFF2-40B4-BE49-F238E27FC236}">
                <a16:creationId xmlns:a16="http://schemas.microsoft.com/office/drawing/2014/main" id="{469A4D43-48CC-4C09-AE01-D2B87F4E3C2A}"/>
              </a:ext>
            </a:extLst>
          </p:cNvPr>
          <p:cNvSpPr/>
          <p:nvPr/>
        </p:nvSpPr>
        <p:spPr>
          <a:xfrm>
            <a:off x="8898523" y="5695914"/>
            <a:ext cx="668922" cy="2587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7" name="圖形 6" descr="手背向前食指朝右指索引">
            <a:extLst>
              <a:ext uri="{FF2B5EF4-FFF2-40B4-BE49-F238E27FC236}">
                <a16:creationId xmlns:a16="http://schemas.microsoft.com/office/drawing/2014/main" id="{E151D044-E663-4CE7-AE3D-A67FA649A60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9573582" y="5514532"/>
            <a:ext cx="722644" cy="722644"/>
          </a:xfrm>
          <a:prstGeom prst="rect">
            <a:avLst/>
          </a:prstGeom>
        </p:spPr>
      </p:pic>
    </p:spTree>
    <p:extLst>
      <p:ext uri="{BB962C8B-B14F-4D97-AF65-F5344CB8AC3E}">
        <p14:creationId xmlns:p14="http://schemas.microsoft.com/office/powerpoint/2010/main" val="1288679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A5B6E68F-8AD3-4D81-A831-57872DA7C2AC}"/>
              </a:ext>
            </a:extLst>
          </p:cNvPr>
          <p:cNvPicPr>
            <a:picLocks noChangeAspect="1"/>
          </p:cNvPicPr>
          <p:nvPr/>
        </p:nvPicPr>
        <p:blipFill>
          <a:blip r:embed="rId3"/>
          <a:stretch>
            <a:fillRect/>
          </a:stretch>
        </p:blipFill>
        <p:spPr>
          <a:xfrm>
            <a:off x="2704056" y="2413548"/>
            <a:ext cx="6783887" cy="4090067"/>
          </a:xfrm>
          <a:prstGeom prst="rect">
            <a:avLst/>
          </a:prstGeom>
        </p:spPr>
      </p:pic>
      <p:sp>
        <p:nvSpPr>
          <p:cNvPr id="2" name="標題 1">
            <a:extLst>
              <a:ext uri="{FF2B5EF4-FFF2-40B4-BE49-F238E27FC236}">
                <a16:creationId xmlns:a16="http://schemas.microsoft.com/office/drawing/2014/main" id="{1E4C1101-B4BE-44CC-A575-CD662A7C9A53}"/>
              </a:ext>
            </a:extLst>
          </p:cNvPr>
          <p:cNvSpPr>
            <a:spLocks noGrp="1"/>
          </p:cNvSpPr>
          <p:nvPr>
            <p:ph type="title"/>
          </p:nvPr>
        </p:nvSpPr>
        <p:spPr/>
        <p:txBody>
          <a:bodyPr/>
          <a:lstStyle/>
          <a:p>
            <a:r>
              <a:rPr lang="en-US" altLang="zh-TW" dirty="0"/>
              <a:t>Step 9 –</a:t>
            </a:r>
            <a:r>
              <a:rPr lang="zh-TW" altLang="en-US" dirty="0"/>
              <a:t> 下載適用</a:t>
            </a:r>
            <a:r>
              <a:rPr lang="en-US" altLang="zh-TW" dirty="0"/>
              <a:t>Python</a:t>
            </a:r>
            <a:r>
              <a:rPr lang="zh-TW" altLang="en-US" dirty="0"/>
              <a:t>的</a:t>
            </a:r>
            <a:r>
              <a:rPr lang="en-US" altLang="zh-TW" dirty="0"/>
              <a:t>AWS IoT SDK</a:t>
            </a:r>
            <a:endParaRPr lang="zh-TW" altLang="en-US" dirty="0"/>
          </a:p>
        </p:txBody>
      </p:sp>
      <p:sp>
        <p:nvSpPr>
          <p:cNvPr id="6" name="矩形 5">
            <a:extLst>
              <a:ext uri="{FF2B5EF4-FFF2-40B4-BE49-F238E27FC236}">
                <a16:creationId xmlns:a16="http://schemas.microsoft.com/office/drawing/2014/main" id="{ED6F1005-A877-4C6C-91B2-F0E93C06146D}"/>
              </a:ext>
            </a:extLst>
          </p:cNvPr>
          <p:cNvSpPr/>
          <p:nvPr/>
        </p:nvSpPr>
        <p:spPr>
          <a:xfrm>
            <a:off x="7057926" y="3361531"/>
            <a:ext cx="512444" cy="2960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8" name="矩形 7">
            <a:extLst>
              <a:ext uri="{FF2B5EF4-FFF2-40B4-BE49-F238E27FC236}">
                <a16:creationId xmlns:a16="http://schemas.microsoft.com/office/drawing/2014/main" id="{FB6F0B06-AE95-40E8-8B7B-9514B511C895}"/>
              </a:ext>
            </a:extLst>
          </p:cNvPr>
          <p:cNvSpPr/>
          <p:nvPr/>
        </p:nvSpPr>
        <p:spPr>
          <a:xfrm>
            <a:off x="5128989" y="4729775"/>
            <a:ext cx="1104899" cy="27180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4" name="內容版面配置區 3">
            <a:extLst>
              <a:ext uri="{FF2B5EF4-FFF2-40B4-BE49-F238E27FC236}">
                <a16:creationId xmlns:a16="http://schemas.microsoft.com/office/drawing/2014/main" id="{9A4F3107-9497-45A6-A4B3-D997ECE03CC0}"/>
              </a:ext>
            </a:extLst>
          </p:cNvPr>
          <p:cNvSpPr>
            <a:spLocks noGrp="1"/>
          </p:cNvSpPr>
          <p:nvPr>
            <p:ph idx="1"/>
          </p:nvPr>
        </p:nvSpPr>
        <p:spPr/>
        <p:txBody>
          <a:bodyPr/>
          <a:lstStyle/>
          <a:p>
            <a:r>
              <a:rPr lang="en-US" altLang="zh-TW" dirty="0"/>
              <a:t>Source: </a:t>
            </a:r>
            <a:r>
              <a:rPr lang="en-US" altLang="zh-TW" dirty="0">
                <a:hlinkClick r:id="rId4"/>
              </a:rPr>
              <a:t>https://github.com/aws/aws-iot-device-sdk-python</a:t>
            </a:r>
            <a:endParaRPr lang="zh-TW" altLang="en-US" dirty="0"/>
          </a:p>
        </p:txBody>
      </p:sp>
      <p:grpSp>
        <p:nvGrpSpPr>
          <p:cNvPr id="12" name="群組 11">
            <a:extLst>
              <a:ext uri="{FF2B5EF4-FFF2-40B4-BE49-F238E27FC236}">
                <a16:creationId xmlns:a16="http://schemas.microsoft.com/office/drawing/2014/main" id="{3F71EF9B-9683-465E-BAA8-8EE2C83D422C}"/>
              </a:ext>
            </a:extLst>
          </p:cNvPr>
          <p:cNvGrpSpPr/>
          <p:nvPr/>
        </p:nvGrpSpPr>
        <p:grpSpPr>
          <a:xfrm flipH="1">
            <a:off x="7570370" y="3219327"/>
            <a:ext cx="722644" cy="722644"/>
            <a:chOff x="4536098" y="5059673"/>
            <a:chExt cx="722644" cy="722644"/>
          </a:xfrm>
        </p:grpSpPr>
        <p:pic>
          <p:nvPicPr>
            <p:cNvPr id="13" name="圖形 12" descr="手背向前食指朝右指索引">
              <a:extLst>
                <a:ext uri="{FF2B5EF4-FFF2-40B4-BE49-F238E27FC236}">
                  <a16:creationId xmlns:a16="http://schemas.microsoft.com/office/drawing/2014/main" id="{8C209B46-3372-435A-897E-C0B0773704C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36098" y="5059673"/>
              <a:ext cx="722644" cy="722644"/>
            </a:xfrm>
            <a:prstGeom prst="rect">
              <a:avLst/>
            </a:prstGeom>
          </p:spPr>
        </p:pic>
        <p:sp>
          <p:nvSpPr>
            <p:cNvPr id="14" name="文字方塊 13">
              <a:extLst>
                <a:ext uri="{FF2B5EF4-FFF2-40B4-BE49-F238E27FC236}">
                  <a16:creationId xmlns:a16="http://schemas.microsoft.com/office/drawing/2014/main" id="{EC4B7C2A-054F-4834-9899-B1E39C2F93C1}"/>
                </a:ext>
              </a:extLst>
            </p:cNvPr>
            <p:cNvSpPr txBox="1"/>
            <p:nvPr/>
          </p:nvSpPr>
          <p:spPr>
            <a:xfrm>
              <a:off x="4644729" y="5220964"/>
              <a:ext cx="338554" cy="461665"/>
            </a:xfrm>
            <a:prstGeom prst="rect">
              <a:avLst/>
            </a:prstGeom>
            <a:noFill/>
          </p:spPr>
          <p:txBody>
            <a:bodyPr wrap="none" rtlCol="0">
              <a:spAutoFit/>
            </a:bodyPr>
            <a:lstStyle/>
            <a:p>
              <a:pPr algn="just"/>
              <a:r>
                <a:rPr lang="en-US" altLang="zh-TW" sz="2400" dirty="0">
                  <a:solidFill>
                    <a:schemeClr val="bg1"/>
                  </a:solidFill>
                </a:rPr>
                <a:t>1</a:t>
              </a:r>
              <a:endParaRPr lang="zh-TW" altLang="en-US" sz="2400" dirty="0">
                <a:solidFill>
                  <a:schemeClr val="bg1"/>
                </a:solidFill>
              </a:endParaRPr>
            </a:p>
          </p:txBody>
        </p:sp>
      </p:grpSp>
      <p:grpSp>
        <p:nvGrpSpPr>
          <p:cNvPr id="15" name="群組 14">
            <a:extLst>
              <a:ext uri="{FF2B5EF4-FFF2-40B4-BE49-F238E27FC236}">
                <a16:creationId xmlns:a16="http://schemas.microsoft.com/office/drawing/2014/main" id="{9A76A908-A53E-45F2-AA7B-F76E3EA4F0FF}"/>
              </a:ext>
            </a:extLst>
          </p:cNvPr>
          <p:cNvGrpSpPr/>
          <p:nvPr/>
        </p:nvGrpSpPr>
        <p:grpSpPr>
          <a:xfrm>
            <a:off x="6233888" y="4582802"/>
            <a:ext cx="722644" cy="722644"/>
            <a:chOff x="6497445" y="5748630"/>
            <a:chExt cx="722644" cy="722644"/>
          </a:xfrm>
        </p:grpSpPr>
        <p:pic>
          <p:nvPicPr>
            <p:cNvPr id="16" name="圖形 15" descr="手背向前食指朝右指索引">
              <a:extLst>
                <a:ext uri="{FF2B5EF4-FFF2-40B4-BE49-F238E27FC236}">
                  <a16:creationId xmlns:a16="http://schemas.microsoft.com/office/drawing/2014/main" id="{FCCB95C8-9E7E-4BD8-A938-57328753F9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497445" y="5748630"/>
              <a:ext cx="722644" cy="722644"/>
            </a:xfrm>
            <a:prstGeom prst="rect">
              <a:avLst/>
            </a:prstGeom>
          </p:spPr>
        </p:pic>
        <p:sp>
          <p:nvSpPr>
            <p:cNvPr id="17" name="文字方塊 16">
              <a:extLst>
                <a:ext uri="{FF2B5EF4-FFF2-40B4-BE49-F238E27FC236}">
                  <a16:creationId xmlns:a16="http://schemas.microsoft.com/office/drawing/2014/main" id="{D0C37725-3650-422A-89E9-F399B713A634}"/>
                </a:ext>
              </a:extLst>
            </p:cNvPr>
            <p:cNvSpPr txBox="1"/>
            <p:nvPr/>
          </p:nvSpPr>
          <p:spPr>
            <a:xfrm>
              <a:off x="6792045" y="5910159"/>
              <a:ext cx="338554" cy="461665"/>
            </a:xfrm>
            <a:prstGeom prst="rect">
              <a:avLst/>
            </a:prstGeom>
            <a:noFill/>
          </p:spPr>
          <p:txBody>
            <a:bodyPr wrap="none" rtlCol="0">
              <a:spAutoFit/>
            </a:bodyPr>
            <a:lstStyle/>
            <a:p>
              <a:pPr algn="just"/>
              <a:r>
                <a:rPr lang="en-US" altLang="zh-TW" sz="2400" dirty="0">
                  <a:solidFill>
                    <a:schemeClr val="bg1"/>
                  </a:solidFill>
                </a:rPr>
                <a:t>2</a:t>
              </a:r>
              <a:endParaRPr lang="zh-TW" altLang="en-US" sz="2400" dirty="0">
                <a:solidFill>
                  <a:schemeClr val="bg1"/>
                </a:solidFill>
              </a:endParaRPr>
            </a:p>
          </p:txBody>
        </p:sp>
      </p:grpSp>
      <p:sp>
        <p:nvSpPr>
          <p:cNvPr id="18" name="文字方塊 17">
            <a:extLst>
              <a:ext uri="{FF2B5EF4-FFF2-40B4-BE49-F238E27FC236}">
                <a16:creationId xmlns:a16="http://schemas.microsoft.com/office/drawing/2014/main" id="{3A140928-E61F-4A57-BF17-BA18B24A0957}"/>
              </a:ext>
            </a:extLst>
          </p:cNvPr>
          <p:cNvSpPr txBox="1"/>
          <p:nvPr/>
        </p:nvSpPr>
        <p:spPr>
          <a:xfrm>
            <a:off x="5274657" y="5120780"/>
            <a:ext cx="1800493" cy="369332"/>
          </a:xfrm>
          <a:prstGeom prst="rect">
            <a:avLst/>
          </a:prstGeom>
          <a:noFill/>
        </p:spPr>
        <p:txBody>
          <a:bodyPr wrap="none" rtlCol="0">
            <a:spAutoFit/>
          </a:bodyPr>
          <a:lstStyle/>
          <a:p>
            <a:r>
              <a:rPr lang="zh-TW" altLang="en-US" dirty="0">
                <a:solidFill>
                  <a:srgbClr val="FF0000"/>
                </a:solidFill>
              </a:rPr>
              <a:t>取得後留存備用</a:t>
            </a:r>
          </a:p>
        </p:txBody>
      </p:sp>
    </p:spTree>
    <p:extLst>
      <p:ext uri="{BB962C8B-B14F-4D97-AF65-F5344CB8AC3E}">
        <p14:creationId xmlns:p14="http://schemas.microsoft.com/office/powerpoint/2010/main" val="631899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內容版面配置區 7">
            <a:extLst>
              <a:ext uri="{FF2B5EF4-FFF2-40B4-BE49-F238E27FC236}">
                <a16:creationId xmlns:a16="http://schemas.microsoft.com/office/drawing/2014/main" id="{EDC80334-B5CA-4F0B-A654-31C8E9E42C9C}"/>
              </a:ext>
            </a:extLst>
          </p:cNvPr>
          <p:cNvPicPr>
            <a:picLocks noGrp="1" noChangeAspect="1"/>
          </p:cNvPicPr>
          <p:nvPr>
            <p:ph idx="1"/>
          </p:nvPr>
        </p:nvPicPr>
        <p:blipFill>
          <a:blip r:embed="rId2"/>
          <a:stretch>
            <a:fillRect/>
          </a:stretch>
        </p:blipFill>
        <p:spPr>
          <a:xfrm>
            <a:off x="1728965" y="1825625"/>
            <a:ext cx="8734070" cy="4351338"/>
          </a:xfrm>
          <a:prstGeom prst="rect">
            <a:avLst/>
          </a:prstGeom>
        </p:spPr>
      </p:pic>
      <p:sp>
        <p:nvSpPr>
          <p:cNvPr id="2" name="標題 1">
            <a:extLst>
              <a:ext uri="{FF2B5EF4-FFF2-40B4-BE49-F238E27FC236}">
                <a16:creationId xmlns:a16="http://schemas.microsoft.com/office/drawing/2014/main" id="{C0A67AC8-5AB8-40A3-97EC-0F9AA3123209}"/>
              </a:ext>
            </a:extLst>
          </p:cNvPr>
          <p:cNvSpPr>
            <a:spLocks noGrp="1"/>
          </p:cNvSpPr>
          <p:nvPr>
            <p:ph type="title"/>
          </p:nvPr>
        </p:nvSpPr>
        <p:spPr/>
        <p:txBody>
          <a:bodyPr/>
          <a:lstStyle/>
          <a:p>
            <a:r>
              <a:rPr lang="en-US" altLang="zh-TW" dirty="0"/>
              <a:t>Step 10 –</a:t>
            </a:r>
            <a:r>
              <a:rPr lang="zh-TW" altLang="en-US" dirty="0"/>
              <a:t> 進入</a:t>
            </a:r>
            <a:r>
              <a:rPr lang="en-US" altLang="zh-TW" dirty="0"/>
              <a:t>Things</a:t>
            </a:r>
            <a:endParaRPr lang="zh-TW" altLang="en-US" dirty="0"/>
          </a:p>
        </p:txBody>
      </p:sp>
      <p:sp>
        <p:nvSpPr>
          <p:cNvPr id="6" name="矩形 5">
            <a:extLst>
              <a:ext uri="{FF2B5EF4-FFF2-40B4-BE49-F238E27FC236}">
                <a16:creationId xmlns:a16="http://schemas.microsoft.com/office/drawing/2014/main" id="{0AE0EEF3-FFF5-4ED0-ADB1-4A5BBC1F3772}"/>
              </a:ext>
            </a:extLst>
          </p:cNvPr>
          <p:cNvSpPr/>
          <p:nvPr/>
        </p:nvSpPr>
        <p:spPr>
          <a:xfrm>
            <a:off x="2080501" y="5017548"/>
            <a:ext cx="460181" cy="2295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9" name="矩形 8">
            <a:extLst>
              <a:ext uri="{FF2B5EF4-FFF2-40B4-BE49-F238E27FC236}">
                <a16:creationId xmlns:a16="http://schemas.microsoft.com/office/drawing/2014/main" id="{D5316178-9820-439A-92A1-BAD93D755164}"/>
              </a:ext>
            </a:extLst>
          </p:cNvPr>
          <p:cNvSpPr/>
          <p:nvPr/>
        </p:nvSpPr>
        <p:spPr>
          <a:xfrm>
            <a:off x="4117869" y="3954840"/>
            <a:ext cx="618806" cy="2295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1" name="群組 10">
            <a:extLst>
              <a:ext uri="{FF2B5EF4-FFF2-40B4-BE49-F238E27FC236}">
                <a16:creationId xmlns:a16="http://schemas.microsoft.com/office/drawing/2014/main" id="{AB4462C1-5163-46FA-9A53-8BD02CF8DA90}"/>
              </a:ext>
            </a:extLst>
          </p:cNvPr>
          <p:cNvGrpSpPr/>
          <p:nvPr/>
        </p:nvGrpSpPr>
        <p:grpSpPr>
          <a:xfrm flipH="1">
            <a:off x="2540682" y="4844674"/>
            <a:ext cx="722644" cy="722644"/>
            <a:chOff x="4536098" y="5059673"/>
            <a:chExt cx="722644" cy="722644"/>
          </a:xfrm>
        </p:grpSpPr>
        <p:pic>
          <p:nvPicPr>
            <p:cNvPr id="12" name="圖形 11" descr="手背向前食指朝右指索引">
              <a:extLst>
                <a:ext uri="{FF2B5EF4-FFF2-40B4-BE49-F238E27FC236}">
                  <a16:creationId xmlns:a16="http://schemas.microsoft.com/office/drawing/2014/main" id="{96237EC4-6746-46F1-B7AD-47DA87CA5B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6098" y="5059673"/>
              <a:ext cx="722644" cy="722644"/>
            </a:xfrm>
            <a:prstGeom prst="rect">
              <a:avLst/>
            </a:prstGeom>
          </p:spPr>
        </p:pic>
        <p:sp>
          <p:nvSpPr>
            <p:cNvPr id="13" name="文字方塊 12">
              <a:extLst>
                <a:ext uri="{FF2B5EF4-FFF2-40B4-BE49-F238E27FC236}">
                  <a16:creationId xmlns:a16="http://schemas.microsoft.com/office/drawing/2014/main" id="{FF7600BD-74FE-4ABC-8508-47AB3BA964CF}"/>
                </a:ext>
              </a:extLst>
            </p:cNvPr>
            <p:cNvSpPr txBox="1"/>
            <p:nvPr/>
          </p:nvSpPr>
          <p:spPr>
            <a:xfrm>
              <a:off x="4644729" y="5220964"/>
              <a:ext cx="338554" cy="461665"/>
            </a:xfrm>
            <a:prstGeom prst="rect">
              <a:avLst/>
            </a:prstGeom>
            <a:noFill/>
          </p:spPr>
          <p:txBody>
            <a:bodyPr wrap="none" rtlCol="0">
              <a:spAutoFit/>
            </a:bodyPr>
            <a:lstStyle/>
            <a:p>
              <a:pPr algn="just"/>
              <a:r>
                <a:rPr lang="en-US" altLang="zh-TW" sz="2400" dirty="0">
                  <a:solidFill>
                    <a:schemeClr val="bg1"/>
                  </a:solidFill>
                </a:rPr>
                <a:t>1</a:t>
              </a:r>
              <a:endParaRPr lang="zh-TW" altLang="en-US" sz="2400" dirty="0">
                <a:solidFill>
                  <a:schemeClr val="bg1"/>
                </a:solidFill>
              </a:endParaRPr>
            </a:p>
          </p:txBody>
        </p:sp>
      </p:grpSp>
      <p:grpSp>
        <p:nvGrpSpPr>
          <p:cNvPr id="14" name="群組 13">
            <a:extLst>
              <a:ext uri="{FF2B5EF4-FFF2-40B4-BE49-F238E27FC236}">
                <a16:creationId xmlns:a16="http://schemas.microsoft.com/office/drawing/2014/main" id="{A0352251-BA57-4A35-9630-E38B818CBC1C}"/>
              </a:ext>
            </a:extLst>
          </p:cNvPr>
          <p:cNvGrpSpPr/>
          <p:nvPr/>
        </p:nvGrpSpPr>
        <p:grpSpPr>
          <a:xfrm>
            <a:off x="4736675" y="3766593"/>
            <a:ext cx="722644" cy="722644"/>
            <a:chOff x="6497445" y="5748630"/>
            <a:chExt cx="722644" cy="722644"/>
          </a:xfrm>
        </p:grpSpPr>
        <p:pic>
          <p:nvPicPr>
            <p:cNvPr id="15" name="圖形 14" descr="手背向前食指朝右指索引">
              <a:extLst>
                <a:ext uri="{FF2B5EF4-FFF2-40B4-BE49-F238E27FC236}">
                  <a16:creationId xmlns:a16="http://schemas.microsoft.com/office/drawing/2014/main" id="{7FB8516C-17AB-4C15-B0A9-E9EE93024A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6497445" y="5748630"/>
              <a:ext cx="722644" cy="722644"/>
            </a:xfrm>
            <a:prstGeom prst="rect">
              <a:avLst/>
            </a:prstGeom>
          </p:spPr>
        </p:pic>
        <p:sp>
          <p:nvSpPr>
            <p:cNvPr id="16" name="文字方塊 15">
              <a:extLst>
                <a:ext uri="{FF2B5EF4-FFF2-40B4-BE49-F238E27FC236}">
                  <a16:creationId xmlns:a16="http://schemas.microsoft.com/office/drawing/2014/main" id="{8BCCF3D1-9D93-4B58-985A-3968318FD01C}"/>
                </a:ext>
              </a:extLst>
            </p:cNvPr>
            <p:cNvSpPr txBox="1"/>
            <p:nvPr/>
          </p:nvSpPr>
          <p:spPr>
            <a:xfrm>
              <a:off x="6792045" y="5910159"/>
              <a:ext cx="338554" cy="461665"/>
            </a:xfrm>
            <a:prstGeom prst="rect">
              <a:avLst/>
            </a:prstGeom>
            <a:noFill/>
          </p:spPr>
          <p:txBody>
            <a:bodyPr wrap="none" rtlCol="0">
              <a:spAutoFit/>
            </a:bodyPr>
            <a:lstStyle/>
            <a:p>
              <a:pPr algn="just"/>
              <a:r>
                <a:rPr lang="en-US" altLang="zh-TW" sz="2400" dirty="0">
                  <a:solidFill>
                    <a:schemeClr val="bg1"/>
                  </a:solidFill>
                </a:rPr>
                <a:t>2</a:t>
              </a:r>
              <a:endParaRPr lang="zh-TW" altLang="en-US" sz="2400" dirty="0">
                <a:solidFill>
                  <a:schemeClr val="bg1"/>
                </a:solidFill>
              </a:endParaRPr>
            </a:p>
          </p:txBody>
        </p:sp>
      </p:grpSp>
    </p:spTree>
    <p:extLst>
      <p:ext uri="{BB962C8B-B14F-4D97-AF65-F5344CB8AC3E}">
        <p14:creationId xmlns:p14="http://schemas.microsoft.com/office/powerpoint/2010/main" val="11116666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內容版面配置區 13">
            <a:extLst>
              <a:ext uri="{FF2B5EF4-FFF2-40B4-BE49-F238E27FC236}">
                <a16:creationId xmlns:a16="http://schemas.microsoft.com/office/drawing/2014/main" id="{662F740C-7572-41FE-8F69-02997E75390E}"/>
              </a:ext>
            </a:extLst>
          </p:cNvPr>
          <p:cNvPicPr>
            <a:picLocks noGrp="1" noChangeAspect="1"/>
          </p:cNvPicPr>
          <p:nvPr>
            <p:ph idx="1"/>
          </p:nvPr>
        </p:nvPicPr>
        <p:blipFill>
          <a:blip r:embed="rId3"/>
          <a:stretch>
            <a:fillRect/>
          </a:stretch>
        </p:blipFill>
        <p:spPr>
          <a:xfrm>
            <a:off x="2492713" y="1825625"/>
            <a:ext cx="7206574" cy="4351338"/>
          </a:xfrm>
          <a:prstGeom prst="rect">
            <a:avLst/>
          </a:prstGeom>
        </p:spPr>
      </p:pic>
      <p:sp>
        <p:nvSpPr>
          <p:cNvPr id="2" name="標題 1">
            <a:extLst>
              <a:ext uri="{FF2B5EF4-FFF2-40B4-BE49-F238E27FC236}">
                <a16:creationId xmlns:a16="http://schemas.microsoft.com/office/drawing/2014/main" id="{C0A67AC8-5AB8-40A3-97EC-0F9AA3123209}"/>
              </a:ext>
            </a:extLst>
          </p:cNvPr>
          <p:cNvSpPr>
            <a:spLocks noGrp="1"/>
          </p:cNvSpPr>
          <p:nvPr>
            <p:ph type="title"/>
          </p:nvPr>
        </p:nvSpPr>
        <p:spPr/>
        <p:txBody>
          <a:bodyPr/>
          <a:lstStyle/>
          <a:p>
            <a:r>
              <a:rPr lang="en-US" altLang="zh-TW" dirty="0"/>
              <a:t>Step 11 –</a:t>
            </a:r>
            <a:r>
              <a:rPr lang="zh-TW" altLang="en-US" dirty="0"/>
              <a:t> </a:t>
            </a:r>
            <a:r>
              <a:rPr lang="en-US" altLang="zh-TW" dirty="0"/>
              <a:t>Create Device Shadow (1/2)</a:t>
            </a:r>
            <a:endParaRPr lang="zh-TW" altLang="en-US" dirty="0"/>
          </a:p>
        </p:txBody>
      </p:sp>
      <p:sp>
        <p:nvSpPr>
          <p:cNvPr id="9" name="矩形 8">
            <a:extLst>
              <a:ext uri="{FF2B5EF4-FFF2-40B4-BE49-F238E27FC236}">
                <a16:creationId xmlns:a16="http://schemas.microsoft.com/office/drawing/2014/main" id="{316411B3-8969-4B41-B58E-75FDD04E74DD}"/>
              </a:ext>
            </a:extLst>
          </p:cNvPr>
          <p:cNvSpPr/>
          <p:nvPr/>
        </p:nvSpPr>
        <p:spPr>
          <a:xfrm>
            <a:off x="5928881" y="3665879"/>
            <a:ext cx="957262" cy="3387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10" name="圖形 9" descr="手背向前食指朝右指索引">
            <a:extLst>
              <a:ext uri="{FF2B5EF4-FFF2-40B4-BE49-F238E27FC236}">
                <a16:creationId xmlns:a16="http://schemas.microsoft.com/office/drawing/2014/main" id="{EA9D51D8-D005-46D5-8F08-953A18A719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886143" y="3533735"/>
            <a:ext cx="722644" cy="722644"/>
          </a:xfrm>
          <a:prstGeom prst="rect">
            <a:avLst/>
          </a:prstGeom>
        </p:spPr>
      </p:pic>
      <p:sp>
        <p:nvSpPr>
          <p:cNvPr id="11" name="矩形 10">
            <a:extLst>
              <a:ext uri="{FF2B5EF4-FFF2-40B4-BE49-F238E27FC236}">
                <a16:creationId xmlns:a16="http://schemas.microsoft.com/office/drawing/2014/main" id="{65BA62F2-FF1D-43E2-A6AE-F2F5EB4DEABE}"/>
              </a:ext>
            </a:extLst>
          </p:cNvPr>
          <p:cNvSpPr/>
          <p:nvPr/>
        </p:nvSpPr>
        <p:spPr>
          <a:xfrm>
            <a:off x="6413075" y="5397568"/>
            <a:ext cx="852802" cy="2724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12" name="圖形 11" descr="手背向前食指朝右指索引">
            <a:extLst>
              <a:ext uri="{FF2B5EF4-FFF2-40B4-BE49-F238E27FC236}">
                <a16:creationId xmlns:a16="http://schemas.microsoft.com/office/drawing/2014/main" id="{C7F60DB4-5EE2-4AC5-9DC8-F31B2B29E2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7265876" y="5251136"/>
            <a:ext cx="722644" cy="722644"/>
          </a:xfrm>
          <a:prstGeom prst="rect">
            <a:avLst/>
          </a:prstGeom>
        </p:spPr>
      </p:pic>
    </p:spTree>
    <p:extLst>
      <p:ext uri="{BB962C8B-B14F-4D97-AF65-F5344CB8AC3E}">
        <p14:creationId xmlns:p14="http://schemas.microsoft.com/office/powerpoint/2010/main" val="3814979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a:extLst>
              <a:ext uri="{FF2B5EF4-FFF2-40B4-BE49-F238E27FC236}">
                <a16:creationId xmlns:a16="http://schemas.microsoft.com/office/drawing/2014/main" id="{3E278859-8A7D-4D13-99F4-93149215F275}"/>
              </a:ext>
            </a:extLst>
          </p:cNvPr>
          <p:cNvPicPr>
            <a:picLocks noGrp="1" noChangeAspect="1"/>
          </p:cNvPicPr>
          <p:nvPr>
            <p:ph idx="1"/>
          </p:nvPr>
        </p:nvPicPr>
        <p:blipFill>
          <a:blip r:embed="rId3"/>
          <a:stretch>
            <a:fillRect/>
          </a:stretch>
        </p:blipFill>
        <p:spPr>
          <a:xfrm>
            <a:off x="3252787" y="2434431"/>
            <a:ext cx="5686425" cy="3133725"/>
          </a:xfrm>
          <a:prstGeom prst="rect">
            <a:avLst/>
          </a:prstGeom>
        </p:spPr>
      </p:pic>
      <p:sp>
        <p:nvSpPr>
          <p:cNvPr id="2" name="標題 1">
            <a:extLst>
              <a:ext uri="{FF2B5EF4-FFF2-40B4-BE49-F238E27FC236}">
                <a16:creationId xmlns:a16="http://schemas.microsoft.com/office/drawing/2014/main" id="{C0A67AC8-5AB8-40A3-97EC-0F9AA3123209}"/>
              </a:ext>
            </a:extLst>
          </p:cNvPr>
          <p:cNvSpPr>
            <a:spLocks noGrp="1"/>
          </p:cNvSpPr>
          <p:nvPr>
            <p:ph type="title"/>
          </p:nvPr>
        </p:nvSpPr>
        <p:spPr/>
        <p:txBody>
          <a:bodyPr/>
          <a:lstStyle/>
          <a:p>
            <a:r>
              <a:rPr lang="en-US" altLang="zh-TW" dirty="0"/>
              <a:t>Step 12 –</a:t>
            </a:r>
            <a:r>
              <a:rPr lang="zh-TW" altLang="en-US" dirty="0"/>
              <a:t> </a:t>
            </a:r>
            <a:r>
              <a:rPr lang="en-US" altLang="zh-TW" dirty="0"/>
              <a:t>Create Device Shadow (2/2)</a:t>
            </a:r>
            <a:endParaRPr lang="zh-TW" altLang="en-US" dirty="0"/>
          </a:p>
        </p:txBody>
      </p:sp>
      <p:sp>
        <p:nvSpPr>
          <p:cNvPr id="9" name="矩形 8">
            <a:extLst>
              <a:ext uri="{FF2B5EF4-FFF2-40B4-BE49-F238E27FC236}">
                <a16:creationId xmlns:a16="http://schemas.microsoft.com/office/drawing/2014/main" id="{316411B3-8969-4B41-B58E-75FDD04E74DD}"/>
              </a:ext>
            </a:extLst>
          </p:cNvPr>
          <p:cNvSpPr/>
          <p:nvPr/>
        </p:nvSpPr>
        <p:spPr>
          <a:xfrm>
            <a:off x="3357515" y="3090285"/>
            <a:ext cx="5485776" cy="65936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10" name="圖形 9" descr="手背向前食指朝右指索引">
            <a:extLst>
              <a:ext uri="{FF2B5EF4-FFF2-40B4-BE49-F238E27FC236}">
                <a16:creationId xmlns:a16="http://schemas.microsoft.com/office/drawing/2014/main" id="{EA9D51D8-D005-46D5-8F08-953A18A719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843291" y="3120970"/>
            <a:ext cx="722644" cy="722644"/>
          </a:xfrm>
          <a:prstGeom prst="rect">
            <a:avLst/>
          </a:prstGeom>
        </p:spPr>
      </p:pic>
      <p:sp>
        <p:nvSpPr>
          <p:cNvPr id="11" name="矩形 10">
            <a:extLst>
              <a:ext uri="{FF2B5EF4-FFF2-40B4-BE49-F238E27FC236}">
                <a16:creationId xmlns:a16="http://schemas.microsoft.com/office/drawing/2014/main" id="{65BA62F2-FF1D-43E2-A6AE-F2F5EB4DEABE}"/>
              </a:ext>
            </a:extLst>
          </p:cNvPr>
          <p:cNvSpPr/>
          <p:nvPr/>
        </p:nvSpPr>
        <p:spPr>
          <a:xfrm>
            <a:off x="3418260" y="4587749"/>
            <a:ext cx="1503541" cy="2724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3" name="矩形 12">
            <a:extLst>
              <a:ext uri="{FF2B5EF4-FFF2-40B4-BE49-F238E27FC236}">
                <a16:creationId xmlns:a16="http://schemas.microsoft.com/office/drawing/2014/main" id="{2CEC5CA5-3D92-4CD9-B250-F1010CF96751}"/>
              </a:ext>
            </a:extLst>
          </p:cNvPr>
          <p:cNvSpPr/>
          <p:nvPr/>
        </p:nvSpPr>
        <p:spPr>
          <a:xfrm>
            <a:off x="7891048" y="5011027"/>
            <a:ext cx="921560" cy="4188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14" name="圖形 13" descr="手背向前食指朝右指索引">
            <a:extLst>
              <a:ext uri="{FF2B5EF4-FFF2-40B4-BE49-F238E27FC236}">
                <a16:creationId xmlns:a16="http://schemas.microsoft.com/office/drawing/2014/main" id="{C6F63485-4D20-4A1D-80CA-CD6811A818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812608" y="4917908"/>
            <a:ext cx="722644" cy="722644"/>
          </a:xfrm>
          <a:prstGeom prst="rect">
            <a:avLst/>
          </a:prstGeom>
        </p:spPr>
      </p:pic>
      <p:sp>
        <p:nvSpPr>
          <p:cNvPr id="15" name="文字方塊 14">
            <a:extLst>
              <a:ext uri="{FF2B5EF4-FFF2-40B4-BE49-F238E27FC236}">
                <a16:creationId xmlns:a16="http://schemas.microsoft.com/office/drawing/2014/main" id="{F63DFA0E-3269-4BF9-86E5-19F0C9A98524}"/>
              </a:ext>
            </a:extLst>
          </p:cNvPr>
          <p:cNvSpPr txBox="1"/>
          <p:nvPr/>
        </p:nvSpPr>
        <p:spPr>
          <a:xfrm>
            <a:off x="5612224" y="4539313"/>
            <a:ext cx="646331" cy="369332"/>
          </a:xfrm>
          <a:prstGeom prst="rect">
            <a:avLst/>
          </a:prstGeom>
          <a:noFill/>
        </p:spPr>
        <p:txBody>
          <a:bodyPr wrap="square" rtlCol="0">
            <a:spAutoFit/>
          </a:bodyPr>
          <a:lstStyle/>
          <a:p>
            <a:r>
              <a:rPr lang="zh-TW" altLang="en-US" dirty="0">
                <a:solidFill>
                  <a:srgbClr val="FF0000"/>
                </a:solidFill>
              </a:rPr>
              <a:t>命名</a:t>
            </a:r>
          </a:p>
        </p:txBody>
      </p:sp>
      <p:cxnSp>
        <p:nvCxnSpPr>
          <p:cNvPr id="16" name="直線單箭頭接點 15">
            <a:extLst>
              <a:ext uri="{FF2B5EF4-FFF2-40B4-BE49-F238E27FC236}">
                <a16:creationId xmlns:a16="http://schemas.microsoft.com/office/drawing/2014/main" id="{26AD321F-651D-48F7-83B9-07C98FA128EE}"/>
              </a:ext>
            </a:extLst>
          </p:cNvPr>
          <p:cNvCxnSpPr>
            <a:cxnSpLocks/>
          </p:cNvCxnSpPr>
          <p:nvPr/>
        </p:nvCxnSpPr>
        <p:spPr>
          <a:xfrm>
            <a:off x="4921801" y="4723980"/>
            <a:ext cx="687337" cy="0"/>
          </a:xfrm>
          <a:prstGeom prst="straightConnector1">
            <a:avLst/>
          </a:prstGeom>
          <a:ln w="57150" cap="flat" cmpd="sng" algn="ctr">
            <a:solidFill>
              <a:srgbClr val="FF00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9922264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4C0995-D242-4E8F-951A-466184FF6127}"/>
              </a:ext>
            </a:extLst>
          </p:cNvPr>
          <p:cNvSpPr>
            <a:spLocks noGrp="1"/>
          </p:cNvSpPr>
          <p:nvPr>
            <p:ph type="title"/>
          </p:nvPr>
        </p:nvSpPr>
        <p:spPr/>
        <p:txBody>
          <a:bodyPr/>
          <a:lstStyle/>
          <a:p>
            <a:r>
              <a:rPr lang="en-US" altLang="zh-TW" dirty="0"/>
              <a:t>Step 13 – Device Shadow</a:t>
            </a:r>
            <a:endParaRPr lang="zh-TW" altLang="en-US" dirty="0"/>
          </a:p>
        </p:txBody>
      </p:sp>
      <p:pic>
        <p:nvPicPr>
          <p:cNvPr id="7" name="內容版面配置區 6">
            <a:extLst>
              <a:ext uri="{FF2B5EF4-FFF2-40B4-BE49-F238E27FC236}">
                <a16:creationId xmlns:a16="http://schemas.microsoft.com/office/drawing/2014/main" id="{26D771BE-F18B-491B-A97E-7FE1AA3A2683}"/>
              </a:ext>
            </a:extLst>
          </p:cNvPr>
          <p:cNvPicPr>
            <a:picLocks noGrp="1" noChangeAspect="1"/>
          </p:cNvPicPr>
          <p:nvPr>
            <p:ph idx="1"/>
          </p:nvPr>
        </p:nvPicPr>
        <p:blipFill>
          <a:blip r:embed="rId2"/>
          <a:stretch>
            <a:fillRect/>
          </a:stretch>
        </p:blipFill>
        <p:spPr>
          <a:xfrm>
            <a:off x="2484757" y="1825625"/>
            <a:ext cx="7222486" cy="4351338"/>
          </a:xfrm>
          <a:prstGeom prst="rect">
            <a:avLst/>
          </a:prstGeom>
        </p:spPr>
      </p:pic>
      <p:sp>
        <p:nvSpPr>
          <p:cNvPr id="8" name="矩形 7">
            <a:extLst>
              <a:ext uri="{FF2B5EF4-FFF2-40B4-BE49-F238E27FC236}">
                <a16:creationId xmlns:a16="http://schemas.microsoft.com/office/drawing/2014/main" id="{57220F2C-959C-4297-BEA8-3F92F9799C09}"/>
              </a:ext>
            </a:extLst>
          </p:cNvPr>
          <p:cNvSpPr/>
          <p:nvPr/>
        </p:nvSpPr>
        <p:spPr>
          <a:xfrm>
            <a:off x="4436988" y="5446747"/>
            <a:ext cx="607556" cy="26671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9" name="圖形 8" descr="手背向前食指朝右指索引">
            <a:extLst>
              <a:ext uri="{FF2B5EF4-FFF2-40B4-BE49-F238E27FC236}">
                <a16:creationId xmlns:a16="http://schemas.microsoft.com/office/drawing/2014/main" id="{559B6322-156E-471B-A9E7-4B9694801E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5044544" y="5279985"/>
            <a:ext cx="722644" cy="722644"/>
          </a:xfrm>
          <a:prstGeom prst="rect">
            <a:avLst/>
          </a:prstGeom>
        </p:spPr>
      </p:pic>
    </p:spTree>
    <p:extLst>
      <p:ext uri="{BB962C8B-B14F-4D97-AF65-F5344CB8AC3E}">
        <p14:creationId xmlns:p14="http://schemas.microsoft.com/office/powerpoint/2010/main" val="292630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DBAC460F-1784-459F-8BA8-FF343DA1FF59}"/>
              </a:ext>
            </a:extLst>
          </p:cNvPr>
          <p:cNvPicPr>
            <a:picLocks noGrp="1" noChangeAspect="1"/>
          </p:cNvPicPr>
          <p:nvPr>
            <p:ph idx="1"/>
          </p:nvPr>
        </p:nvPicPr>
        <p:blipFill>
          <a:blip r:embed="rId2"/>
          <a:stretch>
            <a:fillRect/>
          </a:stretch>
        </p:blipFill>
        <p:spPr>
          <a:xfrm>
            <a:off x="2484757" y="1825625"/>
            <a:ext cx="7222486" cy="4351338"/>
          </a:xfrm>
          <a:prstGeom prst="rect">
            <a:avLst/>
          </a:prstGeom>
        </p:spPr>
      </p:pic>
      <p:sp>
        <p:nvSpPr>
          <p:cNvPr id="2" name="標題 1">
            <a:extLst>
              <a:ext uri="{FF2B5EF4-FFF2-40B4-BE49-F238E27FC236}">
                <a16:creationId xmlns:a16="http://schemas.microsoft.com/office/drawing/2014/main" id="{C0A67AC8-5AB8-40A3-97EC-0F9AA3123209}"/>
              </a:ext>
            </a:extLst>
          </p:cNvPr>
          <p:cNvSpPr>
            <a:spLocks noGrp="1"/>
          </p:cNvSpPr>
          <p:nvPr>
            <p:ph type="title"/>
          </p:nvPr>
        </p:nvSpPr>
        <p:spPr/>
        <p:txBody>
          <a:bodyPr/>
          <a:lstStyle/>
          <a:p>
            <a:r>
              <a:rPr lang="en-US" altLang="zh-TW" dirty="0"/>
              <a:t>Step 14 –</a:t>
            </a:r>
            <a:r>
              <a:rPr lang="zh-TW" altLang="en-US" dirty="0"/>
              <a:t> 記住</a:t>
            </a:r>
            <a:r>
              <a:rPr lang="en-US" altLang="zh-TW" dirty="0"/>
              <a:t>Host</a:t>
            </a:r>
            <a:r>
              <a:rPr lang="zh-TW" altLang="en-US" dirty="0"/>
              <a:t>值</a:t>
            </a:r>
          </a:p>
        </p:txBody>
      </p:sp>
      <p:sp>
        <p:nvSpPr>
          <p:cNvPr id="13" name="文字方塊 12">
            <a:extLst>
              <a:ext uri="{FF2B5EF4-FFF2-40B4-BE49-F238E27FC236}">
                <a16:creationId xmlns:a16="http://schemas.microsoft.com/office/drawing/2014/main" id="{5E79D2DC-7888-4DAE-8C14-BA1F5037C279}"/>
              </a:ext>
            </a:extLst>
          </p:cNvPr>
          <p:cNvSpPr txBox="1"/>
          <p:nvPr/>
        </p:nvSpPr>
        <p:spPr>
          <a:xfrm>
            <a:off x="5308501" y="3140442"/>
            <a:ext cx="4128053" cy="369332"/>
          </a:xfrm>
          <a:prstGeom prst="rect">
            <a:avLst/>
          </a:prstGeom>
          <a:noFill/>
        </p:spPr>
        <p:txBody>
          <a:bodyPr wrap="none" rtlCol="0">
            <a:spAutoFit/>
          </a:bodyPr>
          <a:lstStyle/>
          <a:p>
            <a:r>
              <a:rPr lang="zh-TW" altLang="en-US" dirty="0">
                <a:solidFill>
                  <a:srgbClr val="FF0000"/>
                </a:solidFill>
              </a:rPr>
              <a:t>記住這段</a:t>
            </a:r>
            <a:r>
              <a:rPr lang="en-US" altLang="zh-TW" dirty="0">
                <a:solidFill>
                  <a:srgbClr val="FF0000"/>
                </a:solidFill>
              </a:rPr>
              <a:t>Host</a:t>
            </a:r>
            <a:r>
              <a:rPr lang="zh-TW" altLang="en-US" dirty="0">
                <a:solidFill>
                  <a:srgbClr val="FF0000"/>
                </a:solidFill>
              </a:rPr>
              <a:t>值，待會寫在</a:t>
            </a:r>
            <a:r>
              <a:rPr lang="en-US" altLang="zh-TW" dirty="0">
                <a:solidFill>
                  <a:srgbClr val="FF0000"/>
                </a:solidFill>
              </a:rPr>
              <a:t>Python Code</a:t>
            </a:r>
            <a:endParaRPr lang="zh-TW" altLang="en-US" dirty="0">
              <a:solidFill>
                <a:srgbClr val="FF0000"/>
              </a:solidFill>
            </a:endParaRPr>
          </a:p>
        </p:txBody>
      </p:sp>
      <p:cxnSp>
        <p:nvCxnSpPr>
          <p:cNvPr id="16" name="接點: 肘形 15">
            <a:extLst>
              <a:ext uri="{FF2B5EF4-FFF2-40B4-BE49-F238E27FC236}">
                <a16:creationId xmlns:a16="http://schemas.microsoft.com/office/drawing/2014/main" id="{3C1BC861-4670-4706-8526-FE81C8780FE9}"/>
              </a:ext>
            </a:extLst>
          </p:cNvPr>
          <p:cNvCxnSpPr>
            <a:cxnSpLocks/>
          </p:cNvCxnSpPr>
          <p:nvPr/>
        </p:nvCxnSpPr>
        <p:spPr>
          <a:xfrm rot="5400000" flipH="1" flipV="1">
            <a:off x="5701732" y="3680209"/>
            <a:ext cx="1102706" cy="761838"/>
          </a:xfrm>
          <a:prstGeom prst="bentConnector3">
            <a:avLst>
              <a:gd name="adj1" fmla="val 2708"/>
            </a:avLst>
          </a:prstGeom>
          <a:ln w="57150" cap="flat" cmpd="sng" algn="ctr">
            <a:solidFill>
              <a:srgbClr val="FF00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直線接點 19">
            <a:extLst>
              <a:ext uri="{FF2B5EF4-FFF2-40B4-BE49-F238E27FC236}">
                <a16:creationId xmlns:a16="http://schemas.microsoft.com/office/drawing/2014/main" id="{A2AE551A-C92E-484A-901F-B02726CEF07D}"/>
              </a:ext>
            </a:extLst>
          </p:cNvPr>
          <p:cNvCxnSpPr>
            <a:cxnSpLocks/>
          </p:cNvCxnSpPr>
          <p:nvPr/>
        </p:nvCxnSpPr>
        <p:spPr>
          <a:xfrm>
            <a:off x="4652963" y="4644235"/>
            <a:ext cx="11223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EF20F4F5-2129-4A8E-A783-0AEC23585ACE}"/>
              </a:ext>
            </a:extLst>
          </p:cNvPr>
          <p:cNvCxnSpPr>
            <a:cxnSpLocks/>
          </p:cNvCxnSpPr>
          <p:nvPr/>
        </p:nvCxnSpPr>
        <p:spPr>
          <a:xfrm>
            <a:off x="4263231" y="4759330"/>
            <a:ext cx="6008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8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915A77A5-D49F-9F40-ACB0-A8F6B22A5336}"/>
              </a:ext>
            </a:extLst>
          </p:cNvPr>
          <p:cNvSpPr>
            <a:spLocks noGrp="1"/>
          </p:cNvSpPr>
          <p:nvPr>
            <p:ph type="title"/>
          </p:nvPr>
        </p:nvSpPr>
        <p:spPr/>
        <p:txBody>
          <a:bodyPr/>
          <a:lstStyle/>
          <a:p>
            <a:r>
              <a:rPr lang="en-US" altLang="zh-TW" dirty="0"/>
              <a:t>AWS</a:t>
            </a:r>
            <a:r>
              <a:rPr lang="zh-TW" altLang="en-US" dirty="0"/>
              <a:t>服務</a:t>
            </a:r>
          </a:p>
        </p:txBody>
      </p:sp>
      <p:sp>
        <p:nvSpPr>
          <p:cNvPr id="6" name="內容版面配置區 5">
            <a:extLst>
              <a:ext uri="{FF2B5EF4-FFF2-40B4-BE49-F238E27FC236}">
                <a16:creationId xmlns:a16="http://schemas.microsoft.com/office/drawing/2014/main" id="{DCB0E3BD-2840-E645-8DEF-82A560F2A6EB}"/>
              </a:ext>
            </a:extLst>
          </p:cNvPr>
          <p:cNvSpPr>
            <a:spLocks noGrp="1"/>
          </p:cNvSpPr>
          <p:nvPr>
            <p:ph idx="1"/>
          </p:nvPr>
        </p:nvSpPr>
        <p:spPr/>
        <p:txBody>
          <a:bodyPr/>
          <a:lstStyle/>
          <a:p>
            <a:endParaRPr lang="en-US" altLang="zh-TW" dirty="0"/>
          </a:p>
          <a:p>
            <a:endParaRPr lang="en-US" altLang="zh-TW" dirty="0"/>
          </a:p>
        </p:txBody>
      </p:sp>
      <p:pic>
        <p:nvPicPr>
          <p:cNvPr id="7" name="圖片 6">
            <a:extLst>
              <a:ext uri="{FF2B5EF4-FFF2-40B4-BE49-F238E27FC236}">
                <a16:creationId xmlns:a16="http://schemas.microsoft.com/office/drawing/2014/main" id="{1E71097D-A7FD-4AF1-A102-F887E262E55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4438" y="248920"/>
            <a:ext cx="6626225" cy="6360160"/>
          </a:xfrm>
          <a:prstGeom prst="rect">
            <a:avLst/>
          </a:prstGeom>
          <a:noFill/>
          <a:ln>
            <a:noFill/>
          </a:ln>
        </p:spPr>
      </p:pic>
    </p:spTree>
    <p:extLst>
      <p:ext uri="{BB962C8B-B14F-4D97-AF65-F5344CB8AC3E}">
        <p14:creationId xmlns:p14="http://schemas.microsoft.com/office/powerpoint/2010/main" val="33966301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內容版面配置區 7">
            <a:extLst>
              <a:ext uri="{FF2B5EF4-FFF2-40B4-BE49-F238E27FC236}">
                <a16:creationId xmlns:a16="http://schemas.microsoft.com/office/drawing/2014/main" id="{05EB61D3-A882-451A-A937-5DF5167DCB13}"/>
              </a:ext>
            </a:extLst>
          </p:cNvPr>
          <p:cNvPicPr>
            <a:picLocks noGrp="1" noChangeAspect="1"/>
          </p:cNvPicPr>
          <p:nvPr>
            <p:ph idx="1"/>
          </p:nvPr>
        </p:nvPicPr>
        <p:blipFill>
          <a:blip r:embed="rId2"/>
          <a:stretch>
            <a:fillRect/>
          </a:stretch>
        </p:blipFill>
        <p:spPr>
          <a:xfrm>
            <a:off x="2445390" y="1825625"/>
            <a:ext cx="7301219" cy="4351338"/>
          </a:xfrm>
          <a:prstGeom prst="rect">
            <a:avLst/>
          </a:prstGeom>
        </p:spPr>
      </p:pic>
      <p:sp>
        <p:nvSpPr>
          <p:cNvPr id="2" name="標題 1">
            <a:extLst>
              <a:ext uri="{FF2B5EF4-FFF2-40B4-BE49-F238E27FC236}">
                <a16:creationId xmlns:a16="http://schemas.microsoft.com/office/drawing/2014/main" id="{C0A67AC8-5AB8-40A3-97EC-0F9AA3123209}"/>
              </a:ext>
            </a:extLst>
          </p:cNvPr>
          <p:cNvSpPr>
            <a:spLocks noGrp="1"/>
          </p:cNvSpPr>
          <p:nvPr>
            <p:ph type="title"/>
          </p:nvPr>
        </p:nvSpPr>
        <p:spPr/>
        <p:txBody>
          <a:bodyPr/>
          <a:lstStyle/>
          <a:p>
            <a:r>
              <a:rPr lang="en-US" altLang="zh-TW" dirty="0"/>
              <a:t>Step 15 –</a:t>
            </a:r>
            <a:r>
              <a:rPr lang="zh-TW" altLang="en-US" dirty="0"/>
              <a:t> 創建</a:t>
            </a:r>
            <a:r>
              <a:rPr lang="en-US" altLang="zh-TW" dirty="0"/>
              <a:t>Policy</a:t>
            </a:r>
            <a:endParaRPr lang="zh-TW" altLang="en-US" dirty="0"/>
          </a:p>
        </p:txBody>
      </p:sp>
      <p:sp>
        <p:nvSpPr>
          <p:cNvPr id="5" name="矩形 4">
            <a:extLst>
              <a:ext uri="{FF2B5EF4-FFF2-40B4-BE49-F238E27FC236}">
                <a16:creationId xmlns:a16="http://schemas.microsoft.com/office/drawing/2014/main" id="{67182FDF-86EB-47BA-96B5-AFF06331DF6F}"/>
              </a:ext>
            </a:extLst>
          </p:cNvPr>
          <p:cNvSpPr/>
          <p:nvPr/>
        </p:nvSpPr>
        <p:spPr>
          <a:xfrm>
            <a:off x="2754791" y="5762608"/>
            <a:ext cx="413244" cy="17668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0" name="矩形 9">
            <a:extLst>
              <a:ext uri="{FF2B5EF4-FFF2-40B4-BE49-F238E27FC236}">
                <a16:creationId xmlns:a16="http://schemas.microsoft.com/office/drawing/2014/main" id="{727D1945-CF0C-47A7-904D-70C310901D59}"/>
              </a:ext>
            </a:extLst>
          </p:cNvPr>
          <p:cNvSpPr/>
          <p:nvPr/>
        </p:nvSpPr>
        <p:spPr>
          <a:xfrm>
            <a:off x="4976812" y="2751435"/>
            <a:ext cx="781051" cy="2537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1" name="群組 10">
            <a:extLst>
              <a:ext uri="{FF2B5EF4-FFF2-40B4-BE49-F238E27FC236}">
                <a16:creationId xmlns:a16="http://schemas.microsoft.com/office/drawing/2014/main" id="{32C5C488-60E5-4D38-A6D1-21682E50D6CD}"/>
              </a:ext>
            </a:extLst>
          </p:cNvPr>
          <p:cNvGrpSpPr/>
          <p:nvPr/>
        </p:nvGrpSpPr>
        <p:grpSpPr>
          <a:xfrm flipH="1">
            <a:off x="3184388" y="5577972"/>
            <a:ext cx="722644" cy="722644"/>
            <a:chOff x="4602373" y="5090474"/>
            <a:chExt cx="722644" cy="722644"/>
          </a:xfrm>
        </p:grpSpPr>
        <p:pic>
          <p:nvPicPr>
            <p:cNvPr id="12" name="圖形 11" descr="手背向前食指朝右指索引">
              <a:extLst>
                <a:ext uri="{FF2B5EF4-FFF2-40B4-BE49-F238E27FC236}">
                  <a16:creationId xmlns:a16="http://schemas.microsoft.com/office/drawing/2014/main" id="{DA68AF43-7E31-43DF-A11D-64C7184082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02373" y="5090474"/>
              <a:ext cx="722644" cy="722644"/>
            </a:xfrm>
            <a:prstGeom prst="rect">
              <a:avLst/>
            </a:prstGeom>
          </p:spPr>
        </p:pic>
        <p:sp>
          <p:nvSpPr>
            <p:cNvPr id="13" name="文字方塊 12">
              <a:extLst>
                <a:ext uri="{FF2B5EF4-FFF2-40B4-BE49-F238E27FC236}">
                  <a16:creationId xmlns:a16="http://schemas.microsoft.com/office/drawing/2014/main" id="{979D1222-DE7C-407C-973A-AD7172455EEA}"/>
                </a:ext>
              </a:extLst>
            </p:cNvPr>
            <p:cNvSpPr txBox="1"/>
            <p:nvPr/>
          </p:nvSpPr>
          <p:spPr>
            <a:xfrm>
              <a:off x="4708714" y="5267160"/>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grpSp>
        <p:nvGrpSpPr>
          <p:cNvPr id="14" name="群組 13">
            <a:extLst>
              <a:ext uri="{FF2B5EF4-FFF2-40B4-BE49-F238E27FC236}">
                <a16:creationId xmlns:a16="http://schemas.microsoft.com/office/drawing/2014/main" id="{6018C623-AD34-4A89-AEDB-7E5DEC9709EE}"/>
              </a:ext>
            </a:extLst>
          </p:cNvPr>
          <p:cNvGrpSpPr/>
          <p:nvPr/>
        </p:nvGrpSpPr>
        <p:grpSpPr>
          <a:xfrm>
            <a:off x="5757863" y="2556731"/>
            <a:ext cx="722644" cy="722644"/>
            <a:chOff x="6497445" y="5748630"/>
            <a:chExt cx="722644" cy="722644"/>
          </a:xfrm>
        </p:grpSpPr>
        <p:pic>
          <p:nvPicPr>
            <p:cNvPr id="15" name="圖形 14" descr="手背向前食指朝右指索引">
              <a:extLst>
                <a:ext uri="{FF2B5EF4-FFF2-40B4-BE49-F238E27FC236}">
                  <a16:creationId xmlns:a16="http://schemas.microsoft.com/office/drawing/2014/main" id="{48D23BDE-C687-47E1-9A58-49D8CF65F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6497445" y="5748630"/>
              <a:ext cx="722644" cy="722644"/>
            </a:xfrm>
            <a:prstGeom prst="rect">
              <a:avLst/>
            </a:prstGeom>
          </p:spPr>
        </p:pic>
        <p:sp>
          <p:nvSpPr>
            <p:cNvPr id="16" name="文字方塊 15">
              <a:extLst>
                <a:ext uri="{FF2B5EF4-FFF2-40B4-BE49-F238E27FC236}">
                  <a16:creationId xmlns:a16="http://schemas.microsoft.com/office/drawing/2014/main" id="{3C115015-392B-4DBB-A570-A12BABB2E16D}"/>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Tree>
    <p:extLst>
      <p:ext uri="{BB962C8B-B14F-4D97-AF65-F5344CB8AC3E}">
        <p14:creationId xmlns:p14="http://schemas.microsoft.com/office/powerpoint/2010/main" val="8271367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內容版面配置區 15">
            <a:extLst>
              <a:ext uri="{FF2B5EF4-FFF2-40B4-BE49-F238E27FC236}">
                <a16:creationId xmlns:a16="http://schemas.microsoft.com/office/drawing/2014/main" id="{D629A03F-11C4-4764-AD27-2FEC4079714F}"/>
              </a:ext>
            </a:extLst>
          </p:cNvPr>
          <p:cNvPicPr>
            <a:picLocks noGrp="1" noChangeAspect="1"/>
          </p:cNvPicPr>
          <p:nvPr>
            <p:ph idx="1"/>
          </p:nvPr>
        </p:nvPicPr>
        <p:blipFill>
          <a:blip r:embed="rId2"/>
          <a:stretch>
            <a:fillRect/>
          </a:stretch>
        </p:blipFill>
        <p:spPr>
          <a:xfrm>
            <a:off x="2127250" y="1386392"/>
            <a:ext cx="7937500" cy="5229804"/>
          </a:xfrm>
          <a:prstGeom prst="rect">
            <a:avLst/>
          </a:prstGeom>
        </p:spPr>
      </p:pic>
      <p:sp>
        <p:nvSpPr>
          <p:cNvPr id="2" name="標題 1">
            <a:extLst>
              <a:ext uri="{FF2B5EF4-FFF2-40B4-BE49-F238E27FC236}">
                <a16:creationId xmlns:a16="http://schemas.microsoft.com/office/drawing/2014/main" id="{C0A67AC8-5AB8-40A3-97EC-0F9AA3123209}"/>
              </a:ext>
            </a:extLst>
          </p:cNvPr>
          <p:cNvSpPr>
            <a:spLocks noGrp="1"/>
          </p:cNvSpPr>
          <p:nvPr>
            <p:ph type="title"/>
          </p:nvPr>
        </p:nvSpPr>
        <p:spPr/>
        <p:txBody>
          <a:bodyPr/>
          <a:lstStyle/>
          <a:p>
            <a:r>
              <a:rPr lang="en-US" altLang="zh-TW" dirty="0"/>
              <a:t>Step 16 –</a:t>
            </a:r>
            <a:r>
              <a:rPr lang="zh-TW" altLang="en-US" dirty="0"/>
              <a:t> 設定</a:t>
            </a:r>
            <a:r>
              <a:rPr lang="en-US" altLang="zh-TW" dirty="0"/>
              <a:t>Policy</a:t>
            </a:r>
            <a:endParaRPr lang="zh-TW" altLang="en-US" dirty="0"/>
          </a:p>
        </p:txBody>
      </p:sp>
      <p:sp>
        <p:nvSpPr>
          <p:cNvPr id="5" name="矩形 4">
            <a:extLst>
              <a:ext uri="{FF2B5EF4-FFF2-40B4-BE49-F238E27FC236}">
                <a16:creationId xmlns:a16="http://schemas.microsoft.com/office/drawing/2014/main" id="{67182FDF-86EB-47BA-96B5-AFF06331DF6F}"/>
              </a:ext>
            </a:extLst>
          </p:cNvPr>
          <p:cNvSpPr/>
          <p:nvPr/>
        </p:nvSpPr>
        <p:spPr>
          <a:xfrm>
            <a:off x="4032619" y="5343494"/>
            <a:ext cx="1374046" cy="21694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0" name="矩形 9">
            <a:extLst>
              <a:ext uri="{FF2B5EF4-FFF2-40B4-BE49-F238E27FC236}">
                <a16:creationId xmlns:a16="http://schemas.microsoft.com/office/drawing/2014/main" id="{727D1945-CF0C-47A7-904D-70C310901D59}"/>
              </a:ext>
            </a:extLst>
          </p:cNvPr>
          <p:cNvSpPr/>
          <p:nvPr/>
        </p:nvSpPr>
        <p:spPr>
          <a:xfrm>
            <a:off x="9264650" y="6085686"/>
            <a:ext cx="673010" cy="34648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15" name="圖形 14" descr="手背向前食指朝右指索引">
            <a:extLst>
              <a:ext uri="{FF2B5EF4-FFF2-40B4-BE49-F238E27FC236}">
                <a16:creationId xmlns:a16="http://schemas.microsoft.com/office/drawing/2014/main" id="{48D23BDE-C687-47E1-9A58-49D8CF65F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9937660" y="5967081"/>
            <a:ext cx="722644" cy="722644"/>
          </a:xfrm>
          <a:prstGeom prst="rect">
            <a:avLst/>
          </a:prstGeom>
        </p:spPr>
      </p:pic>
      <p:sp>
        <p:nvSpPr>
          <p:cNvPr id="17" name="矩形 16">
            <a:extLst>
              <a:ext uri="{FF2B5EF4-FFF2-40B4-BE49-F238E27FC236}">
                <a16:creationId xmlns:a16="http://schemas.microsoft.com/office/drawing/2014/main" id="{EB5A6B76-96D9-44CB-A54F-E67CF27FB138}"/>
              </a:ext>
            </a:extLst>
          </p:cNvPr>
          <p:cNvSpPr/>
          <p:nvPr/>
        </p:nvSpPr>
        <p:spPr>
          <a:xfrm>
            <a:off x="4046389" y="3121812"/>
            <a:ext cx="549275" cy="21694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8" name="文字方塊 17">
            <a:extLst>
              <a:ext uri="{FF2B5EF4-FFF2-40B4-BE49-F238E27FC236}">
                <a16:creationId xmlns:a16="http://schemas.microsoft.com/office/drawing/2014/main" id="{2D3A8AA1-8BBA-4292-93A5-A8669BDE0A95}"/>
              </a:ext>
            </a:extLst>
          </p:cNvPr>
          <p:cNvSpPr txBox="1"/>
          <p:nvPr/>
        </p:nvSpPr>
        <p:spPr>
          <a:xfrm>
            <a:off x="5015185" y="3046968"/>
            <a:ext cx="646331" cy="369332"/>
          </a:xfrm>
          <a:prstGeom prst="rect">
            <a:avLst/>
          </a:prstGeom>
          <a:noFill/>
        </p:spPr>
        <p:txBody>
          <a:bodyPr wrap="none" rtlCol="0">
            <a:spAutoFit/>
          </a:bodyPr>
          <a:lstStyle/>
          <a:p>
            <a:r>
              <a:rPr lang="zh-TW" altLang="en-US" dirty="0">
                <a:solidFill>
                  <a:srgbClr val="FF0000"/>
                </a:solidFill>
              </a:rPr>
              <a:t>命名</a:t>
            </a:r>
          </a:p>
        </p:txBody>
      </p:sp>
      <p:cxnSp>
        <p:nvCxnSpPr>
          <p:cNvPr id="19" name="直線單箭頭接點 18">
            <a:extLst>
              <a:ext uri="{FF2B5EF4-FFF2-40B4-BE49-F238E27FC236}">
                <a16:creationId xmlns:a16="http://schemas.microsoft.com/office/drawing/2014/main" id="{3254D671-674A-4BF3-B193-AFAD68CEDDEE}"/>
              </a:ext>
            </a:extLst>
          </p:cNvPr>
          <p:cNvCxnSpPr>
            <a:cxnSpLocks/>
            <a:stCxn id="17" idx="3"/>
            <a:endCxn id="18" idx="1"/>
          </p:cNvCxnSpPr>
          <p:nvPr/>
        </p:nvCxnSpPr>
        <p:spPr>
          <a:xfrm>
            <a:off x="4595664" y="3230285"/>
            <a:ext cx="419521" cy="1349"/>
          </a:xfrm>
          <a:prstGeom prst="straightConnector1">
            <a:avLst/>
          </a:prstGeom>
          <a:ln w="57150" cap="flat" cmpd="sng" algn="ctr">
            <a:solidFill>
              <a:srgbClr val="FF00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 name="矩形 19">
            <a:extLst>
              <a:ext uri="{FF2B5EF4-FFF2-40B4-BE49-F238E27FC236}">
                <a16:creationId xmlns:a16="http://schemas.microsoft.com/office/drawing/2014/main" id="{146C6F87-2562-4D61-A6C1-7975B3B3C17D}"/>
              </a:ext>
            </a:extLst>
          </p:cNvPr>
          <p:cNvSpPr/>
          <p:nvPr/>
        </p:nvSpPr>
        <p:spPr>
          <a:xfrm>
            <a:off x="5473634" y="5343494"/>
            <a:ext cx="1354418" cy="2178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21" name="文字方塊 20">
            <a:extLst>
              <a:ext uri="{FF2B5EF4-FFF2-40B4-BE49-F238E27FC236}">
                <a16:creationId xmlns:a16="http://schemas.microsoft.com/office/drawing/2014/main" id="{275A339A-1816-47D5-9CC0-7C40E5AB0DD3}"/>
              </a:ext>
            </a:extLst>
          </p:cNvPr>
          <p:cNvSpPr txBox="1"/>
          <p:nvPr/>
        </p:nvSpPr>
        <p:spPr>
          <a:xfrm>
            <a:off x="5765893" y="4311380"/>
            <a:ext cx="761747" cy="369332"/>
          </a:xfrm>
          <a:prstGeom prst="rect">
            <a:avLst/>
          </a:prstGeom>
          <a:noFill/>
        </p:spPr>
        <p:txBody>
          <a:bodyPr wrap="none" rtlCol="0">
            <a:spAutoFit/>
          </a:bodyPr>
          <a:lstStyle/>
          <a:p>
            <a:r>
              <a:rPr lang="zh-TW" altLang="en-US" dirty="0">
                <a:solidFill>
                  <a:srgbClr val="FF0000"/>
                </a:solidFill>
              </a:rPr>
              <a:t>選擇</a:t>
            </a:r>
            <a:r>
              <a:rPr lang="en-US" altLang="zh-TW" dirty="0">
                <a:solidFill>
                  <a:srgbClr val="FF0000"/>
                </a:solidFill>
              </a:rPr>
              <a:t>*</a:t>
            </a:r>
            <a:endParaRPr lang="zh-TW" altLang="en-US" dirty="0">
              <a:solidFill>
                <a:srgbClr val="FF0000"/>
              </a:solidFill>
            </a:endParaRPr>
          </a:p>
        </p:txBody>
      </p:sp>
      <p:cxnSp>
        <p:nvCxnSpPr>
          <p:cNvPr id="22" name="直線單箭頭接點 21">
            <a:extLst>
              <a:ext uri="{FF2B5EF4-FFF2-40B4-BE49-F238E27FC236}">
                <a16:creationId xmlns:a16="http://schemas.microsoft.com/office/drawing/2014/main" id="{52032462-99F2-4ECC-A006-466E3C127690}"/>
              </a:ext>
            </a:extLst>
          </p:cNvPr>
          <p:cNvCxnSpPr>
            <a:cxnSpLocks/>
            <a:stCxn id="20" idx="0"/>
            <a:endCxn id="21" idx="2"/>
          </p:cNvCxnSpPr>
          <p:nvPr/>
        </p:nvCxnSpPr>
        <p:spPr>
          <a:xfrm flipH="1" flipV="1">
            <a:off x="6146767" y="4680712"/>
            <a:ext cx="4076" cy="662782"/>
          </a:xfrm>
          <a:prstGeom prst="straightConnector1">
            <a:avLst/>
          </a:prstGeom>
          <a:ln w="57150" cap="flat" cmpd="sng" algn="ctr">
            <a:solidFill>
              <a:srgbClr val="FF00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5" name="矩形 24">
            <a:extLst>
              <a:ext uri="{FF2B5EF4-FFF2-40B4-BE49-F238E27FC236}">
                <a16:creationId xmlns:a16="http://schemas.microsoft.com/office/drawing/2014/main" id="{A4CF1041-1031-4DF2-9C2D-C11C70564CEA}"/>
              </a:ext>
            </a:extLst>
          </p:cNvPr>
          <p:cNvSpPr/>
          <p:nvPr/>
        </p:nvSpPr>
        <p:spPr>
          <a:xfrm>
            <a:off x="6918619" y="5343494"/>
            <a:ext cx="1354418" cy="2178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26" name="文字方塊 25">
            <a:extLst>
              <a:ext uri="{FF2B5EF4-FFF2-40B4-BE49-F238E27FC236}">
                <a16:creationId xmlns:a16="http://schemas.microsoft.com/office/drawing/2014/main" id="{1BA20454-E0D0-42DA-A8AC-33927E0F8A93}"/>
              </a:ext>
            </a:extLst>
          </p:cNvPr>
          <p:cNvSpPr txBox="1"/>
          <p:nvPr/>
        </p:nvSpPr>
        <p:spPr>
          <a:xfrm>
            <a:off x="7208810" y="4312022"/>
            <a:ext cx="761747" cy="369332"/>
          </a:xfrm>
          <a:prstGeom prst="rect">
            <a:avLst/>
          </a:prstGeom>
          <a:noFill/>
        </p:spPr>
        <p:txBody>
          <a:bodyPr wrap="none" rtlCol="0">
            <a:spAutoFit/>
          </a:bodyPr>
          <a:lstStyle/>
          <a:p>
            <a:r>
              <a:rPr lang="zh-TW" altLang="en-US" dirty="0">
                <a:solidFill>
                  <a:srgbClr val="FF0000"/>
                </a:solidFill>
              </a:rPr>
              <a:t>輸入</a:t>
            </a:r>
            <a:r>
              <a:rPr lang="en-US" altLang="zh-TW" dirty="0">
                <a:solidFill>
                  <a:srgbClr val="FF0000"/>
                </a:solidFill>
              </a:rPr>
              <a:t>*</a:t>
            </a:r>
            <a:endParaRPr lang="zh-TW" altLang="en-US" dirty="0">
              <a:solidFill>
                <a:srgbClr val="FF0000"/>
              </a:solidFill>
            </a:endParaRPr>
          </a:p>
        </p:txBody>
      </p:sp>
      <p:cxnSp>
        <p:nvCxnSpPr>
          <p:cNvPr id="27" name="直線單箭頭接點 26">
            <a:extLst>
              <a:ext uri="{FF2B5EF4-FFF2-40B4-BE49-F238E27FC236}">
                <a16:creationId xmlns:a16="http://schemas.microsoft.com/office/drawing/2014/main" id="{AA42EF22-F8A9-49BF-8155-84C4301C254B}"/>
              </a:ext>
            </a:extLst>
          </p:cNvPr>
          <p:cNvCxnSpPr>
            <a:cxnSpLocks/>
            <a:stCxn id="25" idx="0"/>
            <a:endCxn id="26" idx="2"/>
          </p:cNvCxnSpPr>
          <p:nvPr/>
        </p:nvCxnSpPr>
        <p:spPr>
          <a:xfrm flipH="1" flipV="1">
            <a:off x="7589684" y="4681354"/>
            <a:ext cx="6144" cy="662140"/>
          </a:xfrm>
          <a:prstGeom prst="straightConnector1">
            <a:avLst/>
          </a:prstGeom>
          <a:ln w="57150" cap="flat" cmpd="sng" algn="ctr">
            <a:solidFill>
              <a:srgbClr val="FF00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0" name="文字方塊 39">
            <a:extLst>
              <a:ext uri="{FF2B5EF4-FFF2-40B4-BE49-F238E27FC236}">
                <a16:creationId xmlns:a16="http://schemas.microsoft.com/office/drawing/2014/main" id="{1EDE141F-4977-45F1-B505-7E5B0A1CC691}"/>
              </a:ext>
            </a:extLst>
          </p:cNvPr>
          <p:cNvSpPr txBox="1"/>
          <p:nvPr/>
        </p:nvSpPr>
        <p:spPr>
          <a:xfrm>
            <a:off x="4070719" y="4239267"/>
            <a:ext cx="1296647" cy="369332"/>
          </a:xfrm>
          <a:prstGeom prst="rect">
            <a:avLst/>
          </a:prstGeom>
          <a:noFill/>
        </p:spPr>
        <p:txBody>
          <a:bodyPr wrap="square" rtlCol="0">
            <a:spAutoFit/>
          </a:bodyPr>
          <a:lstStyle/>
          <a:p>
            <a:r>
              <a:rPr lang="zh-TW" altLang="en-US" dirty="0">
                <a:solidFill>
                  <a:srgbClr val="FF0000"/>
                </a:solidFill>
              </a:rPr>
              <a:t>選擇</a:t>
            </a:r>
            <a:r>
              <a:rPr lang="en-US" altLang="zh-TW" dirty="0">
                <a:solidFill>
                  <a:srgbClr val="FF0000"/>
                </a:solidFill>
              </a:rPr>
              <a:t>Allow</a:t>
            </a:r>
            <a:endParaRPr lang="zh-TW" altLang="en-US" dirty="0">
              <a:solidFill>
                <a:srgbClr val="FF0000"/>
              </a:solidFill>
            </a:endParaRPr>
          </a:p>
        </p:txBody>
      </p:sp>
      <p:cxnSp>
        <p:nvCxnSpPr>
          <p:cNvPr id="41" name="直線單箭頭接點 40">
            <a:extLst>
              <a:ext uri="{FF2B5EF4-FFF2-40B4-BE49-F238E27FC236}">
                <a16:creationId xmlns:a16="http://schemas.microsoft.com/office/drawing/2014/main" id="{B5D4006F-C236-4BAC-A2DA-3FE3D977B7FA}"/>
              </a:ext>
            </a:extLst>
          </p:cNvPr>
          <p:cNvCxnSpPr>
            <a:cxnSpLocks/>
            <a:stCxn id="5" idx="0"/>
            <a:endCxn id="40" idx="2"/>
          </p:cNvCxnSpPr>
          <p:nvPr/>
        </p:nvCxnSpPr>
        <p:spPr>
          <a:xfrm flipH="1" flipV="1">
            <a:off x="4719043" y="4608599"/>
            <a:ext cx="599" cy="734895"/>
          </a:xfrm>
          <a:prstGeom prst="straightConnector1">
            <a:avLst/>
          </a:prstGeom>
          <a:ln w="57150" cap="flat" cmpd="sng" algn="ctr">
            <a:solidFill>
              <a:srgbClr val="FF00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82596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7D5E00A-A56E-4A5F-B522-CE9E7077BD4E}"/>
              </a:ext>
            </a:extLst>
          </p:cNvPr>
          <p:cNvSpPr>
            <a:spLocks noGrp="1"/>
          </p:cNvSpPr>
          <p:nvPr>
            <p:ph type="title"/>
          </p:nvPr>
        </p:nvSpPr>
        <p:spPr/>
        <p:txBody>
          <a:bodyPr/>
          <a:lstStyle/>
          <a:p>
            <a:r>
              <a:rPr lang="en-US" altLang="zh-TW" dirty="0"/>
              <a:t>Step 17 –</a:t>
            </a:r>
            <a:r>
              <a:rPr lang="zh-TW" altLang="en-US" dirty="0"/>
              <a:t> 確認</a:t>
            </a:r>
            <a:r>
              <a:rPr lang="en-US" altLang="zh-TW" dirty="0"/>
              <a:t>Policy</a:t>
            </a:r>
            <a:r>
              <a:rPr lang="zh-TW" altLang="en-US" dirty="0"/>
              <a:t>已存在</a:t>
            </a:r>
          </a:p>
        </p:txBody>
      </p:sp>
      <p:pic>
        <p:nvPicPr>
          <p:cNvPr id="4" name="內容版面配置區 3">
            <a:extLst>
              <a:ext uri="{FF2B5EF4-FFF2-40B4-BE49-F238E27FC236}">
                <a16:creationId xmlns:a16="http://schemas.microsoft.com/office/drawing/2014/main" id="{878E2F3A-939F-4629-AE38-F013D1C8BBFF}"/>
              </a:ext>
            </a:extLst>
          </p:cNvPr>
          <p:cNvPicPr>
            <a:picLocks noGrp="1" noChangeAspect="1"/>
          </p:cNvPicPr>
          <p:nvPr>
            <p:ph idx="1"/>
          </p:nvPr>
        </p:nvPicPr>
        <p:blipFill>
          <a:blip r:embed="rId2"/>
          <a:stretch>
            <a:fillRect/>
          </a:stretch>
        </p:blipFill>
        <p:spPr>
          <a:xfrm>
            <a:off x="2242274" y="1825625"/>
            <a:ext cx="7707452" cy="4351338"/>
          </a:xfrm>
          <a:prstGeom prst="rect">
            <a:avLst/>
          </a:prstGeom>
        </p:spPr>
      </p:pic>
      <p:sp>
        <p:nvSpPr>
          <p:cNvPr id="5" name="矩形 4">
            <a:extLst>
              <a:ext uri="{FF2B5EF4-FFF2-40B4-BE49-F238E27FC236}">
                <a16:creationId xmlns:a16="http://schemas.microsoft.com/office/drawing/2014/main" id="{F3787018-CA1C-40EB-931D-FBAB4BD40AC1}"/>
              </a:ext>
            </a:extLst>
          </p:cNvPr>
          <p:cNvSpPr/>
          <p:nvPr/>
        </p:nvSpPr>
        <p:spPr>
          <a:xfrm>
            <a:off x="4003294" y="3823134"/>
            <a:ext cx="5756656" cy="2599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6" name="矩形 5">
            <a:extLst>
              <a:ext uri="{FF2B5EF4-FFF2-40B4-BE49-F238E27FC236}">
                <a16:creationId xmlns:a16="http://schemas.microsoft.com/office/drawing/2014/main" id="{D0E4167D-DD36-47B5-9D33-CDCF8CFEAE30}"/>
              </a:ext>
            </a:extLst>
          </p:cNvPr>
          <p:cNvSpPr/>
          <p:nvPr/>
        </p:nvSpPr>
        <p:spPr>
          <a:xfrm>
            <a:off x="3781044" y="2051484"/>
            <a:ext cx="6168682" cy="2599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28473110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a:extLst>
              <a:ext uri="{FF2B5EF4-FFF2-40B4-BE49-F238E27FC236}">
                <a16:creationId xmlns:a16="http://schemas.microsoft.com/office/drawing/2014/main" id="{CECB77EF-BEEF-4D3A-B294-4AD7115134FE}"/>
              </a:ext>
            </a:extLst>
          </p:cNvPr>
          <p:cNvPicPr>
            <a:picLocks noGrp="1" noChangeAspect="1"/>
          </p:cNvPicPr>
          <p:nvPr>
            <p:ph idx="1"/>
          </p:nvPr>
        </p:nvPicPr>
        <p:blipFill>
          <a:blip r:embed="rId2"/>
          <a:stretch>
            <a:fillRect/>
          </a:stretch>
        </p:blipFill>
        <p:spPr>
          <a:xfrm>
            <a:off x="1752275" y="1465633"/>
            <a:ext cx="8687450" cy="5071322"/>
          </a:xfrm>
          <a:prstGeom prst="rect">
            <a:avLst/>
          </a:prstGeom>
        </p:spPr>
      </p:pic>
      <p:sp>
        <p:nvSpPr>
          <p:cNvPr id="2" name="標題 1">
            <a:extLst>
              <a:ext uri="{FF2B5EF4-FFF2-40B4-BE49-F238E27FC236}">
                <a16:creationId xmlns:a16="http://schemas.microsoft.com/office/drawing/2014/main" id="{C0A67AC8-5AB8-40A3-97EC-0F9AA3123209}"/>
              </a:ext>
            </a:extLst>
          </p:cNvPr>
          <p:cNvSpPr>
            <a:spLocks noGrp="1"/>
          </p:cNvSpPr>
          <p:nvPr>
            <p:ph type="title"/>
          </p:nvPr>
        </p:nvSpPr>
        <p:spPr>
          <a:xfrm>
            <a:off x="838200" y="365125"/>
            <a:ext cx="10515600" cy="1325563"/>
          </a:xfrm>
        </p:spPr>
        <p:txBody>
          <a:bodyPr/>
          <a:lstStyle/>
          <a:p>
            <a:r>
              <a:rPr lang="en-US" altLang="zh-TW" dirty="0"/>
              <a:t>Step 18 –</a:t>
            </a:r>
            <a:r>
              <a:rPr lang="zh-TW" altLang="en-US" dirty="0"/>
              <a:t> 創建</a:t>
            </a:r>
            <a:r>
              <a:rPr lang="en-US" altLang="zh-TW" dirty="0"/>
              <a:t>Certificates</a:t>
            </a:r>
            <a:endParaRPr lang="zh-TW" altLang="en-US" dirty="0"/>
          </a:p>
        </p:txBody>
      </p:sp>
      <p:sp>
        <p:nvSpPr>
          <p:cNvPr id="5" name="矩形 4">
            <a:extLst>
              <a:ext uri="{FF2B5EF4-FFF2-40B4-BE49-F238E27FC236}">
                <a16:creationId xmlns:a16="http://schemas.microsoft.com/office/drawing/2014/main" id="{67182FDF-86EB-47BA-96B5-AFF06331DF6F}"/>
              </a:ext>
            </a:extLst>
          </p:cNvPr>
          <p:cNvSpPr/>
          <p:nvPr/>
        </p:nvSpPr>
        <p:spPr>
          <a:xfrm>
            <a:off x="2088825" y="5930593"/>
            <a:ext cx="701444" cy="29935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1" name="群組 10">
            <a:extLst>
              <a:ext uri="{FF2B5EF4-FFF2-40B4-BE49-F238E27FC236}">
                <a16:creationId xmlns:a16="http://schemas.microsoft.com/office/drawing/2014/main" id="{32C5C488-60E5-4D38-A6D1-21682E50D6CD}"/>
              </a:ext>
            </a:extLst>
          </p:cNvPr>
          <p:cNvGrpSpPr/>
          <p:nvPr/>
        </p:nvGrpSpPr>
        <p:grpSpPr>
          <a:xfrm flipH="1">
            <a:off x="2790269" y="5740609"/>
            <a:ext cx="806322" cy="806322"/>
            <a:chOff x="4536098" y="5059673"/>
            <a:chExt cx="722644" cy="722644"/>
          </a:xfrm>
        </p:grpSpPr>
        <p:pic>
          <p:nvPicPr>
            <p:cNvPr id="12" name="圖形 11" descr="手背向前食指朝右指索引">
              <a:extLst>
                <a:ext uri="{FF2B5EF4-FFF2-40B4-BE49-F238E27FC236}">
                  <a16:creationId xmlns:a16="http://schemas.microsoft.com/office/drawing/2014/main" id="{DA68AF43-7E31-43DF-A11D-64C7184082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6098" y="5059673"/>
              <a:ext cx="722644" cy="722644"/>
            </a:xfrm>
            <a:prstGeom prst="rect">
              <a:avLst/>
            </a:prstGeom>
          </p:spPr>
        </p:pic>
        <p:sp>
          <p:nvSpPr>
            <p:cNvPr id="13" name="文字方塊 12">
              <a:extLst>
                <a:ext uri="{FF2B5EF4-FFF2-40B4-BE49-F238E27FC236}">
                  <a16:creationId xmlns:a16="http://schemas.microsoft.com/office/drawing/2014/main" id="{979D1222-DE7C-407C-973A-AD7172455EEA}"/>
                </a:ext>
              </a:extLst>
            </p:cNvPr>
            <p:cNvSpPr txBox="1"/>
            <p:nvPr/>
          </p:nvSpPr>
          <p:spPr>
            <a:xfrm>
              <a:off x="4606314" y="5243676"/>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sp>
        <p:nvSpPr>
          <p:cNvPr id="19" name="矩形 18">
            <a:extLst>
              <a:ext uri="{FF2B5EF4-FFF2-40B4-BE49-F238E27FC236}">
                <a16:creationId xmlns:a16="http://schemas.microsoft.com/office/drawing/2014/main" id="{B1C8AD19-D782-40F8-B9DE-1BBB1246563D}"/>
              </a:ext>
            </a:extLst>
          </p:cNvPr>
          <p:cNvSpPr/>
          <p:nvPr/>
        </p:nvSpPr>
        <p:spPr>
          <a:xfrm>
            <a:off x="9036049" y="3238500"/>
            <a:ext cx="1049499" cy="2349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20" name="群組 19">
            <a:extLst>
              <a:ext uri="{FF2B5EF4-FFF2-40B4-BE49-F238E27FC236}">
                <a16:creationId xmlns:a16="http://schemas.microsoft.com/office/drawing/2014/main" id="{60861442-6897-4DD4-A007-33278B25B62F}"/>
              </a:ext>
            </a:extLst>
          </p:cNvPr>
          <p:cNvGrpSpPr/>
          <p:nvPr/>
        </p:nvGrpSpPr>
        <p:grpSpPr>
          <a:xfrm rot="20367972">
            <a:off x="10115098" y="2733971"/>
            <a:ext cx="806322" cy="806322"/>
            <a:chOff x="6497445" y="5748630"/>
            <a:chExt cx="722644" cy="722644"/>
          </a:xfrm>
        </p:grpSpPr>
        <p:pic>
          <p:nvPicPr>
            <p:cNvPr id="21" name="圖形 20" descr="手背向前食指朝右指索引">
              <a:extLst>
                <a:ext uri="{FF2B5EF4-FFF2-40B4-BE49-F238E27FC236}">
                  <a16:creationId xmlns:a16="http://schemas.microsoft.com/office/drawing/2014/main" id="{79ECA8A8-B7BB-44FB-99EA-01A99CDEC2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6497445" y="5748630"/>
              <a:ext cx="722644" cy="722644"/>
            </a:xfrm>
            <a:prstGeom prst="rect">
              <a:avLst/>
            </a:prstGeom>
          </p:spPr>
        </p:pic>
        <p:sp>
          <p:nvSpPr>
            <p:cNvPr id="22" name="文字方塊 21">
              <a:extLst>
                <a:ext uri="{FF2B5EF4-FFF2-40B4-BE49-F238E27FC236}">
                  <a16:creationId xmlns:a16="http://schemas.microsoft.com/office/drawing/2014/main" id="{24A8C6B4-91DE-49FD-9CA6-58C162D6038A}"/>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
        <p:nvSpPr>
          <p:cNvPr id="15" name="矩形 14">
            <a:extLst>
              <a:ext uri="{FF2B5EF4-FFF2-40B4-BE49-F238E27FC236}">
                <a16:creationId xmlns:a16="http://schemas.microsoft.com/office/drawing/2014/main" id="{46578F89-34B0-4E7B-BBCD-BBA710EF4D13}"/>
              </a:ext>
            </a:extLst>
          </p:cNvPr>
          <p:cNvSpPr/>
          <p:nvPr/>
        </p:nvSpPr>
        <p:spPr>
          <a:xfrm>
            <a:off x="8934450" y="3480698"/>
            <a:ext cx="1151097" cy="1705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6" name="群組 15">
            <a:extLst>
              <a:ext uri="{FF2B5EF4-FFF2-40B4-BE49-F238E27FC236}">
                <a16:creationId xmlns:a16="http://schemas.microsoft.com/office/drawing/2014/main" id="{E4C2D701-64AD-4F4C-A8B0-EC7A18890938}"/>
              </a:ext>
            </a:extLst>
          </p:cNvPr>
          <p:cNvGrpSpPr/>
          <p:nvPr/>
        </p:nvGrpSpPr>
        <p:grpSpPr>
          <a:xfrm rot="613373">
            <a:off x="10085339" y="3354212"/>
            <a:ext cx="806322" cy="806322"/>
            <a:chOff x="6497445" y="5748630"/>
            <a:chExt cx="722644" cy="722644"/>
          </a:xfrm>
        </p:grpSpPr>
        <p:pic>
          <p:nvPicPr>
            <p:cNvPr id="18" name="圖形 17" descr="手背向前食指朝右指索引">
              <a:extLst>
                <a:ext uri="{FF2B5EF4-FFF2-40B4-BE49-F238E27FC236}">
                  <a16:creationId xmlns:a16="http://schemas.microsoft.com/office/drawing/2014/main" id="{31846690-7E0F-4BE9-B582-06FBCE4D71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6497445" y="5748630"/>
              <a:ext cx="722644" cy="722644"/>
            </a:xfrm>
            <a:prstGeom prst="rect">
              <a:avLst/>
            </a:prstGeom>
          </p:spPr>
        </p:pic>
        <p:sp>
          <p:nvSpPr>
            <p:cNvPr id="23" name="文字方塊 22">
              <a:extLst>
                <a:ext uri="{FF2B5EF4-FFF2-40B4-BE49-F238E27FC236}">
                  <a16:creationId xmlns:a16="http://schemas.microsoft.com/office/drawing/2014/main" id="{35BDBF72-F816-43C6-9F76-BC6887B33E0A}"/>
                </a:ext>
              </a:extLst>
            </p:cNvPr>
            <p:cNvSpPr txBox="1"/>
            <p:nvPr/>
          </p:nvSpPr>
          <p:spPr>
            <a:xfrm>
              <a:off x="6792045" y="5910159"/>
              <a:ext cx="303420" cy="413755"/>
            </a:xfrm>
            <a:prstGeom prst="rect">
              <a:avLst/>
            </a:prstGeom>
            <a:noFill/>
          </p:spPr>
          <p:txBody>
            <a:bodyPr wrap="none" rtlCol="0">
              <a:spAutoFit/>
            </a:bodyPr>
            <a:lstStyle/>
            <a:p>
              <a:r>
                <a:rPr lang="en-US" altLang="zh-TW" sz="2400" dirty="0">
                  <a:solidFill>
                    <a:schemeClr val="bg1"/>
                  </a:solidFill>
                </a:rPr>
                <a:t>3</a:t>
              </a:r>
              <a:endParaRPr lang="zh-TW" altLang="en-US" sz="2400" dirty="0">
                <a:solidFill>
                  <a:schemeClr val="bg1"/>
                </a:solidFill>
              </a:endParaRPr>
            </a:p>
          </p:txBody>
        </p:sp>
      </p:grpSp>
    </p:spTree>
    <p:extLst>
      <p:ext uri="{BB962C8B-B14F-4D97-AF65-F5344CB8AC3E}">
        <p14:creationId xmlns:p14="http://schemas.microsoft.com/office/powerpoint/2010/main" val="22068862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6">
            <a:extLst>
              <a:ext uri="{FF2B5EF4-FFF2-40B4-BE49-F238E27FC236}">
                <a16:creationId xmlns:a16="http://schemas.microsoft.com/office/drawing/2014/main" id="{F458A0D1-291E-4369-84D3-9D5290301233}"/>
              </a:ext>
            </a:extLst>
          </p:cNvPr>
          <p:cNvPicPr>
            <a:picLocks noGrp="1" noChangeAspect="1"/>
          </p:cNvPicPr>
          <p:nvPr>
            <p:ph idx="1"/>
          </p:nvPr>
        </p:nvPicPr>
        <p:blipFill>
          <a:blip r:embed="rId2"/>
          <a:stretch>
            <a:fillRect/>
          </a:stretch>
        </p:blipFill>
        <p:spPr>
          <a:xfrm>
            <a:off x="1619249" y="1484930"/>
            <a:ext cx="8953502" cy="5032728"/>
          </a:xfrm>
          <a:prstGeom prst="rect">
            <a:avLst/>
          </a:prstGeom>
        </p:spPr>
      </p:pic>
      <p:sp>
        <p:nvSpPr>
          <p:cNvPr id="2" name="標題 1">
            <a:extLst>
              <a:ext uri="{FF2B5EF4-FFF2-40B4-BE49-F238E27FC236}">
                <a16:creationId xmlns:a16="http://schemas.microsoft.com/office/drawing/2014/main" id="{C0A67AC8-5AB8-40A3-97EC-0F9AA3123209}"/>
              </a:ext>
            </a:extLst>
          </p:cNvPr>
          <p:cNvSpPr>
            <a:spLocks noGrp="1"/>
          </p:cNvSpPr>
          <p:nvPr>
            <p:ph type="title"/>
          </p:nvPr>
        </p:nvSpPr>
        <p:spPr>
          <a:xfrm>
            <a:off x="838200" y="365125"/>
            <a:ext cx="10515600" cy="1325563"/>
          </a:xfrm>
        </p:spPr>
        <p:txBody>
          <a:bodyPr/>
          <a:lstStyle/>
          <a:p>
            <a:r>
              <a:rPr lang="en-US" altLang="zh-TW" dirty="0"/>
              <a:t>Step 19 –</a:t>
            </a:r>
            <a:r>
              <a:rPr lang="zh-TW" altLang="en-US" dirty="0"/>
              <a:t> 設定</a:t>
            </a:r>
            <a:r>
              <a:rPr lang="en-US" altLang="zh-TW" dirty="0"/>
              <a:t>Certificates</a:t>
            </a:r>
            <a:endParaRPr lang="zh-TW" altLang="en-US" dirty="0"/>
          </a:p>
        </p:txBody>
      </p:sp>
      <p:sp>
        <p:nvSpPr>
          <p:cNvPr id="5" name="矩形 4">
            <a:extLst>
              <a:ext uri="{FF2B5EF4-FFF2-40B4-BE49-F238E27FC236}">
                <a16:creationId xmlns:a16="http://schemas.microsoft.com/office/drawing/2014/main" id="{67182FDF-86EB-47BA-96B5-AFF06331DF6F}"/>
              </a:ext>
            </a:extLst>
          </p:cNvPr>
          <p:cNvSpPr/>
          <p:nvPr/>
        </p:nvSpPr>
        <p:spPr>
          <a:xfrm>
            <a:off x="3836685" y="3346450"/>
            <a:ext cx="2367265" cy="7582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0" name="矩形 9">
            <a:extLst>
              <a:ext uri="{FF2B5EF4-FFF2-40B4-BE49-F238E27FC236}">
                <a16:creationId xmlns:a16="http://schemas.microsoft.com/office/drawing/2014/main" id="{920543F7-9A47-4042-B6F0-58763E7F8DBF}"/>
              </a:ext>
            </a:extLst>
          </p:cNvPr>
          <p:cNvSpPr/>
          <p:nvPr/>
        </p:nvSpPr>
        <p:spPr>
          <a:xfrm>
            <a:off x="3711431" y="5373070"/>
            <a:ext cx="3554977" cy="30843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1" name="群組 10">
            <a:extLst>
              <a:ext uri="{FF2B5EF4-FFF2-40B4-BE49-F238E27FC236}">
                <a16:creationId xmlns:a16="http://schemas.microsoft.com/office/drawing/2014/main" id="{35E37836-A7D5-4942-87BC-BD3FC0327CAD}"/>
              </a:ext>
            </a:extLst>
          </p:cNvPr>
          <p:cNvGrpSpPr/>
          <p:nvPr/>
        </p:nvGrpSpPr>
        <p:grpSpPr>
          <a:xfrm flipH="1">
            <a:off x="6203950" y="3394768"/>
            <a:ext cx="806322" cy="806322"/>
            <a:chOff x="4536098" y="5059673"/>
            <a:chExt cx="722644" cy="722644"/>
          </a:xfrm>
        </p:grpSpPr>
        <p:pic>
          <p:nvPicPr>
            <p:cNvPr id="12" name="圖形 11" descr="手背向前食指朝右指索引">
              <a:extLst>
                <a:ext uri="{FF2B5EF4-FFF2-40B4-BE49-F238E27FC236}">
                  <a16:creationId xmlns:a16="http://schemas.microsoft.com/office/drawing/2014/main" id="{D0467509-5BC3-4576-BF72-E28D143893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6098" y="5059673"/>
              <a:ext cx="722644" cy="722644"/>
            </a:xfrm>
            <a:prstGeom prst="rect">
              <a:avLst/>
            </a:prstGeom>
          </p:spPr>
        </p:pic>
        <p:sp>
          <p:nvSpPr>
            <p:cNvPr id="13" name="文字方塊 12">
              <a:extLst>
                <a:ext uri="{FF2B5EF4-FFF2-40B4-BE49-F238E27FC236}">
                  <a16:creationId xmlns:a16="http://schemas.microsoft.com/office/drawing/2014/main" id="{BB034848-7BBF-4196-9508-5477274021AB}"/>
                </a:ext>
              </a:extLst>
            </p:cNvPr>
            <p:cNvSpPr txBox="1"/>
            <p:nvPr/>
          </p:nvSpPr>
          <p:spPr>
            <a:xfrm>
              <a:off x="4606314" y="5243676"/>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grpSp>
        <p:nvGrpSpPr>
          <p:cNvPr id="14" name="群組 13">
            <a:extLst>
              <a:ext uri="{FF2B5EF4-FFF2-40B4-BE49-F238E27FC236}">
                <a16:creationId xmlns:a16="http://schemas.microsoft.com/office/drawing/2014/main" id="{2830EB7F-979E-4287-BA53-ABC4250C7D65}"/>
              </a:ext>
            </a:extLst>
          </p:cNvPr>
          <p:cNvGrpSpPr/>
          <p:nvPr/>
        </p:nvGrpSpPr>
        <p:grpSpPr>
          <a:xfrm>
            <a:off x="7272758" y="5203247"/>
            <a:ext cx="806322" cy="806322"/>
            <a:chOff x="6497445" y="5748630"/>
            <a:chExt cx="722644" cy="722644"/>
          </a:xfrm>
        </p:grpSpPr>
        <p:pic>
          <p:nvPicPr>
            <p:cNvPr id="15" name="圖形 14" descr="手背向前食指朝右指索引">
              <a:extLst>
                <a:ext uri="{FF2B5EF4-FFF2-40B4-BE49-F238E27FC236}">
                  <a16:creationId xmlns:a16="http://schemas.microsoft.com/office/drawing/2014/main" id="{86547E8A-E004-42D4-BA8A-F25B42C72D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6497445" y="5748630"/>
              <a:ext cx="722644" cy="722644"/>
            </a:xfrm>
            <a:prstGeom prst="rect">
              <a:avLst/>
            </a:prstGeom>
          </p:spPr>
        </p:pic>
        <p:sp>
          <p:nvSpPr>
            <p:cNvPr id="16" name="文字方塊 15">
              <a:extLst>
                <a:ext uri="{FF2B5EF4-FFF2-40B4-BE49-F238E27FC236}">
                  <a16:creationId xmlns:a16="http://schemas.microsoft.com/office/drawing/2014/main" id="{26794112-8A1A-43A7-8E24-886830806453}"/>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
        <p:nvSpPr>
          <p:cNvPr id="24" name="矩形 23">
            <a:extLst>
              <a:ext uri="{FF2B5EF4-FFF2-40B4-BE49-F238E27FC236}">
                <a16:creationId xmlns:a16="http://schemas.microsoft.com/office/drawing/2014/main" id="{B019DB39-D5A5-4075-9E20-DAC9EAFCBD83}"/>
              </a:ext>
            </a:extLst>
          </p:cNvPr>
          <p:cNvSpPr/>
          <p:nvPr/>
        </p:nvSpPr>
        <p:spPr>
          <a:xfrm>
            <a:off x="8207439" y="5859639"/>
            <a:ext cx="660656" cy="2998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25" name="群組 24">
            <a:extLst>
              <a:ext uri="{FF2B5EF4-FFF2-40B4-BE49-F238E27FC236}">
                <a16:creationId xmlns:a16="http://schemas.microsoft.com/office/drawing/2014/main" id="{349111A9-BF46-489B-8074-892B325D9B9B}"/>
              </a:ext>
            </a:extLst>
          </p:cNvPr>
          <p:cNvGrpSpPr/>
          <p:nvPr/>
        </p:nvGrpSpPr>
        <p:grpSpPr>
          <a:xfrm>
            <a:off x="8874445" y="5681500"/>
            <a:ext cx="806322" cy="806322"/>
            <a:chOff x="6497445" y="5748630"/>
            <a:chExt cx="722644" cy="722644"/>
          </a:xfrm>
        </p:grpSpPr>
        <p:pic>
          <p:nvPicPr>
            <p:cNvPr id="26" name="圖形 25" descr="手背向前食指朝右指索引">
              <a:extLst>
                <a:ext uri="{FF2B5EF4-FFF2-40B4-BE49-F238E27FC236}">
                  <a16:creationId xmlns:a16="http://schemas.microsoft.com/office/drawing/2014/main" id="{32D746BB-0B7E-418E-A21A-60C34DE889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6497445" y="5748630"/>
              <a:ext cx="722644" cy="722644"/>
            </a:xfrm>
            <a:prstGeom prst="rect">
              <a:avLst/>
            </a:prstGeom>
          </p:spPr>
        </p:pic>
        <p:sp>
          <p:nvSpPr>
            <p:cNvPr id="27" name="文字方塊 26">
              <a:extLst>
                <a:ext uri="{FF2B5EF4-FFF2-40B4-BE49-F238E27FC236}">
                  <a16:creationId xmlns:a16="http://schemas.microsoft.com/office/drawing/2014/main" id="{60E3F553-B7BD-42D6-A2A9-367A819D948B}"/>
                </a:ext>
              </a:extLst>
            </p:cNvPr>
            <p:cNvSpPr txBox="1"/>
            <p:nvPr/>
          </p:nvSpPr>
          <p:spPr>
            <a:xfrm>
              <a:off x="6792045" y="5910159"/>
              <a:ext cx="303420" cy="413755"/>
            </a:xfrm>
            <a:prstGeom prst="rect">
              <a:avLst/>
            </a:prstGeom>
            <a:noFill/>
          </p:spPr>
          <p:txBody>
            <a:bodyPr wrap="none" rtlCol="0">
              <a:spAutoFit/>
            </a:bodyPr>
            <a:lstStyle/>
            <a:p>
              <a:r>
                <a:rPr lang="en-US" altLang="zh-TW" sz="2400" dirty="0">
                  <a:solidFill>
                    <a:schemeClr val="bg1"/>
                  </a:solidFill>
                </a:rPr>
                <a:t>3</a:t>
              </a:r>
              <a:endParaRPr lang="zh-TW" altLang="en-US" sz="2400" dirty="0">
                <a:solidFill>
                  <a:schemeClr val="bg1"/>
                </a:solidFill>
              </a:endParaRPr>
            </a:p>
          </p:txBody>
        </p:sp>
      </p:grpSp>
    </p:spTree>
    <p:extLst>
      <p:ext uri="{BB962C8B-B14F-4D97-AF65-F5344CB8AC3E}">
        <p14:creationId xmlns:p14="http://schemas.microsoft.com/office/powerpoint/2010/main" val="979524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6">
            <a:extLst>
              <a:ext uri="{FF2B5EF4-FFF2-40B4-BE49-F238E27FC236}">
                <a16:creationId xmlns:a16="http://schemas.microsoft.com/office/drawing/2014/main" id="{77D303E2-74B6-4155-9ED4-79072CAD7210}"/>
              </a:ext>
            </a:extLst>
          </p:cNvPr>
          <p:cNvPicPr>
            <a:picLocks noGrp="1" noChangeAspect="1"/>
          </p:cNvPicPr>
          <p:nvPr>
            <p:ph idx="1"/>
          </p:nvPr>
        </p:nvPicPr>
        <p:blipFill>
          <a:blip r:embed="rId2"/>
          <a:stretch>
            <a:fillRect/>
          </a:stretch>
        </p:blipFill>
        <p:spPr>
          <a:xfrm>
            <a:off x="4368800" y="1466721"/>
            <a:ext cx="3454400" cy="5069146"/>
          </a:xfrm>
          <a:prstGeom prst="rect">
            <a:avLst/>
          </a:prstGeom>
        </p:spPr>
      </p:pic>
      <p:sp>
        <p:nvSpPr>
          <p:cNvPr id="2" name="標題 1">
            <a:extLst>
              <a:ext uri="{FF2B5EF4-FFF2-40B4-BE49-F238E27FC236}">
                <a16:creationId xmlns:a16="http://schemas.microsoft.com/office/drawing/2014/main" id="{C0A67AC8-5AB8-40A3-97EC-0F9AA3123209}"/>
              </a:ext>
            </a:extLst>
          </p:cNvPr>
          <p:cNvSpPr>
            <a:spLocks noGrp="1"/>
          </p:cNvSpPr>
          <p:nvPr>
            <p:ph type="title"/>
          </p:nvPr>
        </p:nvSpPr>
        <p:spPr>
          <a:xfrm>
            <a:off x="838200" y="365125"/>
            <a:ext cx="10515600" cy="1325563"/>
          </a:xfrm>
        </p:spPr>
        <p:txBody>
          <a:bodyPr/>
          <a:lstStyle/>
          <a:p>
            <a:r>
              <a:rPr lang="en-US" altLang="zh-TW" dirty="0"/>
              <a:t>Step 20 –</a:t>
            </a:r>
            <a:r>
              <a:rPr lang="zh-TW" altLang="en-US" dirty="0"/>
              <a:t> 下載憑證</a:t>
            </a:r>
          </a:p>
        </p:txBody>
      </p:sp>
      <p:sp>
        <p:nvSpPr>
          <p:cNvPr id="5" name="矩形 4">
            <a:extLst>
              <a:ext uri="{FF2B5EF4-FFF2-40B4-BE49-F238E27FC236}">
                <a16:creationId xmlns:a16="http://schemas.microsoft.com/office/drawing/2014/main" id="{67182FDF-86EB-47BA-96B5-AFF06331DF6F}"/>
              </a:ext>
            </a:extLst>
          </p:cNvPr>
          <p:cNvSpPr/>
          <p:nvPr/>
        </p:nvSpPr>
        <p:spPr>
          <a:xfrm>
            <a:off x="6875233" y="5207193"/>
            <a:ext cx="929694" cy="3681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0" name="矩形 9">
            <a:extLst>
              <a:ext uri="{FF2B5EF4-FFF2-40B4-BE49-F238E27FC236}">
                <a16:creationId xmlns:a16="http://schemas.microsoft.com/office/drawing/2014/main" id="{727D1945-CF0C-47A7-904D-70C310901D59}"/>
              </a:ext>
            </a:extLst>
          </p:cNvPr>
          <p:cNvSpPr/>
          <p:nvPr/>
        </p:nvSpPr>
        <p:spPr>
          <a:xfrm>
            <a:off x="6753653" y="2348216"/>
            <a:ext cx="1164798" cy="334137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12" name="圖形 11" descr="手背向前食指朝右指索引">
            <a:extLst>
              <a:ext uri="{FF2B5EF4-FFF2-40B4-BE49-F238E27FC236}">
                <a16:creationId xmlns:a16="http://schemas.microsoft.com/office/drawing/2014/main" id="{DA68AF43-7E31-43DF-A11D-64C7184082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754127" y="6096292"/>
            <a:ext cx="722644" cy="722644"/>
          </a:xfrm>
          <a:prstGeom prst="rect">
            <a:avLst/>
          </a:prstGeom>
        </p:spPr>
      </p:pic>
      <p:sp>
        <p:nvSpPr>
          <p:cNvPr id="25" name="矩形 24">
            <a:extLst>
              <a:ext uri="{FF2B5EF4-FFF2-40B4-BE49-F238E27FC236}">
                <a16:creationId xmlns:a16="http://schemas.microsoft.com/office/drawing/2014/main" id="{6AB740AD-D527-4C64-AA6E-66A88C04B313}"/>
              </a:ext>
            </a:extLst>
          </p:cNvPr>
          <p:cNvSpPr/>
          <p:nvPr/>
        </p:nvSpPr>
        <p:spPr>
          <a:xfrm>
            <a:off x="7069931" y="6232822"/>
            <a:ext cx="690546" cy="279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26" name="文字方塊 25">
            <a:extLst>
              <a:ext uri="{FF2B5EF4-FFF2-40B4-BE49-F238E27FC236}">
                <a16:creationId xmlns:a16="http://schemas.microsoft.com/office/drawing/2014/main" id="{A68255D4-5BDE-4372-AA01-CB1BC5A7709D}"/>
              </a:ext>
            </a:extLst>
          </p:cNvPr>
          <p:cNvSpPr txBox="1"/>
          <p:nvPr/>
        </p:nvSpPr>
        <p:spPr>
          <a:xfrm>
            <a:off x="8899496" y="3834081"/>
            <a:ext cx="1835835" cy="369332"/>
          </a:xfrm>
          <a:prstGeom prst="rect">
            <a:avLst/>
          </a:prstGeom>
          <a:noFill/>
        </p:spPr>
        <p:txBody>
          <a:bodyPr wrap="square" rtlCol="0">
            <a:spAutoFit/>
          </a:bodyPr>
          <a:lstStyle/>
          <a:p>
            <a:r>
              <a:rPr lang="zh-TW" altLang="en-US" dirty="0">
                <a:solidFill>
                  <a:srgbClr val="FF0000"/>
                </a:solidFill>
              </a:rPr>
              <a:t>請全部下載</a:t>
            </a:r>
          </a:p>
        </p:txBody>
      </p:sp>
      <p:cxnSp>
        <p:nvCxnSpPr>
          <p:cNvPr id="27" name="接點: 肘形 26">
            <a:extLst>
              <a:ext uri="{FF2B5EF4-FFF2-40B4-BE49-F238E27FC236}">
                <a16:creationId xmlns:a16="http://schemas.microsoft.com/office/drawing/2014/main" id="{50F0554B-0F8A-49CD-88F7-B1E3D3EE46C3}"/>
              </a:ext>
            </a:extLst>
          </p:cNvPr>
          <p:cNvCxnSpPr>
            <a:cxnSpLocks/>
            <a:stCxn id="10" idx="3"/>
            <a:endCxn id="26" idx="1"/>
          </p:cNvCxnSpPr>
          <p:nvPr/>
        </p:nvCxnSpPr>
        <p:spPr>
          <a:xfrm flipV="1">
            <a:off x="7918451" y="4018747"/>
            <a:ext cx="981045" cy="159"/>
          </a:xfrm>
          <a:prstGeom prst="bentConnector3">
            <a:avLst>
              <a:gd name="adj1" fmla="val 50000"/>
            </a:avLst>
          </a:prstGeom>
          <a:ln w="57150" cap="flat" cmpd="sng" algn="ctr">
            <a:solidFill>
              <a:srgbClr val="FF00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 name="文字方塊 27">
            <a:extLst>
              <a:ext uri="{FF2B5EF4-FFF2-40B4-BE49-F238E27FC236}">
                <a16:creationId xmlns:a16="http://schemas.microsoft.com/office/drawing/2014/main" id="{B8BB31E4-61A2-4E6F-B4FD-C00CA426FF44}"/>
              </a:ext>
            </a:extLst>
          </p:cNvPr>
          <p:cNvSpPr txBox="1"/>
          <p:nvPr/>
        </p:nvSpPr>
        <p:spPr>
          <a:xfrm>
            <a:off x="8899496" y="5069158"/>
            <a:ext cx="2358124" cy="646331"/>
          </a:xfrm>
          <a:prstGeom prst="rect">
            <a:avLst/>
          </a:prstGeom>
          <a:noFill/>
        </p:spPr>
        <p:txBody>
          <a:bodyPr wrap="square" rtlCol="0">
            <a:spAutoFit/>
          </a:bodyPr>
          <a:lstStyle/>
          <a:p>
            <a:r>
              <a:rPr lang="zh-TW" altLang="en-US" dirty="0">
                <a:solidFill>
                  <a:srgbClr val="FF0000"/>
                </a:solidFill>
              </a:rPr>
              <a:t>這項在此不會用到，只是先下載保險起見</a:t>
            </a:r>
          </a:p>
        </p:txBody>
      </p:sp>
      <p:cxnSp>
        <p:nvCxnSpPr>
          <p:cNvPr id="29" name="接點: 肘形 28">
            <a:extLst>
              <a:ext uri="{FF2B5EF4-FFF2-40B4-BE49-F238E27FC236}">
                <a16:creationId xmlns:a16="http://schemas.microsoft.com/office/drawing/2014/main" id="{9BD514AE-8B63-495B-96F8-32320C462F5B}"/>
              </a:ext>
            </a:extLst>
          </p:cNvPr>
          <p:cNvCxnSpPr>
            <a:cxnSpLocks/>
            <a:stCxn id="5" idx="3"/>
            <a:endCxn id="28" idx="1"/>
          </p:cNvCxnSpPr>
          <p:nvPr/>
        </p:nvCxnSpPr>
        <p:spPr>
          <a:xfrm>
            <a:off x="7804927" y="5391244"/>
            <a:ext cx="1094569" cy="1080"/>
          </a:xfrm>
          <a:prstGeom prst="bentConnector3">
            <a:avLst>
              <a:gd name="adj1" fmla="val 50000"/>
            </a:avLst>
          </a:prstGeom>
          <a:ln w="57150" cap="flat" cmpd="sng" algn="ctr">
            <a:solidFill>
              <a:srgbClr val="FF00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197642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內容版面配置區 9">
            <a:extLst>
              <a:ext uri="{FF2B5EF4-FFF2-40B4-BE49-F238E27FC236}">
                <a16:creationId xmlns:a16="http://schemas.microsoft.com/office/drawing/2014/main" id="{58A4DA4E-B6E7-4F39-8211-02BE151D71D7}"/>
              </a:ext>
            </a:extLst>
          </p:cNvPr>
          <p:cNvPicPr>
            <a:picLocks noGrp="1" noChangeAspect="1"/>
          </p:cNvPicPr>
          <p:nvPr>
            <p:ph idx="1"/>
          </p:nvPr>
        </p:nvPicPr>
        <p:blipFill>
          <a:blip r:embed="rId2"/>
          <a:stretch>
            <a:fillRect/>
          </a:stretch>
        </p:blipFill>
        <p:spPr>
          <a:xfrm>
            <a:off x="2913077" y="1825625"/>
            <a:ext cx="6365846" cy="4351338"/>
          </a:xfrm>
          <a:prstGeom prst="rect">
            <a:avLst/>
          </a:prstGeom>
        </p:spPr>
      </p:pic>
      <p:sp>
        <p:nvSpPr>
          <p:cNvPr id="2" name="標題 1">
            <a:extLst>
              <a:ext uri="{FF2B5EF4-FFF2-40B4-BE49-F238E27FC236}">
                <a16:creationId xmlns:a16="http://schemas.microsoft.com/office/drawing/2014/main" id="{C0A67AC8-5AB8-40A3-97EC-0F9AA3123209}"/>
              </a:ext>
            </a:extLst>
          </p:cNvPr>
          <p:cNvSpPr>
            <a:spLocks noGrp="1"/>
          </p:cNvSpPr>
          <p:nvPr>
            <p:ph type="title"/>
          </p:nvPr>
        </p:nvSpPr>
        <p:spPr/>
        <p:txBody>
          <a:bodyPr/>
          <a:lstStyle/>
          <a:p>
            <a:r>
              <a:rPr lang="en-US" altLang="zh-TW" dirty="0"/>
              <a:t>Step 21 – Root CA</a:t>
            </a:r>
            <a:r>
              <a:rPr lang="zh-TW" altLang="en-US" dirty="0"/>
              <a:t> </a:t>
            </a:r>
            <a:r>
              <a:rPr lang="en-US" altLang="zh-TW" dirty="0"/>
              <a:t>1</a:t>
            </a:r>
            <a:r>
              <a:rPr lang="zh-TW" altLang="en-US" dirty="0"/>
              <a:t>重新命名</a:t>
            </a:r>
          </a:p>
        </p:txBody>
      </p:sp>
      <p:sp>
        <p:nvSpPr>
          <p:cNvPr id="5" name="矩形 4">
            <a:extLst>
              <a:ext uri="{FF2B5EF4-FFF2-40B4-BE49-F238E27FC236}">
                <a16:creationId xmlns:a16="http://schemas.microsoft.com/office/drawing/2014/main" id="{67182FDF-86EB-47BA-96B5-AFF06331DF6F}"/>
              </a:ext>
            </a:extLst>
          </p:cNvPr>
          <p:cNvSpPr/>
          <p:nvPr/>
        </p:nvSpPr>
        <p:spPr>
          <a:xfrm>
            <a:off x="4424059" y="5523256"/>
            <a:ext cx="4138915" cy="2322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5" name="矩形 14">
            <a:extLst>
              <a:ext uri="{FF2B5EF4-FFF2-40B4-BE49-F238E27FC236}">
                <a16:creationId xmlns:a16="http://schemas.microsoft.com/office/drawing/2014/main" id="{D31DE393-C091-4BDC-AFB1-B366C61541F3}"/>
              </a:ext>
            </a:extLst>
          </p:cNvPr>
          <p:cNvSpPr/>
          <p:nvPr/>
        </p:nvSpPr>
        <p:spPr>
          <a:xfrm>
            <a:off x="4424060" y="2925539"/>
            <a:ext cx="4138914" cy="2113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cxnSp>
        <p:nvCxnSpPr>
          <p:cNvPr id="16" name="接點: 肘形 15">
            <a:extLst>
              <a:ext uri="{FF2B5EF4-FFF2-40B4-BE49-F238E27FC236}">
                <a16:creationId xmlns:a16="http://schemas.microsoft.com/office/drawing/2014/main" id="{012CC466-D281-409C-A280-1A2BD418BB72}"/>
              </a:ext>
            </a:extLst>
          </p:cNvPr>
          <p:cNvCxnSpPr>
            <a:cxnSpLocks/>
            <a:stCxn id="15" idx="2"/>
            <a:endCxn id="5" idx="0"/>
          </p:cNvCxnSpPr>
          <p:nvPr/>
        </p:nvCxnSpPr>
        <p:spPr>
          <a:xfrm rot="5400000">
            <a:off x="5300339" y="4330078"/>
            <a:ext cx="2386356" cy="12700"/>
          </a:xfrm>
          <a:prstGeom prst="bentConnector3">
            <a:avLst>
              <a:gd name="adj1" fmla="val 50000"/>
            </a:avLst>
          </a:prstGeom>
          <a:ln w="57150" cap="flat" cmpd="sng" algn="ctr">
            <a:solidFill>
              <a:srgbClr val="FF00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1745865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6">
            <a:extLst>
              <a:ext uri="{FF2B5EF4-FFF2-40B4-BE49-F238E27FC236}">
                <a16:creationId xmlns:a16="http://schemas.microsoft.com/office/drawing/2014/main" id="{B75F8175-B9CD-48EC-A441-30BE224CB44B}"/>
              </a:ext>
            </a:extLst>
          </p:cNvPr>
          <p:cNvPicPr>
            <a:picLocks noGrp="1" noChangeAspect="1"/>
          </p:cNvPicPr>
          <p:nvPr>
            <p:ph idx="1"/>
          </p:nvPr>
        </p:nvPicPr>
        <p:blipFill>
          <a:blip r:embed="rId2"/>
          <a:stretch>
            <a:fillRect/>
          </a:stretch>
        </p:blipFill>
        <p:spPr>
          <a:xfrm>
            <a:off x="2164080" y="1410122"/>
            <a:ext cx="7863840" cy="5182344"/>
          </a:xfrm>
          <a:prstGeom prst="rect">
            <a:avLst/>
          </a:prstGeom>
        </p:spPr>
      </p:pic>
      <p:sp>
        <p:nvSpPr>
          <p:cNvPr id="2" name="標題 1">
            <a:extLst>
              <a:ext uri="{FF2B5EF4-FFF2-40B4-BE49-F238E27FC236}">
                <a16:creationId xmlns:a16="http://schemas.microsoft.com/office/drawing/2014/main" id="{C0A67AC8-5AB8-40A3-97EC-0F9AA3123209}"/>
              </a:ext>
            </a:extLst>
          </p:cNvPr>
          <p:cNvSpPr>
            <a:spLocks noGrp="1"/>
          </p:cNvSpPr>
          <p:nvPr>
            <p:ph type="title"/>
          </p:nvPr>
        </p:nvSpPr>
        <p:spPr/>
        <p:txBody>
          <a:bodyPr/>
          <a:lstStyle/>
          <a:p>
            <a:r>
              <a:rPr lang="en-US" altLang="zh-TW" dirty="0"/>
              <a:t>Step 22 – </a:t>
            </a:r>
            <a:r>
              <a:rPr lang="zh-TW" altLang="en-US" dirty="0"/>
              <a:t>選擇</a:t>
            </a:r>
            <a:r>
              <a:rPr lang="en-US" altLang="zh-TW" dirty="0"/>
              <a:t>Policy (1/4)</a:t>
            </a:r>
            <a:endParaRPr lang="zh-TW" altLang="en-US" dirty="0"/>
          </a:p>
        </p:txBody>
      </p:sp>
      <p:sp>
        <p:nvSpPr>
          <p:cNvPr id="5" name="矩形 4">
            <a:extLst>
              <a:ext uri="{FF2B5EF4-FFF2-40B4-BE49-F238E27FC236}">
                <a16:creationId xmlns:a16="http://schemas.microsoft.com/office/drawing/2014/main" id="{67182FDF-86EB-47BA-96B5-AFF06331DF6F}"/>
              </a:ext>
            </a:extLst>
          </p:cNvPr>
          <p:cNvSpPr/>
          <p:nvPr/>
        </p:nvSpPr>
        <p:spPr>
          <a:xfrm>
            <a:off x="3939540" y="4037329"/>
            <a:ext cx="5890260" cy="24130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15" name="圖形 14" descr="手背向前食指朝右指索引">
            <a:extLst>
              <a:ext uri="{FF2B5EF4-FFF2-40B4-BE49-F238E27FC236}">
                <a16:creationId xmlns:a16="http://schemas.microsoft.com/office/drawing/2014/main" id="{7DE2E298-7F3D-4AD5-BC6C-DD1657B330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9829800" y="3857282"/>
            <a:ext cx="722644" cy="722644"/>
          </a:xfrm>
          <a:prstGeom prst="rect">
            <a:avLst/>
          </a:prstGeom>
        </p:spPr>
      </p:pic>
    </p:spTree>
    <p:extLst>
      <p:ext uri="{BB962C8B-B14F-4D97-AF65-F5344CB8AC3E}">
        <p14:creationId xmlns:p14="http://schemas.microsoft.com/office/powerpoint/2010/main" val="18791841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791AB570-7C3F-402A-90D2-FF05E7F1A4A6}"/>
              </a:ext>
            </a:extLst>
          </p:cNvPr>
          <p:cNvPicPr>
            <a:picLocks noGrp="1" noChangeAspect="1"/>
          </p:cNvPicPr>
          <p:nvPr>
            <p:ph idx="1"/>
          </p:nvPr>
        </p:nvPicPr>
        <p:blipFill>
          <a:blip r:embed="rId3"/>
          <a:stretch>
            <a:fillRect/>
          </a:stretch>
        </p:blipFill>
        <p:spPr>
          <a:xfrm>
            <a:off x="2202180" y="1404470"/>
            <a:ext cx="7787640" cy="5193648"/>
          </a:xfrm>
          <a:prstGeom prst="rect">
            <a:avLst/>
          </a:prstGeom>
        </p:spPr>
      </p:pic>
      <p:sp>
        <p:nvSpPr>
          <p:cNvPr id="2" name="標題 1">
            <a:extLst>
              <a:ext uri="{FF2B5EF4-FFF2-40B4-BE49-F238E27FC236}">
                <a16:creationId xmlns:a16="http://schemas.microsoft.com/office/drawing/2014/main" id="{A641027A-9CAF-4447-9A8D-F82C54221DF2}"/>
              </a:ext>
            </a:extLst>
          </p:cNvPr>
          <p:cNvSpPr>
            <a:spLocks noGrp="1"/>
          </p:cNvSpPr>
          <p:nvPr>
            <p:ph type="title"/>
          </p:nvPr>
        </p:nvSpPr>
        <p:spPr>
          <a:xfrm>
            <a:off x="838200" y="365125"/>
            <a:ext cx="10515600" cy="1325563"/>
          </a:xfrm>
        </p:spPr>
        <p:txBody>
          <a:bodyPr/>
          <a:lstStyle/>
          <a:p>
            <a:r>
              <a:rPr lang="en-US" altLang="zh-TW" dirty="0"/>
              <a:t>Step 23 – </a:t>
            </a:r>
            <a:r>
              <a:rPr lang="zh-TW" altLang="en-US" dirty="0"/>
              <a:t>選擇</a:t>
            </a:r>
            <a:r>
              <a:rPr lang="en-US" altLang="zh-TW" dirty="0"/>
              <a:t>Policy (2/4)</a:t>
            </a:r>
            <a:endParaRPr lang="zh-TW" altLang="en-US" dirty="0"/>
          </a:p>
        </p:txBody>
      </p:sp>
      <p:pic>
        <p:nvPicPr>
          <p:cNvPr id="26" name="圖形 25" descr="手背向前食指朝右指索引">
            <a:extLst>
              <a:ext uri="{FF2B5EF4-FFF2-40B4-BE49-F238E27FC236}">
                <a16:creationId xmlns:a16="http://schemas.microsoft.com/office/drawing/2014/main" id="{1256DEE5-0B5B-4A9A-B850-DD6BCE052C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9789298" y="5461150"/>
            <a:ext cx="722644" cy="722644"/>
          </a:xfrm>
          <a:prstGeom prst="rect">
            <a:avLst/>
          </a:prstGeom>
        </p:spPr>
      </p:pic>
      <p:sp>
        <p:nvSpPr>
          <p:cNvPr id="27" name="矩形 26">
            <a:extLst>
              <a:ext uri="{FF2B5EF4-FFF2-40B4-BE49-F238E27FC236}">
                <a16:creationId xmlns:a16="http://schemas.microsoft.com/office/drawing/2014/main" id="{1EDBB269-8C73-4093-90B4-D3416026B9BD}"/>
              </a:ext>
            </a:extLst>
          </p:cNvPr>
          <p:cNvSpPr/>
          <p:nvPr/>
        </p:nvSpPr>
        <p:spPr>
          <a:xfrm>
            <a:off x="8731678" y="5586049"/>
            <a:ext cx="1011320" cy="3524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27584317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8">
            <a:extLst>
              <a:ext uri="{FF2B5EF4-FFF2-40B4-BE49-F238E27FC236}">
                <a16:creationId xmlns:a16="http://schemas.microsoft.com/office/drawing/2014/main" id="{AE13983D-96C7-48B7-B3FE-BF82EF4F41E9}"/>
              </a:ext>
            </a:extLst>
          </p:cNvPr>
          <p:cNvPicPr>
            <a:picLocks noGrp="1" noChangeAspect="1"/>
          </p:cNvPicPr>
          <p:nvPr>
            <p:ph idx="1"/>
          </p:nvPr>
        </p:nvPicPr>
        <p:blipFill>
          <a:blip r:embed="rId2"/>
          <a:stretch>
            <a:fillRect/>
          </a:stretch>
        </p:blipFill>
        <p:spPr>
          <a:xfrm>
            <a:off x="3067050" y="2301081"/>
            <a:ext cx="6057900" cy="3400425"/>
          </a:xfrm>
          <a:prstGeom prst="rect">
            <a:avLst/>
          </a:prstGeom>
        </p:spPr>
      </p:pic>
      <p:sp>
        <p:nvSpPr>
          <p:cNvPr id="2" name="標題 1">
            <a:extLst>
              <a:ext uri="{FF2B5EF4-FFF2-40B4-BE49-F238E27FC236}">
                <a16:creationId xmlns:a16="http://schemas.microsoft.com/office/drawing/2014/main" id="{C0A67AC8-5AB8-40A3-97EC-0F9AA3123209}"/>
              </a:ext>
            </a:extLst>
          </p:cNvPr>
          <p:cNvSpPr>
            <a:spLocks noGrp="1"/>
          </p:cNvSpPr>
          <p:nvPr>
            <p:ph type="title"/>
          </p:nvPr>
        </p:nvSpPr>
        <p:spPr/>
        <p:txBody>
          <a:bodyPr/>
          <a:lstStyle/>
          <a:p>
            <a:r>
              <a:rPr lang="en-US" altLang="zh-TW" dirty="0"/>
              <a:t>Step 24 – </a:t>
            </a:r>
            <a:r>
              <a:rPr lang="zh-TW" altLang="en-US" dirty="0"/>
              <a:t>選擇</a:t>
            </a:r>
            <a:r>
              <a:rPr lang="en-US" altLang="zh-TW" dirty="0"/>
              <a:t>Policy (3/4)</a:t>
            </a:r>
            <a:endParaRPr lang="zh-TW" altLang="en-US" dirty="0"/>
          </a:p>
        </p:txBody>
      </p:sp>
      <p:grpSp>
        <p:nvGrpSpPr>
          <p:cNvPr id="11" name="群組 10">
            <a:extLst>
              <a:ext uri="{FF2B5EF4-FFF2-40B4-BE49-F238E27FC236}">
                <a16:creationId xmlns:a16="http://schemas.microsoft.com/office/drawing/2014/main" id="{32C5C488-60E5-4D38-A6D1-21682E50D6CD}"/>
              </a:ext>
            </a:extLst>
          </p:cNvPr>
          <p:cNvGrpSpPr/>
          <p:nvPr/>
        </p:nvGrpSpPr>
        <p:grpSpPr>
          <a:xfrm rot="3194402" flipH="1">
            <a:off x="5902994" y="5207338"/>
            <a:ext cx="722644" cy="722644"/>
            <a:chOff x="4536098" y="5059673"/>
            <a:chExt cx="722644" cy="722644"/>
          </a:xfrm>
        </p:grpSpPr>
        <p:pic>
          <p:nvPicPr>
            <p:cNvPr id="12" name="圖形 11" descr="手背向前食指朝右指索引">
              <a:extLst>
                <a:ext uri="{FF2B5EF4-FFF2-40B4-BE49-F238E27FC236}">
                  <a16:creationId xmlns:a16="http://schemas.microsoft.com/office/drawing/2014/main" id="{DA68AF43-7E31-43DF-A11D-64C7184082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6098" y="5059673"/>
              <a:ext cx="722644" cy="722644"/>
            </a:xfrm>
            <a:prstGeom prst="rect">
              <a:avLst/>
            </a:prstGeom>
          </p:spPr>
        </p:pic>
        <p:sp>
          <p:nvSpPr>
            <p:cNvPr id="13" name="文字方塊 12">
              <a:extLst>
                <a:ext uri="{FF2B5EF4-FFF2-40B4-BE49-F238E27FC236}">
                  <a16:creationId xmlns:a16="http://schemas.microsoft.com/office/drawing/2014/main" id="{979D1222-DE7C-407C-973A-AD7172455EEA}"/>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sp>
        <p:nvSpPr>
          <p:cNvPr id="17" name="矩形 16">
            <a:extLst>
              <a:ext uri="{FF2B5EF4-FFF2-40B4-BE49-F238E27FC236}">
                <a16:creationId xmlns:a16="http://schemas.microsoft.com/office/drawing/2014/main" id="{A48EAF0B-1B08-4388-9F69-DE468D4EF876}"/>
              </a:ext>
            </a:extLst>
          </p:cNvPr>
          <p:cNvSpPr/>
          <p:nvPr/>
        </p:nvSpPr>
        <p:spPr>
          <a:xfrm>
            <a:off x="3375318" y="4937562"/>
            <a:ext cx="3394709" cy="28362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8" name="群組 17">
            <a:extLst>
              <a:ext uri="{FF2B5EF4-FFF2-40B4-BE49-F238E27FC236}">
                <a16:creationId xmlns:a16="http://schemas.microsoft.com/office/drawing/2014/main" id="{A449B59A-85D2-4E85-9E52-0BD6EAD25D4F}"/>
              </a:ext>
            </a:extLst>
          </p:cNvPr>
          <p:cNvGrpSpPr/>
          <p:nvPr/>
        </p:nvGrpSpPr>
        <p:grpSpPr>
          <a:xfrm>
            <a:off x="8860743" y="4850795"/>
            <a:ext cx="722644" cy="722644"/>
            <a:chOff x="6497445" y="5748630"/>
            <a:chExt cx="722644" cy="722644"/>
          </a:xfrm>
        </p:grpSpPr>
        <p:pic>
          <p:nvPicPr>
            <p:cNvPr id="19" name="圖形 18" descr="手背向前食指朝右指索引">
              <a:extLst>
                <a:ext uri="{FF2B5EF4-FFF2-40B4-BE49-F238E27FC236}">
                  <a16:creationId xmlns:a16="http://schemas.microsoft.com/office/drawing/2014/main" id="{3828B216-FCC6-4866-8A3A-0BA11B087E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6497445" y="5748630"/>
              <a:ext cx="722644" cy="722644"/>
            </a:xfrm>
            <a:prstGeom prst="rect">
              <a:avLst/>
            </a:prstGeom>
          </p:spPr>
        </p:pic>
        <p:sp>
          <p:nvSpPr>
            <p:cNvPr id="20" name="文字方塊 19">
              <a:extLst>
                <a:ext uri="{FF2B5EF4-FFF2-40B4-BE49-F238E27FC236}">
                  <a16:creationId xmlns:a16="http://schemas.microsoft.com/office/drawing/2014/main" id="{F2257197-B1E2-4FA2-9B44-8C38F6B879E9}"/>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
        <p:nvSpPr>
          <p:cNvPr id="24" name="矩形 23">
            <a:extLst>
              <a:ext uri="{FF2B5EF4-FFF2-40B4-BE49-F238E27FC236}">
                <a16:creationId xmlns:a16="http://schemas.microsoft.com/office/drawing/2014/main" id="{5E0D21A6-04F8-444A-9DFC-DA574A3F1029}"/>
              </a:ext>
            </a:extLst>
          </p:cNvPr>
          <p:cNvSpPr/>
          <p:nvPr/>
        </p:nvSpPr>
        <p:spPr>
          <a:xfrm>
            <a:off x="7277100" y="4937562"/>
            <a:ext cx="1562099" cy="4616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6" name="文字方塊 15">
            <a:extLst>
              <a:ext uri="{FF2B5EF4-FFF2-40B4-BE49-F238E27FC236}">
                <a16:creationId xmlns:a16="http://schemas.microsoft.com/office/drawing/2014/main" id="{9C30C7CA-6C58-4077-B72C-53EB6DB9BAE9}"/>
              </a:ext>
            </a:extLst>
          </p:cNvPr>
          <p:cNvSpPr txBox="1"/>
          <p:nvPr/>
        </p:nvSpPr>
        <p:spPr>
          <a:xfrm>
            <a:off x="5708055" y="5878128"/>
            <a:ext cx="2398650" cy="369332"/>
          </a:xfrm>
          <a:prstGeom prst="rect">
            <a:avLst/>
          </a:prstGeom>
          <a:noFill/>
        </p:spPr>
        <p:txBody>
          <a:bodyPr wrap="square" rtlCol="0">
            <a:spAutoFit/>
          </a:bodyPr>
          <a:lstStyle/>
          <a:p>
            <a:r>
              <a:rPr lang="zh-TW" altLang="en-US" dirty="0">
                <a:solidFill>
                  <a:srgbClr val="FF0000"/>
                </a:solidFill>
              </a:rPr>
              <a:t>選擇剛剛建立的</a:t>
            </a:r>
            <a:r>
              <a:rPr lang="en-US" altLang="zh-TW" dirty="0">
                <a:solidFill>
                  <a:srgbClr val="FF0000"/>
                </a:solidFill>
              </a:rPr>
              <a:t>policy</a:t>
            </a:r>
            <a:endParaRPr lang="zh-TW" altLang="en-US" dirty="0">
              <a:solidFill>
                <a:srgbClr val="FF0000"/>
              </a:solidFill>
            </a:endParaRPr>
          </a:p>
        </p:txBody>
      </p:sp>
    </p:spTree>
    <p:extLst>
      <p:ext uri="{BB962C8B-B14F-4D97-AF65-F5344CB8AC3E}">
        <p14:creationId xmlns:p14="http://schemas.microsoft.com/office/powerpoint/2010/main" val="3907808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915A77A5-D49F-9F40-ACB0-A8F6B22A5336}"/>
              </a:ext>
            </a:extLst>
          </p:cNvPr>
          <p:cNvSpPr>
            <a:spLocks noGrp="1"/>
          </p:cNvSpPr>
          <p:nvPr>
            <p:ph type="title"/>
          </p:nvPr>
        </p:nvSpPr>
        <p:spPr/>
        <p:txBody>
          <a:bodyPr/>
          <a:lstStyle/>
          <a:p>
            <a:r>
              <a:rPr lang="en-US" altLang="zh-TW" dirty="0"/>
              <a:t>AWS</a:t>
            </a:r>
            <a:r>
              <a:rPr lang="zh-TW" altLang="en-US" dirty="0"/>
              <a:t>常用功能</a:t>
            </a:r>
          </a:p>
        </p:txBody>
      </p:sp>
      <p:sp>
        <p:nvSpPr>
          <p:cNvPr id="6" name="內容版面配置區 5">
            <a:extLst>
              <a:ext uri="{FF2B5EF4-FFF2-40B4-BE49-F238E27FC236}">
                <a16:creationId xmlns:a16="http://schemas.microsoft.com/office/drawing/2014/main" id="{DCB0E3BD-2840-E645-8DEF-82A560F2A6EB}"/>
              </a:ext>
            </a:extLst>
          </p:cNvPr>
          <p:cNvSpPr>
            <a:spLocks noGrp="1"/>
          </p:cNvSpPr>
          <p:nvPr>
            <p:ph sz="half" idx="1"/>
          </p:nvPr>
        </p:nvSpPr>
        <p:spPr/>
        <p:txBody>
          <a:bodyPr>
            <a:normAutofit fontScale="85000" lnSpcReduction="20000"/>
          </a:bodyPr>
          <a:lstStyle/>
          <a:p>
            <a:pPr>
              <a:lnSpc>
                <a:spcPct val="150000"/>
              </a:lnSpc>
            </a:pPr>
            <a:r>
              <a:rPr lang="en" altLang="zh-TW" dirty="0"/>
              <a:t>EC2</a:t>
            </a:r>
          </a:p>
          <a:p>
            <a:pPr>
              <a:lnSpc>
                <a:spcPct val="150000"/>
              </a:lnSpc>
            </a:pPr>
            <a:r>
              <a:rPr lang="en" altLang="zh-TW" dirty="0"/>
              <a:t>VPC</a:t>
            </a:r>
          </a:p>
          <a:p>
            <a:pPr>
              <a:lnSpc>
                <a:spcPct val="150000"/>
              </a:lnSpc>
            </a:pPr>
            <a:r>
              <a:rPr lang="en" altLang="zh-TW" dirty="0"/>
              <a:t>S3</a:t>
            </a:r>
            <a:endParaRPr lang="en-US" altLang="zh-TW" dirty="0"/>
          </a:p>
          <a:p>
            <a:pPr>
              <a:lnSpc>
                <a:spcPct val="150000"/>
              </a:lnSpc>
            </a:pPr>
            <a:r>
              <a:rPr lang="en" altLang="zh-TW" dirty="0"/>
              <a:t>RDS</a:t>
            </a:r>
            <a:endParaRPr lang="en-US" altLang="zh-TW" dirty="0"/>
          </a:p>
          <a:p>
            <a:pPr>
              <a:lnSpc>
                <a:spcPct val="150000"/>
              </a:lnSpc>
            </a:pPr>
            <a:r>
              <a:rPr lang="en" altLang="zh-TW" dirty="0"/>
              <a:t>SES</a:t>
            </a:r>
            <a:endParaRPr lang="en-US" altLang="zh-TW" dirty="0"/>
          </a:p>
          <a:p>
            <a:pPr>
              <a:lnSpc>
                <a:spcPct val="150000"/>
              </a:lnSpc>
            </a:pPr>
            <a:r>
              <a:rPr lang="en" altLang="zh-TW" dirty="0"/>
              <a:t>SNS</a:t>
            </a:r>
          </a:p>
          <a:p>
            <a:pPr>
              <a:lnSpc>
                <a:spcPct val="150000"/>
              </a:lnSpc>
            </a:pPr>
            <a:r>
              <a:rPr lang="en" altLang="zh-TW" dirty="0"/>
              <a:t>CloudFront</a:t>
            </a:r>
            <a:endParaRPr lang="en-US" altLang="zh-TW" dirty="0"/>
          </a:p>
        </p:txBody>
      </p:sp>
      <p:sp>
        <p:nvSpPr>
          <p:cNvPr id="8" name="內容版面配置區 7">
            <a:extLst>
              <a:ext uri="{FF2B5EF4-FFF2-40B4-BE49-F238E27FC236}">
                <a16:creationId xmlns:a16="http://schemas.microsoft.com/office/drawing/2014/main" id="{32A8A34B-162F-4D40-9CC3-696A30039C77}"/>
              </a:ext>
            </a:extLst>
          </p:cNvPr>
          <p:cNvSpPr>
            <a:spLocks noGrp="1"/>
          </p:cNvSpPr>
          <p:nvPr>
            <p:ph sz="half" idx="2"/>
          </p:nvPr>
        </p:nvSpPr>
        <p:spPr/>
        <p:txBody>
          <a:bodyPr>
            <a:normAutofit fontScale="85000" lnSpcReduction="20000"/>
          </a:bodyPr>
          <a:lstStyle/>
          <a:p>
            <a:pPr>
              <a:lnSpc>
                <a:spcPct val="170000"/>
              </a:lnSpc>
            </a:pPr>
            <a:r>
              <a:rPr lang="en" altLang="zh-TW" dirty="0"/>
              <a:t>IAM</a:t>
            </a:r>
            <a:endParaRPr lang="en-US" altLang="zh-TW" dirty="0"/>
          </a:p>
          <a:p>
            <a:pPr>
              <a:lnSpc>
                <a:spcPct val="170000"/>
              </a:lnSpc>
            </a:pPr>
            <a:r>
              <a:rPr lang="en" altLang="zh-TW" dirty="0"/>
              <a:t>Elastic Load Balancer /</a:t>
            </a:r>
            <a:r>
              <a:rPr lang="zh-TW" altLang="en-US" dirty="0"/>
              <a:t> </a:t>
            </a:r>
            <a:r>
              <a:rPr lang="en" altLang="zh-TW" dirty="0"/>
              <a:t>Auto Scaling</a:t>
            </a:r>
            <a:endParaRPr lang="en-US" altLang="zh-TW" dirty="0"/>
          </a:p>
          <a:p>
            <a:pPr>
              <a:lnSpc>
                <a:spcPct val="170000"/>
              </a:lnSpc>
            </a:pPr>
            <a:r>
              <a:rPr lang="en" altLang="zh-TW" dirty="0"/>
              <a:t>ElasticCache</a:t>
            </a:r>
            <a:endParaRPr lang="en-US" altLang="zh-TW" dirty="0"/>
          </a:p>
          <a:p>
            <a:pPr>
              <a:lnSpc>
                <a:spcPct val="170000"/>
              </a:lnSpc>
            </a:pPr>
            <a:r>
              <a:rPr lang="en" altLang="zh-TW" dirty="0"/>
              <a:t>Certificate Manager</a:t>
            </a:r>
          </a:p>
          <a:p>
            <a:pPr>
              <a:lnSpc>
                <a:spcPct val="170000"/>
              </a:lnSpc>
            </a:pPr>
            <a:r>
              <a:rPr lang="zh-TW" altLang="en-US" dirty="0">
                <a:hlinkClick r:id="rId2"/>
              </a:rPr>
              <a:t>相關免費方案</a:t>
            </a:r>
            <a:endParaRPr kumimoji="1" lang="zh-TW" altLang="en-US" dirty="0"/>
          </a:p>
        </p:txBody>
      </p:sp>
    </p:spTree>
    <p:extLst>
      <p:ext uri="{BB962C8B-B14F-4D97-AF65-F5344CB8AC3E}">
        <p14:creationId xmlns:p14="http://schemas.microsoft.com/office/powerpoint/2010/main" val="38135112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6">
            <a:extLst>
              <a:ext uri="{FF2B5EF4-FFF2-40B4-BE49-F238E27FC236}">
                <a16:creationId xmlns:a16="http://schemas.microsoft.com/office/drawing/2014/main" id="{8165B430-2D3F-4AE1-BE28-038A0C95B238}"/>
              </a:ext>
            </a:extLst>
          </p:cNvPr>
          <p:cNvPicPr>
            <a:picLocks noGrp="1" noChangeAspect="1"/>
          </p:cNvPicPr>
          <p:nvPr>
            <p:ph idx="1"/>
          </p:nvPr>
        </p:nvPicPr>
        <p:blipFill>
          <a:blip r:embed="rId2"/>
          <a:stretch>
            <a:fillRect/>
          </a:stretch>
        </p:blipFill>
        <p:spPr>
          <a:xfrm>
            <a:off x="2301239" y="1473290"/>
            <a:ext cx="7589522" cy="5056008"/>
          </a:xfrm>
          <a:prstGeom prst="rect">
            <a:avLst/>
          </a:prstGeom>
        </p:spPr>
      </p:pic>
      <p:sp>
        <p:nvSpPr>
          <p:cNvPr id="2" name="標題 1">
            <a:extLst>
              <a:ext uri="{FF2B5EF4-FFF2-40B4-BE49-F238E27FC236}">
                <a16:creationId xmlns:a16="http://schemas.microsoft.com/office/drawing/2014/main" id="{C0A67AC8-5AB8-40A3-97EC-0F9AA3123209}"/>
              </a:ext>
            </a:extLst>
          </p:cNvPr>
          <p:cNvSpPr>
            <a:spLocks noGrp="1"/>
          </p:cNvSpPr>
          <p:nvPr>
            <p:ph type="title"/>
          </p:nvPr>
        </p:nvSpPr>
        <p:spPr/>
        <p:txBody>
          <a:bodyPr/>
          <a:lstStyle/>
          <a:p>
            <a:r>
              <a:rPr lang="en-US" altLang="zh-TW" dirty="0"/>
              <a:t>Step 25 –</a:t>
            </a:r>
            <a:r>
              <a:rPr lang="zh-TW" altLang="en-US" dirty="0"/>
              <a:t> 選擇</a:t>
            </a:r>
            <a:r>
              <a:rPr lang="en-US" altLang="zh-TW" dirty="0"/>
              <a:t>Policy (4/4)</a:t>
            </a:r>
            <a:endParaRPr lang="zh-TW" altLang="en-US" dirty="0"/>
          </a:p>
        </p:txBody>
      </p:sp>
      <p:sp>
        <p:nvSpPr>
          <p:cNvPr id="5" name="矩形 4">
            <a:extLst>
              <a:ext uri="{FF2B5EF4-FFF2-40B4-BE49-F238E27FC236}">
                <a16:creationId xmlns:a16="http://schemas.microsoft.com/office/drawing/2014/main" id="{67182FDF-86EB-47BA-96B5-AFF06331DF6F}"/>
              </a:ext>
            </a:extLst>
          </p:cNvPr>
          <p:cNvSpPr/>
          <p:nvPr/>
        </p:nvSpPr>
        <p:spPr>
          <a:xfrm>
            <a:off x="3817620" y="1667828"/>
            <a:ext cx="6073142" cy="31591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7" name="矩形 16">
            <a:extLst>
              <a:ext uri="{FF2B5EF4-FFF2-40B4-BE49-F238E27FC236}">
                <a16:creationId xmlns:a16="http://schemas.microsoft.com/office/drawing/2014/main" id="{645366B3-47FF-4846-8687-C5C7382CAB62}"/>
              </a:ext>
            </a:extLst>
          </p:cNvPr>
          <p:cNvSpPr/>
          <p:nvPr/>
        </p:nvSpPr>
        <p:spPr>
          <a:xfrm>
            <a:off x="4042235" y="5942648"/>
            <a:ext cx="5627545" cy="2587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41229500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內容版面配置區 6">
            <a:extLst>
              <a:ext uri="{FF2B5EF4-FFF2-40B4-BE49-F238E27FC236}">
                <a16:creationId xmlns:a16="http://schemas.microsoft.com/office/drawing/2014/main" id="{32302E31-E566-4556-9F28-D879B6D19197}"/>
              </a:ext>
            </a:extLst>
          </p:cNvPr>
          <p:cNvPicPr>
            <a:picLocks noGrp="1" noChangeAspect="1"/>
          </p:cNvPicPr>
          <p:nvPr>
            <p:ph idx="1"/>
          </p:nvPr>
        </p:nvPicPr>
        <p:blipFill>
          <a:blip r:embed="rId2"/>
          <a:stretch>
            <a:fillRect/>
          </a:stretch>
        </p:blipFill>
        <p:spPr>
          <a:xfrm>
            <a:off x="2263139" y="1447908"/>
            <a:ext cx="7665722" cy="5106772"/>
          </a:xfrm>
          <a:prstGeom prst="rect">
            <a:avLst/>
          </a:prstGeom>
        </p:spPr>
      </p:pic>
      <p:sp>
        <p:nvSpPr>
          <p:cNvPr id="12" name="矩形 11">
            <a:extLst>
              <a:ext uri="{FF2B5EF4-FFF2-40B4-BE49-F238E27FC236}">
                <a16:creationId xmlns:a16="http://schemas.microsoft.com/office/drawing/2014/main" id="{F26305AE-1619-4B51-A373-E898A3E60A16}"/>
              </a:ext>
            </a:extLst>
          </p:cNvPr>
          <p:cNvSpPr/>
          <p:nvPr/>
        </p:nvSpPr>
        <p:spPr>
          <a:xfrm>
            <a:off x="4523287" y="4922112"/>
            <a:ext cx="503555" cy="2587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2" name="標題 1">
            <a:extLst>
              <a:ext uri="{FF2B5EF4-FFF2-40B4-BE49-F238E27FC236}">
                <a16:creationId xmlns:a16="http://schemas.microsoft.com/office/drawing/2014/main" id="{C0A67AC8-5AB8-40A3-97EC-0F9AA3123209}"/>
              </a:ext>
            </a:extLst>
          </p:cNvPr>
          <p:cNvSpPr>
            <a:spLocks noGrp="1"/>
          </p:cNvSpPr>
          <p:nvPr>
            <p:ph type="title"/>
          </p:nvPr>
        </p:nvSpPr>
        <p:spPr/>
        <p:txBody>
          <a:bodyPr/>
          <a:lstStyle/>
          <a:p>
            <a:r>
              <a:rPr lang="en-US" altLang="zh-TW" dirty="0"/>
              <a:t>Step 26 –</a:t>
            </a:r>
            <a:r>
              <a:rPr lang="zh-TW" altLang="en-US" dirty="0"/>
              <a:t> 選擇</a:t>
            </a:r>
            <a:r>
              <a:rPr lang="en-US" altLang="zh-TW" dirty="0"/>
              <a:t>Things</a:t>
            </a:r>
            <a:r>
              <a:rPr lang="zh-TW" altLang="en-US" dirty="0"/>
              <a:t>對應 </a:t>
            </a:r>
            <a:r>
              <a:rPr lang="en-US" altLang="zh-TW" dirty="0"/>
              <a:t>(1/4)</a:t>
            </a:r>
            <a:r>
              <a:rPr lang="zh-TW" altLang="en-US" dirty="0"/>
              <a:t> </a:t>
            </a:r>
          </a:p>
        </p:txBody>
      </p:sp>
      <p:pic>
        <p:nvPicPr>
          <p:cNvPr id="13" name="圖形 12" descr="手背向前食指朝右指索引">
            <a:extLst>
              <a:ext uri="{FF2B5EF4-FFF2-40B4-BE49-F238E27FC236}">
                <a16:creationId xmlns:a16="http://schemas.microsoft.com/office/drawing/2014/main" id="{BA0A2487-6FDD-4EB5-9773-8ECAEEA6D3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5026842" y="4751537"/>
            <a:ext cx="722644" cy="722644"/>
          </a:xfrm>
          <a:prstGeom prst="rect">
            <a:avLst/>
          </a:prstGeom>
        </p:spPr>
      </p:pic>
    </p:spTree>
    <p:extLst>
      <p:ext uri="{BB962C8B-B14F-4D97-AF65-F5344CB8AC3E}">
        <p14:creationId xmlns:p14="http://schemas.microsoft.com/office/powerpoint/2010/main" val="27987993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E9CF76EC-C605-46C2-BD76-E20DDDC1DD8A}"/>
              </a:ext>
            </a:extLst>
          </p:cNvPr>
          <p:cNvPicPr>
            <a:picLocks noGrp="1" noChangeAspect="1"/>
          </p:cNvPicPr>
          <p:nvPr>
            <p:ph idx="1"/>
          </p:nvPr>
        </p:nvPicPr>
        <p:blipFill>
          <a:blip r:embed="rId2"/>
          <a:stretch>
            <a:fillRect/>
          </a:stretch>
        </p:blipFill>
        <p:spPr>
          <a:xfrm>
            <a:off x="2263139" y="1433974"/>
            <a:ext cx="7665722" cy="5134640"/>
          </a:xfrm>
          <a:prstGeom prst="rect">
            <a:avLst/>
          </a:prstGeom>
        </p:spPr>
      </p:pic>
      <p:sp>
        <p:nvSpPr>
          <p:cNvPr id="2" name="標題 1">
            <a:extLst>
              <a:ext uri="{FF2B5EF4-FFF2-40B4-BE49-F238E27FC236}">
                <a16:creationId xmlns:a16="http://schemas.microsoft.com/office/drawing/2014/main" id="{C0A67AC8-5AB8-40A3-97EC-0F9AA3123209}"/>
              </a:ext>
            </a:extLst>
          </p:cNvPr>
          <p:cNvSpPr>
            <a:spLocks noGrp="1"/>
          </p:cNvSpPr>
          <p:nvPr>
            <p:ph type="title"/>
          </p:nvPr>
        </p:nvSpPr>
        <p:spPr/>
        <p:txBody>
          <a:bodyPr/>
          <a:lstStyle/>
          <a:p>
            <a:r>
              <a:rPr lang="en-US" altLang="zh-TW" dirty="0"/>
              <a:t>Step 27 – </a:t>
            </a:r>
            <a:r>
              <a:rPr lang="zh-TW" altLang="en-US" dirty="0"/>
              <a:t>選擇</a:t>
            </a:r>
            <a:r>
              <a:rPr lang="en-US" altLang="zh-TW" dirty="0"/>
              <a:t>Things</a:t>
            </a:r>
            <a:r>
              <a:rPr lang="zh-TW" altLang="en-US" dirty="0"/>
              <a:t>對應 </a:t>
            </a:r>
            <a:r>
              <a:rPr lang="en-US" altLang="zh-TW" dirty="0"/>
              <a:t>(2/4)</a:t>
            </a:r>
            <a:r>
              <a:rPr lang="zh-TW" altLang="en-US" dirty="0"/>
              <a:t> </a:t>
            </a:r>
          </a:p>
        </p:txBody>
      </p:sp>
      <p:sp>
        <p:nvSpPr>
          <p:cNvPr id="18" name="矩形 17">
            <a:extLst>
              <a:ext uri="{FF2B5EF4-FFF2-40B4-BE49-F238E27FC236}">
                <a16:creationId xmlns:a16="http://schemas.microsoft.com/office/drawing/2014/main" id="{20D3566D-128B-46E9-8451-19E0EF64FE92}"/>
              </a:ext>
            </a:extLst>
          </p:cNvPr>
          <p:cNvSpPr/>
          <p:nvPr/>
        </p:nvSpPr>
        <p:spPr>
          <a:xfrm>
            <a:off x="5391274" y="5722982"/>
            <a:ext cx="1019686" cy="2828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20" name="圖形 19" descr="手背向前食指朝右指索引">
            <a:extLst>
              <a:ext uri="{FF2B5EF4-FFF2-40B4-BE49-F238E27FC236}">
                <a16:creationId xmlns:a16="http://schemas.microsoft.com/office/drawing/2014/main" id="{7D0089DD-1049-4FA4-9D17-16AD75EC6E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6428510" y="5633895"/>
            <a:ext cx="540399" cy="540399"/>
          </a:xfrm>
          <a:prstGeom prst="rect">
            <a:avLst/>
          </a:prstGeom>
        </p:spPr>
      </p:pic>
    </p:spTree>
    <p:extLst>
      <p:ext uri="{BB962C8B-B14F-4D97-AF65-F5344CB8AC3E}">
        <p14:creationId xmlns:p14="http://schemas.microsoft.com/office/powerpoint/2010/main" val="22613251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4216C2B8-230F-4E16-BC6D-263E0A8ED6C9}"/>
              </a:ext>
            </a:extLst>
          </p:cNvPr>
          <p:cNvPicPr>
            <a:picLocks noGrp="1" noChangeAspect="1"/>
          </p:cNvPicPr>
          <p:nvPr>
            <p:ph idx="1"/>
          </p:nvPr>
        </p:nvPicPr>
        <p:blipFill>
          <a:blip r:embed="rId2"/>
          <a:stretch>
            <a:fillRect/>
          </a:stretch>
        </p:blipFill>
        <p:spPr>
          <a:xfrm>
            <a:off x="3112871" y="2362503"/>
            <a:ext cx="5966258" cy="3241486"/>
          </a:xfrm>
          <a:prstGeom prst="rect">
            <a:avLst/>
          </a:prstGeom>
        </p:spPr>
      </p:pic>
      <p:sp>
        <p:nvSpPr>
          <p:cNvPr id="2" name="標題 1">
            <a:extLst>
              <a:ext uri="{FF2B5EF4-FFF2-40B4-BE49-F238E27FC236}">
                <a16:creationId xmlns:a16="http://schemas.microsoft.com/office/drawing/2014/main" id="{65F5D16E-69E5-4F2D-A144-74C178D0BB12}"/>
              </a:ext>
            </a:extLst>
          </p:cNvPr>
          <p:cNvSpPr>
            <a:spLocks noGrp="1"/>
          </p:cNvSpPr>
          <p:nvPr>
            <p:ph type="title"/>
          </p:nvPr>
        </p:nvSpPr>
        <p:spPr>
          <a:xfrm>
            <a:off x="838200" y="365125"/>
            <a:ext cx="10515600" cy="1325563"/>
          </a:xfrm>
        </p:spPr>
        <p:txBody>
          <a:bodyPr/>
          <a:lstStyle/>
          <a:p>
            <a:r>
              <a:rPr lang="en-US" altLang="zh-TW" dirty="0"/>
              <a:t>Step 28 –</a:t>
            </a:r>
            <a:r>
              <a:rPr lang="zh-TW" altLang="en-US" dirty="0"/>
              <a:t> 選擇</a:t>
            </a:r>
            <a:r>
              <a:rPr lang="en-US" altLang="zh-TW" dirty="0"/>
              <a:t>Things</a:t>
            </a:r>
            <a:r>
              <a:rPr lang="zh-TW" altLang="en-US" dirty="0"/>
              <a:t>對應 </a:t>
            </a:r>
            <a:r>
              <a:rPr lang="en-US" altLang="zh-TW" dirty="0"/>
              <a:t>(3/4)</a:t>
            </a:r>
            <a:endParaRPr lang="zh-TW" altLang="en-US" dirty="0"/>
          </a:p>
        </p:txBody>
      </p:sp>
      <p:sp>
        <p:nvSpPr>
          <p:cNvPr id="8" name="矩形 7">
            <a:extLst>
              <a:ext uri="{FF2B5EF4-FFF2-40B4-BE49-F238E27FC236}">
                <a16:creationId xmlns:a16="http://schemas.microsoft.com/office/drawing/2014/main" id="{A5A3E7CE-2106-421C-8CE6-C6E3B3039F6E}"/>
              </a:ext>
            </a:extLst>
          </p:cNvPr>
          <p:cNvSpPr/>
          <p:nvPr/>
        </p:nvSpPr>
        <p:spPr>
          <a:xfrm>
            <a:off x="3418507" y="4640838"/>
            <a:ext cx="3370913" cy="3502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9" name="矩形 8">
            <a:extLst>
              <a:ext uri="{FF2B5EF4-FFF2-40B4-BE49-F238E27FC236}">
                <a16:creationId xmlns:a16="http://schemas.microsoft.com/office/drawing/2014/main" id="{0E391628-CFC3-4AA9-B195-7D963C014226}"/>
              </a:ext>
            </a:extLst>
          </p:cNvPr>
          <p:cNvSpPr/>
          <p:nvPr/>
        </p:nvSpPr>
        <p:spPr>
          <a:xfrm>
            <a:off x="7326501" y="5006341"/>
            <a:ext cx="1516147" cy="42672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1" name="群組 10">
            <a:extLst>
              <a:ext uri="{FF2B5EF4-FFF2-40B4-BE49-F238E27FC236}">
                <a16:creationId xmlns:a16="http://schemas.microsoft.com/office/drawing/2014/main" id="{1591F543-0ECA-4DA5-91EF-882A50D860EB}"/>
              </a:ext>
            </a:extLst>
          </p:cNvPr>
          <p:cNvGrpSpPr/>
          <p:nvPr/>
        </p:nvGrpSpPr>
        <p:grpSpPr>
          <a:xfrm flipH="1">
            <a:off x="6789420" y="4310176"/>
            <a:ext cx="806322" cy="806322"/>
            <a:chOff x="4536098" y="5059673"/>
            <a:chExt cx="722644" cy="722644"/>
          </a:xfrm>
        </p:grpSpPr>
        <p:pic>
          <p:nvPicPr>
            <p:cNvPr id="13" name="圖形 12" descr="手背向前食指朝右指索引">
              <a:extLst>
                <a:ext uri="{FF2B5EF4-FFF2-40B4-BE49-F238E27FC236}">
                  <a16:creationId xmlns:a16="http://schemas.microsoft.com/office/drawing/2014/main" id="{7ED1BD70-0A46-42E2-80B8-394521B634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6098" y="5059673"/>
              <a:ext cx="722644" cy="722644"/>
            </a:xfrm>
            <a:prstGeom prst="rect">
              <a:avLst/>
            </a:prstGeom>
          </p:spPr>
        </p:pic>
        <p:sp>
          <p:nvSpPr>
            <p:cNvPr id="14" name="文字方塊 13">
              <a:extLst>
                <a:ext uri="{FF2B5EF4-FFF2-40B4-BE49-F238E27FC236}">
                  <a16:creationId xmlns:a16="http://schemas.microsoft.com/office/drawing/2014/main" id="{A6DD70A8-B33D-43F9-AA58-F0EDBB4C5E92}"/>
                </a:ext>
              </a:extLst>
            </p:cNvPr>
            <p:cNvSpPr txBox="1"/>
            <p:nvPr/>
          </p:nvSpPr>
          <p:spPr>
            <a:xfrm>
              <a:off x="4606314" y="5243676"/>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grpSp>
        <p:nvGrpSpPr>
          <p:cNvPr id="15" name="群組 14">
            <a:extLst>
              <a:ext uri="{FF2B5EF4-FFF2-40B4-BE49-F238E27FC236}">
                <a16:creationId xmlns:a16="http://schemas.microsoft.com/office/drawing/2014/main" id="{BC15B944-DA8E-44E0-8CBD-62097BCA7FCA}"/>
              </a:ext>
            </a:extLst>
          </p:cNvPr>
          <p:cNvGrpSpPr/>
          <p:nvPr/>
        </p:nvGrpSpPr>
        <p:grpSpPr>
          <a:xfrm>
            <a:off x="8850268" y="4919694"/>
            <a:ext cx="806322" cy="806322"/>
            <a:chOff x="6497445" y="5748630"/>
            <a:chExt cx="722644" cy="722644"/>
          </a:xfrm>
        </p:grpSpPr>
        <p:pic>
          <p:nvPicPr>
            <p:cNvPr id="16" name="圖形 15" descr="手背向前食指朝右指索引">
              <a:extLst>
                <a:ext uri="{FF2B5EF4-FFF2-40B4-BE49-F238E27FC236}">
                  <a16:creationId xmlns:a16="http://schemas.microsoft.com/office/drawing/2014/main" id="{C2D92AFF-68E8-4136-AC6C-4453967873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6497445" y="5748630"/>
              <a:ext cx="722644" cy="722644"/>
            </a:xfrm>
            <a:prstGeom prst="rect">
              <a:avLst/>
            </a:prstGeom>
          </p:spPr>
        </p:pic>
        <p:sp>
          <p:nvSpPr>
            <p:cNvPr id="17" name="文字方塊 16">
              <a:extLst>
                <a:ext uri="{FF2B5EF4-FFF2-40B4-BE49-F238E27FC236}">
                  <a16:creationId xmlns:a16="http://schemas.microsoft.com/office/drawing/2014/main" id="{41411F00-05A9-4EA6-9F2F-D4F6AE5C5C94}"/>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
        <p:nvSpPr>
          <p:cNvPr id="18" name="文字方塊 17">
            <a:extLst>
              <a:ext uri="{FF2B5EF4-FFF2-40B4-BE49-F238E27FC236}">
                <a16:creationId xmlns:a16="http://schemas.microsoft.com/office/drawing/2014/main" id="{C28AD02D-7639-4058-B4E3-4C700E3CC4A6}"/>
              </a:ext>
            </a:extLst>
          </p:cNvPr>
          <p:cNvSpPr txBox="1"/>
          <p:nvPr/>
        </p:nvSpPr>
        <p:spPr>
          <a:xfrm>
            <a:off x="4487306" y="4287589"/>
            <a:ext cx="2398650" cy="369332"/>
          </a:xfrm>
          <a:prstGeom prst="rect">
            <a:avLst/>
          </a:prstGeom>
          <a:noFill/>
        </p:spPr>
        <p:txBody>
          <a:bodyPr wrap="square" rtlCol="0">
            <a:spAutoFit/>
          </a:bodyPr>
          <a:lstStyle/>
          <a:p>
            <a:r>
              <a:rPr lang="zh-TW" altLang="en-US" dirty="0">
                <a:solidFill>
                  <a:srgbClr val="FF0000"/>
                </a:solidFill>
              </a:rPr>
              <a:t>選擇剛剛建立的</a:t>
            </a:r>
            <a:r>
              <a:rPr lang="en-US" altLang="zh-TW" dirty="0">
                <a:solidFill>
                  <a:srgbClr val="FF0000"/>
                </a:solidFill>
              </a:rPr>
              <a:t>thing</a:t>
            </a:r>
            <a:endParaRPr lang="zh-TW" altLang="en-US" dirty="0">
              <a:solidFill>
                <a:srgbClr val="FF0000"/>
              </a:solidFill>
            </a:endParaRPr>
          </a:p>
        </p:txBody>
      </p:sp>
    </p:spTree>
    <p:extLst>
      <p:ext uri="{BB962C8B-B14F-4D97-AF65-F5344CB8AC3E}">
        <p14:creationId xmlns:p14="http://schemas.microsoft.com/office/powerpoint/2010/main" val="5677465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8DC57A91-3495-48CC-B095-A4CD018B0C88}"/>
              </a:ext>
            </a:extLst>
          </p:cNvPr>
          <p:cNvPicPr>
            <a:picLocks noGrp="1" noChangeAspect="1"/>
          </p:cNvPicPr>
          <p:nvPr>
            <p:ph idx="1"/>
          </p:nvPr>
        </p:nvPicPr>
        <p:blipFill>
          <a:blip r:embed="rId2"/>
          <a:stretch>
            <a:fillRect/>
          </a:stretch>
        </p:blipFill>
        <p:spPr>
          <a:xfrm>
            <a:off x="2263139" y="1441411"/>
            <a:ext cx="7665722" cy="5119766"/>
          </a:xfrm>
          <a:prstGeom prst="rect">
            <a:avLst/>
          </a:prstGeom>
        </p:spPr>
      </p:pic>
      <p:sp>
        <p:nvSpPr>
          <p:cNvPr id="2" name="標題 1">
            <a:extLst>
              <a:ext uri="{FF2B5EF4-FFF2-40B4-BE49-F238E27FC236}">
                <a16:creationId xmlns:a16="http://schemas.microsoft.com/office/drawing/2014/main" id="{8C04B390-D4A3-44F5-A98D-5D148A457B7C}"/>
              </a:ext>
            </a:extLst>
          </p:cNvPr>
          <p:cNvSpPr>
            <a:spLocks noGrp="1"/>
          </p:cNvSpPr>
          <p:nvPr>
            <p:ph type="title"/>
          </p:nvPr>
        </p:nvSpPr>
        <p:spPr/>
        <p:txBody>
          <a:bodyPr/>
          <a:lstStyle/>
          <a:p>
            <a:r>
              <a:rPr lang="en-US" altLang="zh-TW" dirty="0"/>
              <a:t>Step 29 –</a:t>
            </a:r>
            <a:r>
              <a:rPr lang="zh-TW" altLang="en-US" dirty="0"/>
              <a:t> 選擇</a:t>
            </a:r>
            <a:r>
              <a:rPr lang="en-US" altLang="zh-TW" dirty="0"/>
              <a:t>Things</a:t>
            </a:r>
            <a:r>
              <a:rPr lang="zh-TW" altLang="en-US" dirty="0"/>
              <a:t>對應 </a:t>
            </a:r>
            <a:r>
              <a:rPr lang="en-US" altLang="zh-TW" dirty="0"/>
              <a:t>(4/4)</a:t>
            </a:r>
            <a:endParaRPr lang="zh-TW" altLang="en-US" dirty="0"/>
          </a:p>
        </p:txBody>
      </p:sp>
      <p:sp>
        <p:nvSpPr>
          <p:cNvPr id="8" name="矩形 7">
            <a:extLst>
              <a:ext uri="{FF2B5EF4-FFF2-40B4-BE49-F238E27FC236}">
                <a16:creationId xmlns:a16="http://schemas.microsoft.com/office/drawing/2014/main" id="{E4197064-4E03-4C07-9FCF-8D6CA0E57BBF}"/>
              </a:ext>
            </a:extLst>
          </p:cNvPr>
          <p:cNvSpPr/>
          <p:nvPr/>
        </p:nvSpPr>
        <p:spPr>
          <a:xfrm>
            <a:off x="4022686" y="5952805"/>
            <a:ext cx="5698184" cy="2700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9" name="矩形 8">
            <a:extLst>
              <a:ext uri="{FF2B5EF4-FFF2-40B4-BE49-F238E27FC236}">
                <a16:creationId xmlns:a16="http://schemas.microsoft.com/office/drawing/2014/main" id="{04B47DD2-5BFB-48F2-A008-87C840062316}"/>
              </a:ext>
            </a:extLst>
          </p:cNvPr>
          <p:cNvSpPr/>
          <p:nvPr/>
        </p:nvSpPr>
        <p:spPr>
          <a:xfrm>
            <a:off x="3823297" y="1690688"/>
            <a:ext cx="6105564" cy="3774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11670818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51E389-ADFE-4692-8798-C25E0D602219}"/>
              </a:ext>
            </a:extLst>
          </p:cNvPr>
          <p:cNvSpPr>
            <a:spLocks noGrp="1"/>
          </p:cNvSpPr>
          <p:nvPr>
            <p:ph type="title"/>
          </p:nvPr>
        </p:nvSpPr>
        <p:spPr/>
        <p:txBody>
          <a:bodyPr>
            <a:normAutofit/>
          </a:bodyPr>
          <a:lstStyle/>
          <a:p>
            <a:pPr algn="just"/>
            <a:r>
              <a:rPr lang="en-US" altLang="zh-TW" dirty="0"/>
              <a:t>Step 30 – </a:t>
            </a:r>
            <a:r>
              <a:rPr lang="zh-TW" altLang="en-US" dirty="0"/>
              <a:t>接上</a:t>
            </a:r>
            <a:r>
              <a:rPr lang="en-US" altLang="zh-TW" dirty="0"/>
              <a:t>Micro-USB </a:t>
            </a:r>
            <a:r>
              <a:rPr lang="zh-TW" altLang="en-US" dirty="0"/>
              <a:t>線</a:t>
            </a:r>
          </a:p>
        </p:txBody>
      </p:sp>
      <p:sp>
        <p:nvSpPr>
          <p:cNvPr id="3" name="內容版面配置區 2">
            <a:extLst>
              <a:ext uri="{FF2B5EF4-FFF2-40B4-BE49-F238E27FC236}">
                <a16:creationId xmlns:a16="http://schemas.microsoft.com/office/drawing/2014/main" id="{B3D69BCD-AF03-4472-AA19-B29B8D1C93C5}"/>
              </a:ext>
            </a:extLst>
          </p:cNvPr>
          <p:cNvSpPr>
            <a:spLocks noGrp="1"/>
          </p:cNvSpPr>
          <p:nvPr>
            <p:ph idx="1"/>
          </p:nvPr>
        </p:nvSpPr>
        <p:spPr/>
        <p:txBody>
          <a:bodyPr>
            <a:normAutofit/>
          </a:bodyPr>
          <a:lstStyle/>
          <a:p>
            <a:pPr marL="514350" indent="-514350" algn="just">
              <a:buFont typeface="+mj-lt"/>
              <a:buAutoNum type="arabicPeriod"/>
            </a:pPr>
            <a:r>
              <a:rPr lang="zh-TW" altLang="en-US" sz="2400" dirty="0"/>
              <a:t>將</a:t>
            </a:r>
            <a:r>
              <a:rPr lang="en-US" altLang="zh-TW" sz="2400" dirty="0"/>
              <a:t>Micro-USB</a:t>
            </a:r>
            <a:r>
              <a:rPr lang="zh-TW" altLang="en-US" sz="2400" dirty="0"/>
              <a:t>的兩端接上電腦和</a:t>
            </a:r>
            <a:r>
              <a:rPr lang="en-US" altLang="zh-TW" sz="2400" dirty="0" err="1"/>
              <a:t>LinkIt</a:t>
            </a:r>
            <a:r>
              <a:rPr lang="en-US" altLang="zh-TW" sz="2400" dirty="0"/>
              <a:t> 7688 Duo</a:t>
            </a:r>
            <a:r>
              <a:rPr lang="zh-TW" altLang="en-US" sz="2400" dirty="0"/>
              <a:t>。</a:t>
            </a:r>
            <a:endParaRPr lang="en-US" altLang="zh-TW" sz="2400" dirty="0"/>
          </a:p>
          <a:p>
            <a:pPr marL="514350" indent="-514350" algn="just">
              <a:buFont typeface="+mj-lt"/>
              <a:buAutoNum type="arabicPeriod"/>
            </a:pPr>
            <a:r>
              <a:rPr lang="zh-TW" altLang="en-US" sz="2400" dirty="0"/>
              <a:t>電源</a:t>
            </a:r>
            <a:r>
              <a:rPr lang="en-US" altLang="zh-TW" sz="2400" dirty="0"/>
              <a:t>LED</a:t>
            </a:r>
            <a:r>
              <a:rPr lang="zh-TW" altLang="en-US" sz="2400" dirty="0"/>
              <a:t> </a:t>
            </a:r>
            <a:r>
              <a:rPr lang="en-US" altLang="zh-TW" sz="2400" dirty="0"/>
              <a:t>(</a:t>
            </a:r>
            <a:r>
              <a:rPr lang="zh-TW" altLang="en-US" sz="2400" dirty="0"/>
              <a:t>綠色</a:t>
            </a:r>
            <a:r>
              <a:rPr lang="en-US" altLang="zh-TW" sz="2400" dirty="0"/>
              <a:t>)</a:t>
            </a:r>
            <a:r>
              <a:rPr lang="zh-TW" altLang="en-US" sz="2400" dirty="0"/>
              <a:t>將點亮，接著</a:t>
            </a:r>
            <a:r>
              <a:rPr lang="en-US" altLang="zh-TW" sz="2400" dirty="0"/>
              <a:t>Wi-Fi LED</a:t>
            </a:r>
            <a:r>
              <a:rPr lang="zh-TW" altLang="en-US" sz="2400" dirty="0"/>
              <a:t> </a:t>
            </a:r>
            <a:r>
              <a:rPr lang="en-US" altLang="zh-TW" sz="2400" dirty="0"/>
              <a:t>(</a:t>
            </a:r>
            <a:r>
              <a:rPr lang="zh-TW" altLang="en-US" sz="2400" dirty="0"/>
              <a:t>橙色</a:t>
            </a:r>
            <a:r>
              <a:rPr lang="en-US" altLang="zh-TW" sz="2400" dirty="0"/>
              <a:t>)</a:t>
            </a:r>
            <a:r>
              <a:rPr lang="zh-TW" altLang="en-US" sz="2400" dirty="0"/>
              <a:t>閃爍一次，大約過</a:t>
            </a:r>
            <a:r>
              <a:rPr lang="en-US" altLang="zh-TW" sz="2400" dirty="0"/>
              <a:t>4-5</a:t>
            </a:r>
            <a:r>
              <a:rPr lang="zh-TW" altLang="en-US" sz="2400" dirty="0"/>
              <a:t>秒後，</a:t>
            </a:r>
            <a:r>
              <a:rPr lang="en-US" altLang="zh-TW" sz="2400" dirty="0"/>
              <a:t>Wi-Fi LED</a:t>
            </a:r>
            <a:r>
              <a:rPr lang="zh-TW" altLang="en-US" sz="2400" dirty="0"/>
              <a:t>會亮起，表示引導加載程序已初始化。</a:t>
            </a:r>
            <a:endParaRPr lang="en-US" altLang="zh-TW" sz="2400" dirty="0"/>
          </a:p>
          <a:p>
            <a:pPr marL="514350" indent="-514350" algn="just">
              <a:buFont typeface="+mj-lt"/>
              <a:buAutoNum type="arabicPeriod"/>
            </a:pPr>
            <a:r>
              <a:rPr lang="zh-TW" altLang="en-US" sz="2400" dirty="0"/>
              <a:t>啟動過程大約需要</a:t>
            </a:r>
            <a:r>
              <a:rPr lang="en-US" altLang="zh-TW" sz="2400" dirty="0"/>
              <a:t>30</a:t>
            </a:r>
            <a:r>
              <a:rPr lang="zh-TW" altLang="en-US" sz="2400" dirty="0"/>
              <a:t>秒，接下來</a:t>
            </a:r>
            <a:r>
              <a:rPr lang="en-US" altLang="zh-TW" sz="2400" dirty="0"/>
              <a:t>Wi-Fi LED</a:t>
            </a:r>
            <a:r>
              <a:rPr lang="zh-TW" altLang="en-US" sz="2400" dirty="0"/>
              <a:t>熄滅，這表示系統已準備好接受</a:t>
            </a:r>
            <a:r>
              <a:rPr lang="en-US" altLang="zh-TW" sz="2400" dirty="0"/>
              <a:t>Wi-Fi</a:t>
            </a:r>
            <a:r>
              <a:rPr lang="zh-TW" altLang="en-US" sz="2400" dirty="0"/>
              <a:t>連接。</a:t>
            </a:r>
            <a:endParaRPr lang="en-US" altLang="zh-TW" sz="2400" dirty="0"/>
          </a:p>
          <a:p>
            <a:pPr marL="514350" indent="-514350" algn="just">
              <a:buFont typeface="+mj-lt"/>
              <a:buAutoNum type="arabicPeriod"/>
            </a:pPr>
            <a:endParaRPr lang="en-US" altLang="zh-TW" sz="2400" dirty="0"/>
          </a:p>
          <a:p>
            <a:pPr marL="514350" indent="-514350" algn="just">
              <a:buFont typeface="+mj-lt"/>
              <a:buAutoNum type="arabicPeriod"/>
            </a:pPr>
            <a:endParaRPr lang="en-US" altLang="zh-TW" sz="2400" dirty="0"/>
          </a:p>
          <a:p>
            <a:pPr marL="514350" indent="-514350" algn="just">
              <a:buFont typeface="+mj-lt"/>
              <a:buAutoNum type="arabicPeriod"/>
            </a:pPr>
            <a:endParaRPr lang="en-US" altLang="zh-TW" sz="2400" dirty="0"/>
          </a:p>
          <a:p>
            <a:pPr marL="0" indent="0" algn="just">
              <a:buNone/>
            </a:pPr>
            <a:r>
              <a:rPr lang="en-US" altLang="zh-TW" sz="2400" dirty="0"/>
              <a:t>Note: </a:t>
            </a:r>
            <a:r>
              <a:rPr lang="zh-TW" altLang="en-US" sz="2400" dirty="0"/>
              <a:t>請確保</a:t>
            </a:r>
            <a:r>
              <a:rPr lang="en-US" altLang="zh-TW" sz="2400" dirty="0"/>
              <a:t>Micro-USB</a:t>
            </a:r>
            <a:r>
              <a:rPr lang="zh-TW" altLang="en-US" sz="2400" dirty="0"/>
              <a:t>在</a:t>
            </a:r>
            <a:r>
              <a:rPr lang="en-US" altLang="zh-TW" sz="2400" dirty="0" err="1"/>
              <a:t>LinkIt</a:t>
            </a:r>
            <a:r>
              <a:rPr lang="zh-TW" altLang="en-US" sz="2400" dirty="0"/>
              <a:t> </a:t>
            </a:r>
            <a:r>
              <a:rPr lang="en-US" altLang="zh-TW" sz="2400" dirty="0"/>
              <a:t>7688</a:t>
            </a:r>
            <a:r>
              <a:rPr lang="zh-TW" altLang="en-US" sz="2400" dirty="0"/>
              <a:t> </a:t>
            </a:r>
            <a:r>
              <a:rPr lang="en-US" altLang="zh-TW" sz="2400" dirty="0"/>
              <a:t>Duo</a:t>
            </a:r>
            <a:r>
              <a:rPr lang="zh-TW" altLang="en-US" sz="2400" dirty="0"/>
              <a:t>上是接到</a:t>
            </a:r>
            <a:r>
              <a:rPr lang="en-US" altLang="zh-TW" sz="2400" dirty="0"/>
              <a:t>PWR/MCU</a:t>
            </a:r>
            <a:r>
              <a:rPr lang="zh-TW" altLang="en-US" sz="2400" dirty="0"/>
              <a:t>接口，而不是</a:t>
            </a:r>
            <a:r>
              <a:rPr lang="en-US" altLang="zh-TW" sz="2400" dirty="0"/>
              <a:t>USB HOST</a:t>
            </a:r>
            <a:r>
              <a:rPr lang="zh-TW" altLang="en-US" sz="2400" dirty="0"/>
              <a:t>接口。</a:t>
            </a:r>
            <a:endParaRPr lang="en-US" altLang="zh-TW" sz="2400" dirty="0"/>
          </a:p>
        </p:txBody>
      </p:sp>
      <p:pic>
        <p:nvPicPr>
          <p:cNvPr id="2052" name="Picture 4" descr="Providing power to the LinkIt Smart 7688 board">
            <a:extLst>
              <a:ext uri="{FF2B5EF4-FFF2-40B4-BE49-F238E27FC236}">
                <a16:creationId xmlns:a16="http://schemas.microsoft.com/office/drawing/2014/main" id="{CF5F1F83-44DC-45CB-ACC8-C4B091AA7A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16" t="37126" r="17188" b="11276"/>
          <a:stretch/>
        </p:blipFill>
        <p:spPr bwMode="auto">
          <a:xfrm>
            <a:off x="4151261" y="3530200"/>
            <a:ext cx="3889478" cy="1670770"/>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a:extLst>
              <a:ext uri="{FF2B5EF4-FFF2-40B4-BE49-F238E27FC236}">
                <a16:creationId xmlns:a16="http://schemas.microsoft.com/office/drawing/2014/main" id="{0427F389-68E5-44EC-AEE7-F396E8962B96}"/>
              </a:ext>
            </a:extLst>
          </p:cNvPr>
          <p:cNvSpPr>
            <a:spLocks noGrp="1"/>
          </p:cNvSpPr>
          <p:nvPr>
            <p:ph type="sldNum" sz="quarter" idx="12"/>
          </p:nvPr>
        </p:nvSpPr>
        <p:spPr/>
        <p:txBody>
          <a:bodyPr/>
          <a:lstStyle/>
          <a:p>
            <a:fld id="{80138FBE-9955-4D1C-8906-9613BD84A1A0}" type="slidenum">
              <a:rPr lang="zh-TW" altLang="en-US" smtClean="0"/>
              <a:t>65</a:t>
            </a:fld>
            <a:endParaRPr lang="zh-TW" altLang="en-US"/>
          </a:p>
        </p:txBody>
      </p:sp>
    </p:spTree>
    <p:extLst>
      <p:ext uri="{BB962C8B-B14F-4D97-AF65-F5344CB8AC3E}">
        <p14:creationId xmlns:p14="http://schemas.microsoft.com/office/powerpoint/2010/main" val="4976069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內容版面配置區 8">
            <a:extLst>
              <a:ext uri="{FF2B5EF4-FFF2-40B4-BE49-F238E27FC236}">
                <a16:creationId xmlns:a16="http://schemas.microsoft.com/office/drawing/2014/main" id="{BAF28C3D-0729-4E92-811A-7C0824770B73}"/>
              </a:ext>
            </a:extLst>
          </p:cNvPr>
          <p:cNvPicPr>
            <a:picLocks noGrp="1" noChangeAspect="1"/>
          </p:cNvPicPr>
          <p:nvPr>
            <p:ph sz="half" idx="2"/>
          </p:nvPr>
        </p:nvPicPr>
        <p:blipFill>
          <a:blip r:embed="rId2"/>
          <a:stretch>
            <a:fillRect/>
          </a:stretch>
        </p:blipFill>
        <p:spPr>
          <a:xfrm>
            <a:off x="8015845" y="1690688"/>
            <a:ext cx="2865909" cy="4351338"/>
          </a:xfrm>
          <a:prstGeom prst="rect">
            <a:avLst/>
          </a:prstGeom>
        </p:spPr>
      </p:pic>
      <p:sp>
        <p:nvSpPr>
          <p:cNvPr id="2" name="標題 1">
            <a:extLst>
              <a:ext uri="{FF2B5EF4-FFF2-40B4-BE49-F238E27FC236}">
                <a16:creationId xmlns:a16="http://schemas.microsoft.com/office/drawing/2014/main" id="{BD4E9340-A67C-4A40-8EAB-8AED9C4F01FD}"/>
              </a:ext>
            </a:extLst>
          </p:cNvPr>
          <p:cNvSpPr>
            <a:spLocks noGrp="1"/>
          </p:cNvSpPr>
          <p:nvPr>
            <p:ph type="title"/>
          </p:nvPr>
        </p:nvSpPr>
        <p:spPr>
          <a:xfrm>
            <a:off x="838200" y="365125"/>
            <a:ext cx="10515600" cy="1325563"/>
          </a:xfrm>
        </p:spPr>
        <p:txBody>
          <a:bodyPr>
            <a:normAutofit/>
          </a:bodyPr>
          <a:lstStyle/>
          <a:p>
            <a:pPr algn="just"/>
            <a:r>
              <a:rPr lang="en-US" altLang="zh-TW" dirty="0"/>
              <a:t>Step 31 – </a:t>
            </a:r>
            <a:r>
              <a:rPr lang="zh-TW" altLang="en-US" dirty="0"/>
              <a:t>將電腦連到</a:t>
            </a:r>
            <a:r>
              <a:rPr lang="en-US" altLang="zh-TW" dirty="0" err="1"/>
              <a:t>LinkIt</a:t>
            </a:r>
            <a:r>
              <a:rPr lang="zh-TW" altLang="en-US" dirty="0"/>
              <a:t> </a:t>
            </a:r>
            <a:r>
              <a:rPr lang="en-US" altLang="zh-TW" dirty="0"/>
              <a:t>7688</a:t>
            </a:r>
            <a:r>
              <a:rPr lang="zh-TW" altLang="en-US" dirty="0"/>
              <a:t> </a:t>
            </a:r>
            <a:r>
              <a:rPr lang="en-US" altLang="zh-TW" dirty="0"/>
              <a:t>AP</a:t>
            </a:r>
            <a:endParaRPr lang="zh-TW" altLang="en-US" dirty="0"/>
          </a:p>
        </p:txBody>
      </p:sp>
      <p:sp>
        <p:nvSpPr>
          <p:cNvPr id="3" name="內容版面配置區 2">
            <a:extLst>
              <a:ext uri="{FF2B5EF4-FFF2-40B4-BE49-F238E27FC236}">
                <a16:creationId xmlns:a16="http://schemas.microsoft.com/office/drawing/2014/main" id="{D2D63394-7C0B-4B90-B5B5-766D13C87972}"/>
              </a:ext>
            </a:extLst>
          </p:cNvPr>
          <p:cNvSpPr>
            <a:spLocks noGrp="1"/>
          </p:cNvSpPr>
          <p:nvPr>
            <p:ph sz="half" idx="1"/>
          </p:nvPr>
        </p:nvSpPr>
        <p:spPr>
          <a:xfrm>
            <a:off x="838200" y="1825625"/>
            <a:ext cx="6870700" cy="4351338"/>
          </a:xfrm>
        </p:spPr>
        <p:txBody>
          <a:bodyPr>
            <a:normAutofit/>
          </a:bodyPr>
          <a:lstStyle/>
          <a:p>
            <a:pPr marL="514350" indent="-514350" algn="just">
              <a:buFont typeface="+mj-lt"/>
              <a:buAutoNum type="arabicPeriod"/>
            </a:pPr>
            <a:r>
              <a:rPr lang="zh-TW" altLang="en-US" sz="2400" dirty="0"/>
              <a:t>開啟電腦</a:t>
            </a:r>
            <a:r>
              <a:rPr lang="en-US" altLang="zh-TW" sz="2400" dirty="0"/>
              <a:t>Wi-Fi</a:t>
            </a:r>
            <a:r>
              <a:rPr lang="zh-TW" altLang="en-US" sz="2400" dirty="0"/>
              <a:t>選擇連接頁面，選擇</a:t>
            </a:r>
            <a:r>
              <a:rPr lang="en-US" altLang="zh-TW" sz="2400" dirty="0"/>
              <a:t>LinkIt_Smart_7688_279F9D</a:t>
            </a:r>
            <a:r>
              <a:rPr lang="zh-TW" altLang="en-US" sz="2400" dirty="0"/>
              <a:t>進行連接。</a:t>
            </a:r>
            <a:endParaRPr lang="en-US" altLang="zh-TW" sz="2400" dirty="0"/>
          </a:p>
          <a:p>
            <a:pPr marL="514350" indent="-514350" algn="just">
              <a:buFont typeface="+mj-lt"/>
              <a:buAutoNum type="arabicPeriod"/>
            </a:pPr>
            <a:r>
              <a:rPr lang="zh-TW" altLang="en-US" sz="2400" dirty="0"/>
              <a:t>連接到</a:t>
            </a:r>
            <a:r>
              <a:rPr lang="en-US" altLang="zh-TW" sz="2400" dirty="0" err="1"/>
              <a:t>LinkIt</a:t>
            </a:r>
            <a:r>
              <a:rPr lang="zh-TW" altLang="en-US" sz="2400" dirty="0"/>
              <a:t> </a:t>
            </a:r>
            <a:r>
              <a:rPr lang="en-US" altLang="zh-TW" sz="2400" dirty="0"/>
              <a:t>7688</a:t>
            </a:r>
            <a:r>
              <a:rPr lang="zh-TW" altLang="en-US" sz="2400" dirty="0"/>
              <a:t> </a:t>
            </a:r>
            <a:r>
              <a:rPr lang="en-US" altLang="zh-TW" sz="2400" dirty="0"/>
              <a:t>AP</a:t>
            </a:r>
            <a:r>
              <a:rPr lang="zh-TW" altLang="en-US" sz="2400" dirty="0"/>
              <a:t>後，</a:t>
            </a:r>
            <a:r>
              <a:rPr lang="en-US" altLang="zh-TW" sz="2400" dirty="0"/>
              <a:t>Wi-Fi</a:t>
            </a:r>
            <a:r>
              <a:rPr lang="zh-TW" altLang="en-US" sz="2400" dirty="0"/>
              <a:t> </a:t>
            </a:r>
            <a:r>
              <a:rPr lang="en-US" altLang="zh-TW" sz="2400" dirty="0"/>
              <a:t>LED</a:t>
            </a:r>
            <a:r>
              <a:rPr lang="zh-TW" altLang="en-US" sz="2400" dirty="0"/>
              <a:t>將每秒閃爍</a:t>
            </a:r>
            <a:r>
              <a:rPr lang="en-US" altLang="zh-TW" sz="2400" dirty="0"/>
              <a:t>3</a:t>
            </a:r>
            <a:r>
              <a:rPr lang="zh-TW" altLang="en-US" sz="2400" dirty="0"/>
              <a:t>次，表示目前處於</a:t>
            </a:r>
            <a:r>
              <a:rPr lang="en-US" altLang="zh-TW" sz="2400" dirty="0"/>
              <a:t>AP</a:t>
            </a:r>
            <a:r>
              <a:rPr lang="zh-TW" altLang="en-US" sz="2400" dirty="0"/>
              <a:t>模式。</a:t>
            </a:r>
            <a:endParaRPr lang="en-US" altLang="zh-TW" sz="2400" dirty="0"/>
          </a:p>
          <a:p>
            <a:pPr marL="514350" indent="-514350" algn="just">
              <a:buFont typeface="+mj-lt"/>
              <a:buAutoNum type="arabicPeriod"/>
            </a:pPr>
            <a:endParaRPr lang="en-US" altLang="zh-TW" sz="2400" dirty="0"/>
          </a:p>
          <a:p>
            <a:pPr marL="0" indent="0" algn="just">
              <a:buNone/>
            </a:pPr>
            <a:r>
              <a:rPr lang="en-US" altLang="zh-TW" sz="2400" dirty="0"/>
              <a:t>Note: 279F9D</a:t>
            </a:r>
            <a:r>
              <a:rPr lang="zh-TW" altLang="en-US" sz="2400" dirty="0"/>
              <a:t>是</a:t>
            </a:r>
            <a:r>
              <a:rPr lang="en-US" altLang="zh-TW" sz="2400" dirty="0"/>
              <a:t>MAC</a:t>
            </a:r>
            <a:r>
              <a:rPr lang="zh-TW" altLang="en-US" sz="2400" dirty="0"/>
              <a:t>地址，每個人的開發板將有所不同，並且一旦連接到</a:t>
            </a:r>
            <a:r>
              <a:rPr lang="en-US" altLang="zh-TW" sz="2400" dirty="0" err="1"/>
              <a:t>LinkIt</a:t>
            </a:r>
            <a:r>
              <a:rPr lang="en-US" altLang="zh-TW" sz="2400" dirty="0"/>
              <a:t> 7688 AP</a:t>
            </a:r>
            <a:r>
              <a:rPr lang="zh-TW" altLang="en-US" sz="2400" dirty="0"/>
              <a:t>，電腦有可能不能訪問</a:t>
            </a:r>
            <a:r>
              <a:rPr lang="en-US" altLang="zh-TW" sz="2400" dirty="0"/>
              <a:t>Internet</a:t>
            </a:r>
            <a:r>
              <a:rPr lang="zh-TW" altLang="en-US" sz="2400" dirty="0"/>
              <a:t>，因為它現在已加入由</a:t>
            </a:r>
            <a:r>
              <a:rPr lang="en-US" altLang="zh-TW" sz="2400" dirty="0" err="1"/>
              <a:t>LinkIt</a:t>
            </a:r>
            <a:r>
              <a:rPr lang="en-US" altLang="zh-TW" sz="2400" dirty="0"/>
              <a:t> 7688</a:t>
            </a:r>
            <a:r>
              <a:rPr lang="zh-TW" altLang="en-US" sz="2400" dirty="0"/>
              <a:t>開發板形成的局域網 </a:t>
            </a:r>
            <a:r>
              <a:rPr lang="en-US" altLang="zh-TW" sz="2400" dirty="0"/>
              <a:t>(LAN)</a:t>
            </a:r>
            <a:r>
              <a:rPr lang="zh-TW" altLang="en-US" sz="2400" dirty="0"/>
              <a:t>。</a:t>
            </a:r>
          </a:p>
        </p:txBody>
      </p:sp>
      <p:sp>
        <p:nvSpPr>
          <p:cNvPr id="5" name="投影片編號版面配置區 4">
            <a:extLst>
              <a:ext uri="{FF2B5EF4-FFF2-40B4-BE49-F238E27FC236}">
                <a16:creationId xmlns:a16="http://schemas.microsoft.com/office/drawing/2014/main" id="{A3202053-2A5D-4162-B37F-4B74DB03F3CA}"/>
              </a:ext>
            </a:extLst>
          </p:cNvPr>
          <p:cNvSpPr>
            <a:spLocks noGrp="1"/>
          </p:cNvSpPr>
          <p:nvPr>
            <p:ph type="sldNum" sz="quarter" idx="12"/>
          </p:nvPr>
        </p:nvSpPr>
        <p:spPr/>
        <p:txBody>
          <a:bodyPr/>
          <a:lstStyle/>
          <a:p>
            <a:fld id="{80138FBE-9955-4D1C-8906-9613BD84A1A0}" type="slidenum">
              <a:rPr lang="zh-TW" altLang="en-US" smtClean="0"/>
              <a:t>66</a:t>
            </a:fld>
            <a:endParaRPr lang="zh-TW" altLang="en-US"/>
          </a:p>
        </p:txBody>
      </p:sp>
      <p:sp>
        <p:nvSpPr>
          <p:cNvPr id="10" name="矩形 9">
            <a:extLst>
              <a:ext uri="{FF2B5EF4-FFF2-40B4-BE49-F238E27FC236}">
                <a16:creationId xmlns:a16="http://schemas.microsoft.com/office/drawing/2014/main" id="{DF6AD002-458D-4485-AAC2-6F1100E8055E}"/>
              </a:ext>
            </a:extLst>
          </p:cNvPr>
          <p:cNvSpPr/>
          <p:nvPr/>
        </p:nvSpPr>
        <p:spPr>
          <a:xfrm>
            <a:off x="8015844" y="3051548"/>
            <a:ext cx="2865910" cy="4307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1" name="矩形 10">
            <a:extLst>
              <a:ext uri="{FF2B5EF4-FFF2-40B4-BE49-F238E27FC236}">
                <a16:creationId xmlns:a16="http://schemas.microsoft.com/office/drawing/2014/main" id="{716021D1-F274-4D79-BA46-61C7ADE9D88B}"/>
              </a:ext>
            </a:extLst>
          </p:cNvPr>
          <p:cNvSpPr/>
          <p:nvPr/>
        </p:nvSpPr>
        <p:spPr>
          <a:xfrm>
            <a:off x="8015844" y="5178480"/>
            <a:ext cx="724296" cy="5593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2" name="矩形 11">
            <a:extLst>
              <a:ext uri="{FF2B5EF4-FFF2-40B4-BE49-F238E27FC236}">
                <a16:creationId xmlns:a16="http://schemas.microsoft.com/office/drawing/2014/main" id="{ED8F968F-07C7-44C5-A5C2-29E980A4E26D}"/>
              </a:ext>
            </a:extLst>
          </p:cNvPr>
          <p:cNvSpPr/>
          <p:nvPr/>
        </p:nvSpPr>
        <p:spPr>
          <a:xfrm>
            <a:off x="9273540" y="5737860"/>
            <a:ext cx="281940" cy="3041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33853803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內容版面配置區 7">
            <a:extLst>
              <a:ext uri="{FF2B5EF4-FFF2-40B4-BE49-F238E27FC236}">
                <a16:creationId xmlns:a16="http://schemas.microsoft.com/office/drawing/2014/main" id="{58737350-5418-417B-95E1-8968556E3366}"/>
              </a:ext>
            </a:extLst>
          </p:cNvPr>
          <p:cNvPicPr>
            <a:picLocks noGrp="1" noChangeAspect="1"/>
          </p:cNvPicPr>
          <p:nvPr>
            <p:ph sz="half" idx="2"/>
          </p:nvPr>
        </p:nvPicPr>
        <p:blipFill rotWithShape="1">
          <a:blip r:embed="rId3"/>
          <a:srcRect r="29333"/>
          <a:stretch/>
        </p:blipFill>
        <p:spPr>
          <a:xfrm>
            <a:off x="1185467" y="3415506"/>
            <a:ext cx="3550920" cy="3242628"/>
          </a:xfrm>
          <a:prstGeom prst="rect">
            <a:avLst/>
          </a:prstGeom>
        </p:spPr>
      </p:pic>
      <p:pic>
        <p:nvPicPr>
          <p:cNvPr id="11" name="圖片 10">
            <a:extLst>
              <a:ext uri="{FF2B5EF4-FFF2-40B4-BE49-F238E27FC236}">
                <a16:creationId xmlns:a16="http://schemas.microsoft.com/office/drawing/2014/main" id="{6252656B-0F56-47F2-A2B8-98B9D3271D96}"/>
              </a:ext>
            </a:extLst>
          </p:cNvPr>
          <p:cNvPicPr>
            <a:picLocks noChangeAspect="1"/>
          </p:cNvPicPr>
          <p:nvPr/>
        </p:nvPicPr>
        <p:blipFill>
          <a:blip r:embed="rId4"/>
          <a:stretch>
            <a:fillRect/>
          </a:stretch>
        </p:blipFill>
        <p:spPr>
          <a:xfrm>
            <a:off x="8372475" y="3418487"/>
            <a:ext cx="2502218" cy="3239647"/>
          </a:xfrm>
          <a:prstGeom prst="rect">
            <a:avLst/>
          </a:prstGeom>
        </p:spPr>
      </p:pic>
      <p:pic>
        <p:nvPicPr>
          <p:cNvPr id="12" name="圖片 11">
            <a:extLst>
              <a:ext uri="{FF2B5EF4-FFF2-40B4-BE49-F238E27FC236}">
                <a16:creationId xmlns:a16="http://schemas.microsoft.com/office/drawing/2014/main" id="{18412627-8E71-4646-913B-8AE1B07EF857}"/>
              </a:ext>
            </a:extLst>
          </p:cNvPr>
          <p:cNvPicPr>
            <a:picLocks noChangeAspect="1"/>
          </p:cNvPicPr>
          <p:nvPr/>
        </p:nvPicPr>
        <p:blipFill>
          <a:blip r:embed="rId5"/>
          <a:stretch>
            <a:fillRect/>
          </a:stretch>
        </p:blipFill>
        <p:spPr>
          <a:xfrm>
            <a:off x="5043091" y="3415506"/>
            <a:ext cx="2504520" cy="3242628"/>
          </a:xfrm>
          <a:prstGeom prst="rect">
            <a:avLst/>
          </a:prstGeom>
        </p:spPr>
      </p:pic>
      <p:sp>
        <p:nvSpPr>
          <p:cNvPr id="2" name="標題 1">
            <a:extLst>
              <a:ext uri="{FF2B5EF4-FFF2-40B4-BE49-F238E27FC236}">
                <a16:creationId xmlns:a16="http://schemas.microsoft.com/office/drawing/2014/main" id="{EEBAC11F-FB4D-492C-9153-611175CE1C33}"/>
              </a:ext>
            </a:extLst>
          </p:cNvPr>
          <p:cNvSpPr>
            <a:spLocks noGrp="1"/>
          </p:cNvSpPr>
          <p:nvPr>
            <p:ph type="title"/>
          </p:nvPr>
        </p:nvSpPr>
        <p:spPr/>
        <p:txBody>
          <a:bodyPr/>
          <a:lstStyle/>
          <a:p>
            <a:pPr algn="just"/>
            <a:r>
              <a:rPr lang="en-US" altLang="zh-TW" dirty="0"/>
              <a:t>Step 32 – </a:t>
            </a:r>
            <a:r>
              <a:rPr lang="zh-TW" altLang="en-US" dirty="0"/>
              <a:t>訪問</a:t>
            </a:r>
            <a:r>
              <a:rPr lang="en-US" altLang="zh-TW" dirty="0" err="1"/>
              <a:t>LinkIt</a:t>
            </a:r>
            <a:r>
              <a:rPr lang="en-US" altLang="zh-TW" dirty="0"/>
              <a:t> 7688 Web UI</a:t>
            </a:r>
            <a:r>
              <a:rPr lang="zh-TW" altLang="en-US" dirty="0"/>
              <a:t>配置工具</a:t>
            </a:r>
          </a:p>
        </p:txBody>
      </p:sp>
      <p:sp>
        <p:nvSpPr>
          <p:cNvPr id="3" name="內容版面配置區 2">
            <a:extLst>
              <a:ext uri="{FF2B5EF4-FFF2-40B4-BE49-F238E27FC236}">
                <a16:creationId xmlns:a16="http://schemas.microsoft.com/office/drawing/2014/main" id="{73C2839E-DEC8-4CD4-A53D-B45D736501D8}"/>
              </a:ext>
            </a:extLst>
          </p:cNvPr>
          <p:cNvSpPr>
            <a:spLocks noGrp="1"/>
          </p:cNvSpPr>
          <p:nvPr>
            <p:ph sz="half" idx="1"/>
          </p:nvPr>
        </p:nvSpPr>
        <p:spPr>
          <a:xfrm>
            <a:off x="838200" y="1566545"/>
            <a:ext cx="10406062" cy="3470275"/>
          </a:xfrm>
        </p:spPr>
        <p:txBody>
          <a:bodyPr>
            <a:normAutofit/>
          </a:bodyPr>
          <a:lstStyle/>
          <a:p>
            <a:pPr marL="514350" indent="-514350" algn="just">
              <a:buFont typeface="+mj-lt"/>
              <a:buAutoNum type="arabicPeriod"/>
            </a:pPr>
            <a:r>
              <a:rPr lang="zh-TW" altLang="en-US" sz="2000" dirty="0"/>
              <a:t>訪問 </a:t>
            </a:r>
            <a:r>
              <a:rPr lang="en-US" altLang="zh-TW" sz="2000" dirty="0"/>
              <a:t>7688 Web</a:t>
            </a:r>
            <a:r>
              <a:rPr lang="zh-TW" altLang="en-US" sz="2000" dirty="0"/>
              <a:t> 有兩種方式：</a:t>
            </a:r>
            <a:endParaRPr lang="en-US" altLang="zh-TW" sz="2000" dirty="0"/>
          </a:p>
          <a:p>
            <a:pPr marL="792000" lvl="1" algn="just">
              <a:buFont typeface="Wingdings" panose="05000000000000000000" pitchFamily="2" charset="2"/>
              <a:buChar char="ü"/>
            </a:pPr>
            <a:r>
              <a:rPr lang="zh-TW" altLang="en-US" sz="1800" dirty="0"/>
              <a:t>在命令提示字元視窗輸入</a:t>
            </a:r>
            <a:r>
              <a:rPr lang="en-US" altLang="zh-TW" sz="1800" dirty="0"/>
              <a:t>ipconfig</a:t>
            </a:r>
            <a:r>
              <a:rPr lang="zh-TW" altLang="en-US" sz="1800" dirty="0"/>
              <a:t>，並請記住預設閘道</a:t>
            </a:r>
            <a:r>
              <a:rPr lang="en-US" altLang="zh-TW" sz="1800" dirty="0"/>
              <a:t>IP</a:t>
            </a:r>
            <a:r>
              <a:rPr lang="zh-TW" altLang="en-US" sz="1800" dirty="0"/>
              <a:t>，開啟瀏覽器輸入</a:t>
            </a:r>
            <a:r>
              <a:rPr lang="en-US" altLang="zh-TW" sz="1800" dirty="0"/>
              <a:t>IP</a:t>
            </a:r>
            <a:r>
              <a:rPr lang="zh-TW" altLang="en-US" sz="1800" dirty="0"/>
              <a:t> </a:t>
            </a:r>
            <a:r>
              <a:rPr lang="en-US" altLang="zh-TW" sz="1800" dirty="0"/>
              <a:t>【</a:t>
            </a:r>
            <a:r>
              <a:rPr lang="zh-TW" altLang="en-US" sz="1800" dirty="0"/>
              <a:t>建議使用此種</a:t>
            </a:r>
            <a:r>
              <a:rPr lang="en-US" altLang="zh-TW" sz="1800" dirty="0"/>
              <a:t>】</a:t>
            </a:r>
          </a:p>
          <a:p>
            <a:pPr marL="792000" lvl="1" algn="just">
              <a:buFont typeface="Wingdings" panose="05000000000000000000" pitchFamily="2" charset="2"/>
              <a:buChar char="ü"/>
            </a:pPr>
            <a:r>
              <a:rPr lang="zh-TW" altLang="en-US" sz="1800" dirty="0"/>
              <a:t>在瀏覽器輸入 </a:t>
            </a:r>
            <a:r>
              <a:rPr lang="en-US" altLang="zh-TW" sz="1800" dirty="0">
                <a:hlinkClick r:id="rId6"/>
              </a:rPr>
              <a:t>http://mylinkit.local/</a:t>
            </a:r>
            <a:endParaRPr lang="en-US" altLang="zh-TW" sz="1800" dirty="0"/>
          </a:p>
          <a:p>
            <a:pPr marL="514350" indent="-514350" algn="just">
              <a:buFont typeface="+mj-lt"/>
              <a:buAutoNum type="arabicPeriod"/>
            </a:pPr>
            <a:r>
              <a:rPr lang="en-US" altLang="zh-TW" sz="2000" dirty="0"/>
              <a:t>7688</a:t>
            </a:r>
            <a:r>
              <a:rPr lang="zh-TW" altLang="en-US" sz="2000" dirty="0"/>
              <a:t>密碼設置：至少使用六個字母數字設置密碼，提交。</a:t>
            </a:r>
            <a:endParaRPr lang="en-US" altLang="zh-TW" sz="2000" dirty="0"/>
          </a:p>
          <a:p>
            <a:pPr marL="514350" indent="-514350" algn="just">
              <a:buFont typeface="+mj-lt"/>
              <a:buAutoNum type="arabicPeriod"/>
            </a:pPr>
            <a:r>
              <a:rPr lang="zh-TW" altLang="en-US" sz="2000" dirty="0"/>
              <a:t>再次輸入密碼登錄。</a:t>
            </a:r>
            <a:endParaRPr lang="en-US" altLang="zh-TW" sz="2000" dirty="0"/>
          </a:p>
        </p:txBody>
      </p:sp>
      <p:sp>
        <p:nvSpPr>
          <p:cNvPr id="9" name="矩形 8">
            <a:extLst>
              <a:ext uri="{FF2B5EF4-FFF2-40B4-BE49-F238E27FC236}">
                <a16:creationId xmlns:a16="http://schemas.microsoft.com/office/drawing/2014/main" id="{58F7F396-0737-4D22-A333-59BD91FABFAC}"/>
              </a:ext>
            </a:extLst>
          </p:cNvPr>
          <p:cNvSpPr/>
          <p:nvPr/>
        </p:nvSpPr>
        <p:spPr>
          <a:xfrm>
            <a:off x="3675302" y="6422605"/>
            <a:ext cx="1076325" cy="2673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4" name="投影片編號版面配置區 3">
            <a:extLst>
              <a:ext uri="{FF2B5EF4-FFF2-40B4-BE49-F238E27FC236}">
                <a16:creationId xmlns:a16="http://schemas.microsoft.com/office/drawing/2014/main" id="{DC361C2D-7081-4331-B109-44E743A3FC4B}"/>
              </a:ext>
            </a:extLst>
          </p:cNvPr>
          <p:cNvSpPr>
            <a:spLocks noGrp="1"/>
          </p:cNvSpPr>
          <p:nvPr>
            <p:ph type="sldNum" sz="quarter" idx="12"/>
          </p:nvPr>
        </p:nvSpPr>
        <p:spPr/>
        <p:txBody>
          <a:bodyPr/>
          <a:lstStyle/>
          <a:p>
            <a:fld id="{80138FBE-9955-4D1C-8906-9613BD84A1A0}" type="slidenum">
              <a:rPr lang="zh-TW" altLang="en-US" smtClean="0"/>
              <a:t>67</a:t>
            </a:fld>
            <a:endParaRPr lang="zh-TW" altLang="en-US"/>
          </a:p>
        </p:txBody>
      </p:sp>
      <p:sp>
        <p:nvSpPr>
          <p:cNvPr id="13" name="矩形 12">
            <a:extLst>
              <a:ext uri="{FF2B5EF4-FFF2-40B4-BE49-F238E27FC236}">
                <a16:creationId xmlns:a16="http://schemas.microsoft.com/office/drawing/2014/main" id="{09F2B5C9-71ED-49FB-90D1-2DEF40A8DC21}"/>
              </a:ext>
            </a:extLst>
          </p:cNvPr>
          <p:cNvSpPr/>
          <p:nvPr/>
        </p:nvSpPr>
        <p:spPr>
          <a:xfrm>
            <a:off x="5519817" y="3415505"/>
            <a:ext cx="781923" cy="2673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4" name="矩形 13">
            <a:extLst>
              <a:ext uri="{FF2B5EF4-FFF2-40B4-BE49-F238E27FC236}">
                <a16:creationId xmlns:a16="http://schemas.microsoft.com/office/drawing/2014/main" id="{7E2522AB-0E12-4723-9004-EC3BDC47F0C2}"/>
              </a:ext>
            </a:extLst>
          </p:cNvPr>
          <p:cNvSpPr/>
          <p:nvPr/>
        </p:nvSpPr>
        <p:spPr>
          <a:xfrm>
            <a:off x="8849201" y="3415505"/>
            <a:ext cx="781923" cy="2673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cxnSp>
        <p:nvCxnSpPr>
          <p:cNvPr id="15" name="接點: 肘形 14">
            <a:extLst>
              <a:ext uri="{FF2B5EF4-FFF2-40B4-BE49-F238E27FC236}">
                <a16:creationId xmlns:a16="http://schemas.microsoft.com/office/drawing/2014/main" id="{8B46D6ED-22AA-42FA-8654-36E9FFF691AE}"/>
              </a:ext>
            </a:extLst>
          </p:cNvPr>
          <p:cNvCxnSpPr>
            <a:cxnSpLocks/>
            <a:stCxn id="9" idx="3"/>
            <a:endCxn id="13" idx="1"/>
          </p:cNvCxnSpPr>
          <p:nvPr/>
        </p:nvCxnSpPr>
        <p:spPr>
          <a:xfrm flipV="1">
            <a:off x="4751627" y="3549173"/>
            <a:ext cx="768190" cy="3007100"/>
          </a:xfrm>
          <a:prstGeom prst="bentConnector3">
            <a:avLst>
              <a:gd name="adj1" fmla="val 50000"/>
            </a:avLst>
          </a:prstGeom>
          <a:ln w="57150" cap="flat" cmpd="sng" algn="ctr">
            <a:solidFill>
              <a:srgbClr val="FF00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2483212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4B9067-56DF-4717-992C-8095CFF5487A}"/>
              </a:ext>
            </a:extLst>
          </p:cNvPr>
          <p:cNvSpPr>
            <a:spLocks noGrp="1"/>
          </p:cNvSpPr>
          <p:nvPr>
            <p:ph type="title"/>
          </p:nvPr>
        </p:nvSpPr>
        <p:spPr/>
        <p:txBody>
          <a:bodyPr/>
          <a:lstStyle/>
          <a:p>
            <a:pPr algn="just"/>
            <a:r>
              <a:rPr lang="en-US" altLang="zh-TW" dirty="0"/>
              <a:t>Step 33 – 7688 Duo</a:t>
            </a:r>
            <a:r>
              <a:rPr lang="zh-TW" altLang="en-US" dirty="0"/>
              <a:t>連接到</a:t>
            </a:r>
            <a:r>
              <a:rPr lang="en-US" altLang="zh-TW" dirty="0"/>
              <a:t>Internet</a:t>
            </a:r>
            <a:r>
              <a:rPr lang="zh-TW" altLang="en-US" dirty="0"/>
              <a:t> </a:t>
            </a:r>
            <a:r>
              <a:rPr lang="en-US" altLang="zh-TW" dirty="0"/>
              <a:t>(</a:t>
            </a:r>
            <a:r>
              <a:rPr lang="zh-TW" altLang="en-US" dirty="0"/>
              <a:t> </a:t>
            </a:r>
            <a:r>
              <a:rPr lang="en-US" altLang="zh-TW" dirty="0"/>
              <a:t>1/2</a:t>
            </a:r>
            <a:r>
              <a:rPr lang="zh-TW" altLang="en-US" dirty="0"/>
              <a:t> </a:t>
            </a:r>
            <a:r>
              <a:rPr lang="en-US" altLang="zh-TW" dirty="0"/>
              <a:t>)</a:t>
            </a:r>
            <a:endParaRPr lang="zh-TW" altLang="en-US" dirty="0"/>
          </a:p>
        </p:txBody>
      </p:sp>
      <p:sp>
        <p:nvSpPr>
          <p:cNvPr id="3" name="內容版面配置區 2">
            <a:extLst>
              <a:ext uri="{FF2B5EF4-FFF2-40B4-BE49-F238E27FC236}">
                <a16:creationId xmlns:a16="http://schemas.microsoft.com/office/drawing/2014/main" id="{FDA807A3-86C2-416F-84B2-BBED31E006B9}"/>
              </a:ext>
            </a:extLst>
          </p:cNvPr>
          <p:cNvSpPr>
            <a:spLocks noGrp="1"/>
          </p:cNvSpPr>
          <p:nvPr>
            <p:ph sz="half" idx="1"/>
          </p:nvPr>
        </p:nvSpPr>
        <p:spPr>
          <a:xfrm>
            <a:off x="838199" y="1825625"/>
            <a:ext cx="5572125" cy="4351338"/>
          </a:xfrm>
        </p:spPr>
        <p:txBody>
          <a:bodyPr>
            <a:normAutofit/>
          </a:bodyPr>
          <a:lstStyle/>
          <a:p>
            <a:pPr marL="514350" indent="-514350" algn="just">
              <a:buFont typeface="+mj-lt"/>
              <a:buAutoNum type="arabicPeriod"/>
            </a:pPr>
            <a:r>
              <a:rPr lang="zh-TW" altLang="en-US" sz="2400" dirty="0"/>
              <a:t>登錄</a:t>
            </a:r>
            <a:r>
              <a:rPr lang="en-US" altLang="zh-TW" sz="2400" dirty="0"/>
              <a:t>Web UI</a:t>
            </a:r>
            <a:r>
              <a:rPr lang="zh-TW" altLang="en-US" sz="2400" dirty="0"/>
              <a:t>後。</a:t>
            </a:r>
            <a:endParaRPr lang="en-US" altLang="zh-TW" sz="2400" dirty="0"/>
          </a:p>
          <a:p>
            <a:pPr marL="514350" indent="-514350" algn="just">
              <a:buFont typeface="+mj-lt"/>
              <a:buAutoNum type="arabicPeriod"/>
            </a:pPr>
            <a:r>
              <a:rPr lang="zh-TW" altLang="en-US" sz="2400" dirty="0"/>
              <a:t>在</a:t>
            </a:r>
            <a:r>
              <a:rPr lang="en-US" altLang="zh-TW" sz="2400" dirty="0"/>
              <a:t>Web UI</a:t>
            </a:r>
            <a:r>
              <a:rPr lang="zh-TW" altLang="en-US" sz="2400" dirty="0"/>
              <a:t>中點擊</a:t>
            </a:r>
            <a:r>
              <a:rPr lang="en-US" altLang="zh-TW" sz="2400" dirty="0"/>
              <a:t>Network</a:t>
            </a:r>
            <a:r>
              <a:rPr lang="zh-TW" altLang="en-US" sz="2400" dirty="0"/>
              <a:t>。</a:t>
            </a:r>
          </a:p>
        </p:txBody>
      </p:sp>
      <p:pic>
        <p:nvPicPr>
          <p:cNvPr id="3074" name="Picture 2" descr="https://scontent-tpe1-1.xx.fbcdn.net/v/t1.15752-9/108065145_3063780990364821_6885565190259480494_n.png?_nc_cat=102&amp;_nc_sid=b96e70&amp;_nc_ohc=OCMv_aYsQj8AX-tm3uB&amp;_nc_ht=scontent-tpe1-1.xx&amp;oh=184a5b2f63bad1043426ee46738a1a33&amp;oe=5F35C76A">
            <a:extLst>
              <a:ext uri="{FF2B5EF4-FFF2-40B4-BE49-F238E27FC236}">
                <a16:creationId xmlns:a16="http://schemas.microsoft.com/office/drawing/2014/main" id="{A86AFEA2-634C-493C-BC46-61225CC57A0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858650"/>
            <a:ext cx="5181600" cy="4285287"/>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E0FF1F1E-23FE-4297-8CCE-93F05A97264C}"/>
              </a:ext>
            </a:extLst>
          </p:cNvPr>
          <p:cNvSpPr/>
          <p:nvPr/>
        </p:nvSpPr>
        <p:spPr>
          <a:xfrm>
            <a:off x="9163050" y="2694808"/>
            <a:ext cx="1657350" cy="2928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4" name="投影片編號版面配置區 3">
            <a:extLst>
              <a:ext uri="{FF2B5EF4-FFF2-40B4-BE49-F238E27FC236}">
                <a16:creationId xmlns:a16="http://schemas.microsoft.com/office/drawing/2014/main" id="{8980928B-2322-4A93-A53B-B7C1409D6858}"/>
              </a:ext>
            </a:extLst>
          </p:cNvPr>
          <p:cNvSpPr>
            <a:spLocks noGrp="1"/>
          </p:cNvSpPr>
          <p:nvPr>
            <p:ph type="sldNum" sz="quarter" idx="12"/>
          </p:nvPr>
        </p:nvSpPr>
        <p:spPr/>
        <p:txBody>
          <a:bodyPr/>
          <a:lstStyle/>
          <a:p>
            <a:fld id="{80138FBE-9955-4D1C-8906-9613BD84A1A0}" type="slidenum">
              <a:rPr lang="zh-TW" altLang="en-US" smtClean="0"/>
              <a:t>68</a:t>
            </a:fld>
            <a:endParaRPr lang="zh-TW" altLang="en-US"/>
          </a:p>
        </p:txBody>
      </p:sp>
    </p:spTree>
    <p:extLst>
      <p:ext uri="{BB962C8B-B14F-4D97-AF65-F5344CB8AC3E}">
        <p14:creationId xmlns:p14="http://schemas.microsoft.com/office/powerpoint/2010/main" val="12939845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4B9067-56DF-4717-992C-8095CFF5487A}"/>
              </a:ext>
            </a:extLst>
          </p:cNvPr>
          <p:cNvSpPr>
            <a:spLocks noGrp="1"/>
          </p:cNvSpPr>
          <p:nvPr>
            <p:ph type="title"/>
          </p:nvPr>
        </p:nvSpPr>
        <p:spPr/>
        <p:txBody>
          <a:bodyPr/>
          <a:lstStyle/>
          <a:p>
            <a:pPr algn="just"/>
            <a:r>
              <a:rPr lang="en-US" altLang="zh-TW" dirty="0"/>
              <a:t>Step 34 – 7688 Duo</a:t>
            </a:r>
            <a:r>
              <a:rPr lang="zh-TW" altLang="en-US" dirty="0"/>
              <a:t>連接到</a:t>
            </a:r>
            <a:r>
              <a:rPr lang="en-US" altLang="zh-TW" dirty="0"/>
              <a:t>Internet</a:t>
            </a:r>
            <a:r>
              <a:rPr lang="zh-TW" altLang="en-US" dirty="0"/>
              <a:t> </a:t>
            </a:r>
            <a:r>
              <a:rPr lang="en-US" altLang="zh-TW" dirty="0"/>
              <a:t>(</a:t>
            </a:r>
            <a:r>
              <a:rPr lang="zh-TW" altLang="en-US" dirty="0"/>
              <a:t> </a:t>
            </a:r>
            <a:r>
              <a:rPr lang="en-US" altLang="zh-TW" dirty="0"/>
              <a:t>2/2</a:t>
            </a:r>
            <a:r>
              <a:rPr lang="zh-TW" altLang="en-US" dirty="0"/>
              <a:t> </a:t>
            </a:r>
            <a:r>
              <a:rPr lang="en-US" altLang="zh-TW" dirty="0"/>
              <a:t>)</a:t>
            </a:r>
            <a:endParaRPr lang="zh-TW" altLang="en-US" dirty="0"/>
          </a:p>
        </p:txBody>
      </p:sp>
      <p:sp>
        <p:nvSpPr>
          <p:cNvPr id="3" name="內容版面配置區 2">
            <a:extLst>
              <a:ext uri="{FF2B5EF4-FFF2-40B4-BE49-F238E27FC236}">
                <a16:creationId xmlns:a16="http://schemas.microsoft.com/office/drawing/2014/main" id="{FDA807A3-86C2-416F-84B2-BBED31E006B9}"/>
              </a:ext>
            </a:extLst>
          </p:cNvPr>
          <p:cNvSpPr>
            <a:spLocks noGrp="1"/>
          </p:cNvSpPr>
          <p:nvPr>
            <p:ph sz="half" idx="1"/>
          </p:nvPr>
        </p:nvSpPr>
        <p:spPr>
          <a:xfrm>
            <a:off x="838200" y="1825625"/>
            <a:ext cx="5067300" cy="4351338"/>
          </a:xfrm>
        </p:spPr>
        <p:txBody>
          <a:bodyPr>
            <a:normAutofit/>
          </a:bodyPr>
          <a:lstStyle/>
          <a:p>
            <a:pPr marL="514350" indent="-514350" algn="just">
              <a:buFont typeface="+mj-lt"/>
              <a:buAutoNum type="arabicPeriod"/>
            </a:pPr>
            <a:r>
              <a:rPr lang="zh-TW" altLang="en-US" sz="2400" dirty="0"/>
              <a:t>在</a:t>
            </a:r>
            <a:r>
              <a:rPr lang="en-US" altLang="zh-TW" sz="2400" dirty="0"/>
              <a:t>Network</a:t>
            </a:r>
            <a:r>
              <a:rPr lang="zh-TW" altLang="en-US" sz="2400" dirty="0"/>
              <a:t>設定中，選擇</a:t>
            </a:r>
            <a:r>
              <a:rPr lang="en-US" altLang="zh-TW" sz="2400" dirty="0"/>
              <a:t>Station mode</a:t>
            </a:r>
            <a:r>
              <a:rPr lang="zh-TW" altLang="en-US" sz="2400" dirty="0"/>
              <a:t>。</a:t>
            </a:r>
            <a:endParaRPr lang="en-US" altLang="zh-TW" sz="2400" dirty="0"/>
          </a:p>
          <a:p>
            <a:pPr marL="514350" indent="-514350" algn="just">
              <a:buFont typeface="+mj-lt"/>
              <a:buAutoNum type="arabicPeriod"/>
            </a:pPr>
            <a:r>
              <a:rPr lang="zh-TW" altLang="en-US" sz="2400" dirty="0"/>
              <a:t>從</a:t>
            </a:r>
            <a:r>
              <a:rPr lang="en-US" altLang="zh-TW" sz="2400" dirty="0"/>
              <a:t>Detected Wi-Fi network</a:t>
            </a:r>
            <a:r>
              <a:rPr lang="zh-TW" altLang="en-US" sz="2400" dirty="0"/>
              <a:t>列表中選擇要連接的</a:t>
            </a:r>
            <a:r>
              <a:rPr lang="en-US" altLang="zh-TW" sz="2400" dirty="0"/>
              <a:t>AP</a:t>
            </a:r>
            <a:r>
              <a:rPr lang="zh-TW" altLang="en-US" sz="2400" dirty="0"/>
              <a:t>，如果列表中未顯示您要使用的</a:t>
            </a:r>
            <a:r>
              <a:rPr lang="en-US" altLang="zh-TW" sz="2400" dirty="0"/>
              <a:t>AP</a:t>
            </a:r>
            <a:r>
              <a:rPr lang="zh-TW" altLang="en-US" sz="2400" dirty="0"/>
              <a:t>，請點擊</a:t>
            </a:r>
            <a:r>
              <a:rPr lang="en-US" altLang="zh-TW" sz="2400" dirty="0"/>
              <a:t>REFRESH</a:t>
            </a:r>
            <a:r>
              <a:rPr lang="zh-TW" altLang="en-US" sz="2400" dirty="0"/>
              <a:t>再次查找。</a:t>
            </a:r>
            <a:endParaRPr lang="en-US" altLang="zh-TW" sz="2400" dirty="0"/>
          </a:p>
          <a:p>
            <a:pPr marL="514350" indent="-514350" algn="just">
              <a:buFont typeface="+mj-lt"/>
              <a:buAutoNum type="arabicPeriod"/>
            </a:pPr>
            <a:r>
              <a:rPr lang="zh-TW" altLang="en-US" sz="2400" dirty="0"/>
              <a:t>輸入選擇</a:t>
            </a:r>
            <a:r>
              <a:rPr lang="en-US" altLang="zh-TW" sz="2400" dirty="0"/>
              <a:t>AP</a:t>
            </a:r>
            <a:r>
              <a:rPr lang="zh-TW" altLang="en-US" sz="2400" dirty="0"/>
              <a:t>之密碼，點擊</a:t>
            </a:r>
            <a:r>
              <a:rPr lang="en-US" altLang="zh-TW" sz="2400" dirty="0"/>
              <a:t>CONFIGURE &amp; RESTART</a:t>
            </a:r>
            <a:r>
              <a:rPr lang="zh-TW" altLang="en-US" sz="2400" dirty="0"/>
              <a:t>。</a:t>
            </a:r>
          </a:p>
        </p:txBody>
      </p:sp>
      <p:pic>
        <p:nvPicPr>
          <p:cNvPr id="4098" name="Picture 2" descr="https://scontent-tpe1-1.xx.fbcdn.net/v/t1.15752-9/110087553_317216116080587_7144148841333136001_n.png?_nc_cat=110&amp;_nc_sid=b96e70&amp;_nc_ohc=IAgTQV73iKwAX-lp-Bi&amp;_nc_ht=scontent-tpe1-1.xx&amp;oh=6db03ffff1e312a3a5fc1827b2183879&amp;oe=5F33CADE">
            <a:extLst>
              <a:ext uri="{FF2B5EF4-FFF2-40B4-BE49-F238E27FC236}">
                <a16:creationId xmlns:a16="http://schemas.microsoft.com/office/drawing/2014/main" id="{D6FA149A-6B0D-4FE4-B0E2-4CD54CF50CC4}"/>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1825625"/>
            <a:ext cx="5181600" cy="3802889"/>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FD2E2875-A2A8-42C8-AACD-0762F282B165}"/>
              </a:ext>
            </a:extLst>
          </p:cNvPr>
          <p:cNvSpPr/>
          <p:nvPr/>
        </p:nvSpPr>
        <p:spPr>
          <a:xfrm>
            <a:off x="6962775" y="3762375"/>
            <a:ext cx="1362075" cy="119062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9" name="矩形 8">
            <a:extLst>
              <a:ext uri="{FF2B5EF4-FFF2-40B4-BE49-F238E27FC236}">
                <a16:creationId xmlns:a16="http://schemas.microsoft.com/office/drawing/2014/main" id="{8D6508CA-BD9D-4BD0-B1C1-9DA05F73C289}"/>
              </a:ext>
            </a:extLst>
          </p:cNvPr>
          <p:cNvSpPr/>
          <p:nvPr/>
        </p:nvSpPr>
        <p:spPr>
          <a:xfrm>
            <a:off x="8762999" y="5114158"/>
            <a:ext cx="1724025" cy="3531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4" name="投影片編號版面配置區 3">
            <a:extLst>
              <a:ext uri="{FF2B5EF4-FFF2-40B4-BE49-F238E27FC236}">
                <a16:creationId xmlns:a16="http://schemas.microsoft.com/office/drawing/2014/main" id="{8E1FC4C1-FF25-436F-8F6F-98F2B2A7AB17}"/>
              </a:ext>
            </a:extLst>
          </p:cNvPr>
          <p:cNvSpPr>
            <a:spLocks noGrp="1"/>
          </p:cNvSpPr>
          <p:nvPr>
            <p:ph type="sldNum" sz="quarter" idx="12"/>
          </p:nvPr>
        </p:nvSpPr>
        <p:spPr/>
        <p:txBody>
          <a:bodyPr/>
          <a:lstStyle/>
          <a:p>
            <a:fld id="{80138FBE-9955-4D1C-8906-9613BD84A1A0}" type="slidenum">
              <a:rPr lang="zh-TW" altLang="en-US" smtClean="0"/>
              <a:t>69</a:t>
            </a:fld>
            <a:endParaRPr lang="zh-TW" altLang="en-US"/>
          </a:p>
        </p:txBody>
      </p:sp>
    </p:spTree>
    <p:extLst>
      <p:ext uri="{BB962C8B-B14F-4D97-AF65-F5344CB8AC3E}">
        <p14:creationId xmlns:p14="http://schemas.microsoft.com/office/powerpoint/2010/main" val="1412466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B1D5E4-1CAC-E541-9E54-F6187A0E63B9}"/>
              </a:ext>
            </a:extLst>
          </p:cNvPr>
          <p:cNvSpPr>
            <a:spLocks noGrp="1"/>
          </p:cNvSpPr>
          <p:nvPr>
            <p:ph type="title"/>
          </p:nvPr>
        </p:nvSpPr>
        <p:spPr/>
        <p:txBody>
          <a:bodyPr/>
          <a:lstStyle/>
          <a:p>
            <a:r>
              <a:rPr lang="en" altLang="zh-TW" dirty="0"/>
              <a:t>Elastic Compute Cloud </a:t>
            </a:r>
            <a:r>
              <a:rPr lang="en-US" altLang="zh-TW" dirty="0"/>
              <a:t>(</a:t>
            </a:r>
            <a:r>
              <a:rPr lang="en" altLang="zh-TW" dirty="0"/>
              <a:t>EC2</a:t>
            </a:r>
            <a:r>
              <a:rPr lang="en-US" altLang="zh-TW" dirty="0"/>
              <a:t>)</a:t>
            </a:r>
            <a:endParaRPr kumimoji="1" lang="zh-TW" altLang="en-US" dirty="0"/>
          </a:p>
        </p:txBody>
      </p:sp>
      <p:sp>
        <p:nvSpPr>
          <p:cNvPr id="3" name="內容版面配置區 2">
            <a:extLst>
              <a:ext uri="{FF2B5EF4-FFF2-40B4-BE49-F238E27FC236}">
                <a16:creationId xmlns:a16="http://schemas.microsoft.com/office/drawing/2014/main" id="{292887D5-E007-BB49-B954-182C6F442B9D}"/>
              </a:ext>
            </a:extLst>
          </p:cNvPr>
          <p:cNvSpPr>
            <a:spLocks noGrp="1"/>
          </p:cNvSpPr>
          <p:nvPr>
            <p:ph idx="1"/>
          </p:nvPr>
        </p:nvSpPr>
        <p:spPr/>
        <p:txBody>
          <a:bodyPr>
            <a:normAutofit/>
          </a:bodyPr>
          <a:lstStyle/>
          <a:p>
            <a:pPr>
              <a:lnSpc>
                <a:spcPct val="150000"/>
              </a:lnSpc>
            </a:pPr>
            <a:r>
              <a:rPr lang="zh-TW" altLang="en-US" sz="2400" dirty="0"/>
              <a:t>虛擬機器，可自行設定硬體規格與資源。</a:t>
            </a:r>
            <a:endParaRPr lang="en-US" altLang="zh-TW" sz="2400" dirty="0"/>
          </a:p>
          <a:p>
            <a:pPr>
              <a:lnSpc>
                <a:spcPct val="150000"/>
              </a:lnSpc>
            </a:pPr>
            <a:r>
              <a:rPr lang="zh-TW" altLang="en-US" sz="2400" dirty="0"/>
              <a:t>免費提供每月 </a:t>
            </a:r>
            <a:r>
              <a:rPr lang="en-US" altLang="zh-TW" sz="2400" dirty="0"/>
              <a:t>750 </a:t>
            </a:r>
            <a:r>
              <a:rPr lang="zh-TW" altLang="en-US" sz="2400" dirty="0"/>
              <a:t>小時 </a:t>
            </a:r>
            <a:r>
              <a:rPr lang="en" altLang="zh-TW" sz="2400" dirty="0"/>
              <a:t>t2.micro </a:t>
            </a:r>
            <a:r>
              <a:rPr lang="zh-TW" altLang="en-US" sz="2400" dirty="0"/>
              <a:t>執行個體用量。</a:t>
            </a:r>
            <a:endParaRPr kumimoji="1" lang="en-US" altLang="zh-TW" sz="2400" dirty="0">
              <a:latin typeface="+mn-ea"/>
            </a:endParaRPr>
          </a:p>
          <a:p>
            <a:pPr>
              <a:lnSpc>
                <a:spcPct val="150000"/>
              </a:lnSpc>
            </a:pPr>
            <a:r>
              <a:rPr lang="zh-TW" altLang="en-US" sz="2400" dirty="0">
                <a:latin typeface="+mn-ea"/>
                <a:hlinkClick r:id="rId3"/>
              </a:rPr>
              <a:t>官方介紹</a:t>
            </a:r>
            <a:endParaRPr kumimoji="1" lang="zh-TW" altLang="en-US" sz="2400" dirty="0">
              <a:latin typeface="+mn-ea"/>
            </a:endParaRPr>
          </a:p>
        </p:txBody>
      </p:sp>
    </p:spTree>
    <p:extLst>
      <p:ext uri="{BB962C8B-B14F-4D97-AF65-F5344CB8AC3E}">
        <p14:creationId xmlns:p14="http://schemas.microsoft.com/office/powerpoint/2010/main" val="10642368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14C05B-5470-45D1-A5C8-B618E65053A1}"/>
              </a:ext>
            </a:extLst>
          </p:cNvPr>
          <p:cNvSpPr>
            <a:spLocks noGrp="1"/>
          </p:cNvSpPr>
          <p:nvPr>
            <p:ph type="title"/>
          </p:nvPr>
        </p:nvSpPr>
        <p:spPr/>
        <p:txBody>
          <a:bodyPr/>
          <a:lstStyle/>
          <a:p>
            <a:r>
              <a:rPr lang="en-US" altLang="zh-TW" dirty="0"/>
              <a:t>Step 35 – </a:t>
            </a:r>
            <a:r>
              <a:rPr lang="zh-TW" altLang="en-US" dirty="0"/>
              <a:t>等待重啟</a:t>
            </a:r>
          </a:p>
        </p:txBody>
      </p:sp>
      <p:pic>
        <p:nvPicPr>
          <p:cNvPr id="5124" name="Picture 4" descr="https://scontent-tpe1-1.xx.fbcdn.net/v/t1.15752-9/109573147_2677251175896308_6711079977545532961_n.png?_nc_cat=104&amp;_nc_sid=b96e70&amp;_nc_ohc=Pgmc1ccweQcAX8dUAOb&amp;_nc_ht=scontent-tpe1-1.xx&amp;oh=a2515ba415b0c71c6cb13fe4b80e4df6&amp;oe=5F32D3A2">
            <a:extLst>
              <a:ext uri="{FF2B5EF4-FFF2-40B4-BE49-F238E27FC236}">
                <a16:creationId xmlns:a16="http://schemas.microsoft.com/office/drawing/2014/main" id="{0AB07471-E88D-427E-90BA-6FF428A92A4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45794" y="1453167"/>
            <a:ext cx="6300411" cy="4887308"/>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a:extLst>
              <a:ext uri="{FF2B5EF4-FFF2-40B4-BE49-F238E27FC236}">
                <a16:creationId xmlns:a16="http://schemas.microsoft.com/office/drawing/2014/main" id="{3A9DBF5E-FDFC-4560-AF13-D4C45555B236}"/>
              </a:ext>
            </a:extLst>
          </p:cNvPr>
          <p:cNvSpPr>
            <a:spLocks noGrp="1"/>
          </p:cNvSpPr>
          <p:nvPr>
            <p:ph type="sldNum" sz="quarter" idx="12"/>
          </p:nvPr>
        </p:nvSpPr>
        <p:spPr/>
        <p:txBody>
          <a:bodyPr/>
          <a:lstStyle/>
          <a:p>
            <a:fld id="{80138FBE-9955-4D1C-8906-9613BD84A1A0}" type="slidenum">
              <a:rPr lang="zh-TW" altLang="en-US" smtClean="0"/>
              <a:t>70</a:t>
            </a:fld>
            <a:endParaRPr lang="zh-TW" altLang="en-US"/>
          </a:p>
        </p:txBody>
      </p:sp>
    </p:spTree>
    <p:extLst>
      <p:ext uri="{BB962C8B-B14F-4D97-AF65-F5344CB8AC3E}">
        <p14:creationId xmlns:p14="http://schemas.microsoft.com/office/powerpoint/2010/main" val="19225061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4B9067-56DF-4717-992C-8095CFF5487A}"/>
              </a:ext>
            </a:extLst>
          </p:cNvPr>
          <p:cNvSpPr>
            <a:spLocks noGrp="1"/>
          </p:cNvSpPr>
          <p:nvPr>
            <p:ph type="title"/>
          </p:nvPr>
        </p:nvSpPr>
        <p:spPr/>
        <p:txBody>
          <a:bodyPr>
            <a:normAutofit/>
          </a:bodyPr>
          <a:lstStyle/>
          <a:p>
            <a:pPr algn="just"/>
            <a:r>
              <a:rPr lang="en-US" altLang="zh-TW" dirty="0"/>
              <a:t>Step 36 –</a:t>
            </a:r>
            <a:r>
              <a:rPr lang="zh-TW" altLang="en-US" dirty="0"/>
              <a:t> 電腦連接相同</a:t>
            </a:r>
            <a:r>
              <a:rPr lang="en-US" altLang="zh-TW" dirty="0"/>
              <a:t>AP</a:t>
            </a:r>
            <a:endParaRPr lang="zh-TW" altLang="en-US" dirty="0"/>
          </a:p>
        </p:txBody>
      </p:sp>
      <p:sp>
        <p:nvSpPr>
          <p:cNvPr id="3" name="內容版面配置區 2">
            <a:extLst>
              <a:ext uri="{FF2B5EF4-FFF2-40B4-BE49-F238E27FC236}">
                <a16:creationId xmlns:a16="http://schemas.microsoft.com/office/drawing/2014/main" id="{FDA807A3-86C2-416F-84B2-BBED31E006B9}"/>
              </a:ext>
            </a:extLst>
          </p:cNvPr>
          <p:cNvSpPr>
            <a:spLocks noGrp="1"/>
          </p:cNvSpPr>
          <p:nvPr>
            <p:ph idx="1"/>
          </p:nvPr>
        </p:nvSpPr>
        <p:spPr/>
        <p:txBody>
          <a:bodyPr>
            <a:normAutofit/>
          </a:bodyPr>
          <a:lstStyle/>
          <a:p>
            <a:pPr marL="457200" indent="-457200" algn="just">
              <a:buFont typeface="+mj-lt"/>
              <a:buAutoNum type="arabicPeriod"/>
            </a:pPr>
            <a:r>
              <a:rPr lang="zh-TW" altLang="en-US" sz="2400" dirty="0"/>
              <a:t>打開電腦</a:t>
            </a:r>
            <a:r>
              <a:rPr lang="en-US" altLang="zh-TW" sz="2400" dirty="0"/>
              <a:t>Wi-Fi</a:t>
            </a:r>
            <a:r>
              <a:rPr lang="zh-TW" altLang="en-US" sz="2400" dirty="0"/>
              <a:t>選擇連接頁面，選擇與步驟</a:t>
            </a:r>
            <a:r>
              <a:rPr lang="en-US" altLang="zh-TW" sz="2400" dirty="0"/>
              <a:t>34</a:t>
            </a:r>
            <a:r>
              <a:rPr lang="zh-TW" altLang="en-US" sz="2400" dirty="0"/>
              <a:t>相同</a:t>
            </a:r>
            <a:r>
              <a:rPr lang="en-US" altLang="zh-TW" sz="2400" dirty="0"/>
              <a:t>AP</a:t>
            </a:r>
            <a:r>
              <a:rPr lang="zh-TW" altLang="en-US" sz="2400" dirty="0"/>
              <a:t>進行連線。</a:t>
            </a:r>
          </a:p>
          <a:p>
            <a:pPr marL="0" indent="0" algn="just">
              <a:buNone/>
            </a:pPr>
            <a:endParaRPr lang="en-US" altLang="zh-TW" sz="2400" dirty="0"/>
          </a:p>
        </p:txBody>
      </p:sp>
      <p:pic>
        <p:nvPicPr>
          <p:cNvPr id="6" name="Picture 2" descr="在工作站模式下使用LinkIt Smart 7688進行網絡">
            <a:extLst>
              <a:ext uri="{FF2B5EF4-FFF2-40B4-BE49-F238E27FC236}">
                <a16:creationId xmlns:a16="http://schemas.microsoft.com/office/drawing/2014/main" id="{0CA82235-96E9-43FF-A8AD-5947999FC2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874" y="2574765"/>
            <a:ext cx="5057775" cy="3793331"/>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a:extLst>
              <a:ext uri="{FF2B5EF4-FFF2-40B4-BE49-F238E27FC236}">
                <a16:creationId xmlns:a16="http://schemas.microsoft.com/office/drawing/2014/main" id="{0C15621C-B9B0-4ED1-9686-841CA16EAD1E}"/>
              </a:ext>
            </a:extLst>
          </p:cNvPr>
          <p:cNvSpPr>
            <a:spLocks noGrp="1"/>
          </p:cNvSpPr>
          <p:nvPr>
            <p:ph type="sldNum" sz="quarter" idx="12"/>
          </p:nvPr>
        </p:nvSpPr>
        <p:spPr/>
        <p:txBody>
          <a:bodyPr/>
          <a:lstStyle/>
          <a:p>
            <a:fld id="{80138FBE-9955-4D1C-8906-9613BD84A1A0}" type="slidenum">
              <a:rPr lang="zh-TW" altLang="en-US" smtClean="0"/>
              <a:t>71</a:t>
            </a:fld>
            <a:endParaRPr lang="zh-TW" altLang="en-US"/>
          </a:p>
        </p:txBody>
      </p:sp>
      <p:pic>
        <p:nvPicPr>
          <p:cNvPr id="5" name="圖片 4">
            <a:extLst>
              <a:ext uri="{FF2B5EF4-FFF2-40B4-BE49-F238E27FC236}">
                <a16:creationId xmlns:a16="http://schemas.microsoft.com/office/drawing/2014/main" id="{083A4AB1-59F9-4C29-BF8D-923ADDAAC519}"/>
              </a:ext>
            </a:extLst>
          </p:cNvPr>
          <p:cNvPicPr>
            <a:picLocks noChangeAspect="1"/>
          </p:cNvPicPr>
          <p:nvPr/>
        </p:nvPicPr>
        <p:blipFill>
          <a:blip r:embed="rId4"/>
          <a:stretch>
            <a:fillRect/>
          </a:stretch>
        </p:blipFill>
        <p:spPr>
          <a:xfrm>
            <a:off x="7713345" y="2389742"/>
            <a:ext cx="2360295" cy="4074476"/>
          </a:xfrm>
          <a:prstGeom prst="rect">
            <a:avLst/>
          </a:prstGeom>
        </p:spPr>
      </p:pic>
      <p:sp>
        <p:nvSpPr>
          <p:cNvPr id="7" name="矩形 6">
            <a:extLst>
              <a:ext uri="{FF2B5EF4-FFF2-40B4-BE49-F238E27FC236}">
                <a16:creationId xmlns:a16="http://schemas.microsoft.com/office/drawing/2014/main" id="{50FB3652-8788-4420-B3DE-409AD83D6329}"/>
              </a:ext>
            </a:extLst>
          </p:cNvPr>
          <p:cNvSpPr/>
          <p:nvPr/>
        </p:nvSpPr>
        <p:spPr>
          <a:xfrm>
            <a:off x="7708188" y="3310944"/>
            <a:ext cx="2360295" cy="9299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8" name="矩形 7">
            <a:extLst>
              <a:ext uri="{FF2B5EF4-FFF2-40B4-BE49-F238E27FC236}">
                <a16:creationId xmlns:a16="http://schemas.microsoft.com/office/drawing/2014/main" id="{B0158F4F-2AB3-46E0-A51A-510EF76D3D80}"/>
              </a:ext>
            </a:extLst>
          </p:cNvPr>
          <p:cNvSpPr/>
          <p:nvPr/>
        </p:nvSpPr>
        <p:spPr>
          <a:xfrm>
            <a:off x="7708188" y="5759650"/>
            <a:ext cx="606183" cy="42905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9" name="矩形 8">
            <a:extLst>
              <a:ext uri="{FF2B5EF4-FFF2-40B4-BE49-F238E27FC236}">
                <a16:creationId xmlns:a16="http://schemas.microsoft.com/office/drawing/2014/main" id="{6791FADB-F0B2-47BD-86A3-63E98665DF03}"/>
              </a:ext>
            </a:extLst>
          </p:cNvPr>
          <p:cNvSpPr/>
          <p:nvPr/>
        </p:nvSpPr>
        <p:spPr>
          <a:xfrm>
            <a:off x="8714423" y="6188709"/>
            <a:ext cx="281940" cy="3041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2115788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內容版面配置區 9">
            <a:extLst>
              <a:ext uri="{FF2B5EF4-FFF2-40B4-BE49-F238E27FC236}">
                <a16:creationId xmlns:a16="http://schemas.microsoft.com/office/drawing/2014/main" id="{358A669F-9936-4061-B12C-6AE5F6F1D425}"/>
              </a:ext>
            </a:extLst>
          </p:cNvPr>
          <p:cNvPicPr>
            <a:picLocks noGrp="1" noChangeAspect="1"/>
          </p:cNvPicPr>
          <p:nvPr>
            <p:ph idx="1"/>
          </p:nvPr>
        </p:nvPicPr>
        <p:blipFill>
          <a:blip r:embed="rId2"/>
          <a:stretch>
            <a:fillRect/>
          </a:stretch>
        </p:blipFill>
        <p:spPr>
          <a:xfrm>
            <a:off x="4048125" y="2024856"/>
            <a:ext cx="4095750" cy="3952875"/>
          </a:xfrm>
          <a:prstGeom prst="rect">
            <a:avLst/>
          </a:prstGeom>
        </p:spPr>
      </p:pic>
      <p:sp>
        <p:nvSpPr>
          <p:cNvPr id="2" name="標題 1">
            <a:extLst>
              <a:ext uri="{FF2B5EF4-FFF2-40B4-BE49-F238E27FC236}">
                <a16:creationId xmlns:a16="http://schemas.microsoft.com/office/drawing/2014/main" id="{7996760A-6DB7-4B58-A575-0E3884EB2BF6}"/>
              </a:ext>
            </a:extLst>
          </p:cNvPr>
          <p:cNvSpPr>
            <a:spLocks noGrp="1"/>
          </p:cNvSpPr>
          <p:nvPr>
            <p:ph type="title"/>
          </p:nvPr>
        </p:nvSpPr>
        <p:spPr/>
        <p:txBody>
          <a:bodyPr/>
          <a:lstStyle/>
          <a:p>
            <a:r>
              <a:rPr lang="en-US" altLang="zh-TW" dirty="0"/>
              <a:t>Step 37 –</a:t>
            </a:r>
            <a:r>
              <a:rPr lang="zh-TW" altLang="en-US" dirty="0"/>
              <a:t> 從命令提示字元取得</a:t>
            </a:r>
            <a:r>
              <a:rPr lang="en-US" altLang="zh-TW" dirty="0"/>
              <a:t>IP</a:t>
            </a:r>
            <a:r>
              <a:rPr lang="zh-TW" altLang="en-US" dirty="0"/>
              <a:t>範圍</a:t>
            </a:r>
          </a:p>
        </p:txBody>
      </p:sp>
      <p:sp>
        <p:nvSpPr>
          <p:cNvPr id="6" name="矩形 5">
            <a:extLst>
              <a:ext uri="{FF2B5EF4-FFF2-40B4-BE49-F238E27FC236}">
                <a16:creationId xmlns:a16="http://schemas.microsoft.com/office/drawing/2014/main" id="{ADC965B4-1E46-4C1E-9CE6-227B3A2E5061}"/>
              </a:ext>
            </a:extLst>
          </p:cNvPr>
          <p:cNvSpPr/>
          <p:nvPr/>
        </p:nvSpPr>
        <p:spPr>
          <a:xfrm>
            <a:off x="6964680" y="5407184"/>
            <a:ext cx="1184239" cy="2278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cxnSp>
        <p:nvCxnSpPr>
          <p:cNvPr id="7" name="直線單箭頭接點 6">
            <a:extLst>
              <a:ext uri="{FF2B5EF4-FFF2-40B4-BE49-F238E27FC236}">
                <a16:creationId xmlns:a16="http://schemas.microsoft.com/office/drawing/2014/main" id="{F8FD0CFD-1EB1-4EF5-AC8A-606819BF4AD6}"/>
              </a:ext>
            </a:extLst>
          </p:cNvPr>
          <p:cNvCxnSpPr>
            <a:cxnSpLocks/>
            <a:stCxn id="6" idx="0"/>
            <a:endCxn id="8" idx="1"/>
          </p:cNvCxnSpPr>
          <p:nvPr/>
        </p:nvCxnSpPr>
        <p:spPr>
          <a:xfrm rot="5400000" flipH="1" flipV="1">
            <a:off x="7676123" y="4850875"/>
            <a:ext cx="436987" cy="675633"/>
          </a:xfrm>
          <a:prstGeom prst="bentConnector2">
            <a:avLst/>
          </a:prstGeom>
          <a:ln w="57150" cap="flat" cmpd="sng" algn="ctr">
            <a:solidFill>
              <a:srgbClr val="FF00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文字方塊 7">
            <a:extLst>
              <a:ext uri="{FF2B5EF4-FFF2-40B4-BE49-F238E27FC236}">
                <a16:creationId xmlns:a16="http://schemas.microsoft.com/office/drawing/2014/main" id="{8DE3D5C4-8033-4FBC-A324-3B6BA01D83FB}"/>
              </a:ext>
            </a:extLst>
          </p:cNvPr>
          <p:cNvSpPr txBox="1"/>
          <p:nvPr/>
        </p:nvSpPr>
        <p:spPr>
          <a:xfrm>
            <a:off x="8232433" y="4647031"/>
            <a:ext cx="3179076" cy="646331"/>
          </a:xfrm>
          <a:prstGeom prst="rect">
            <a:avLst/>
          </a:prstGeom>
          <a:noFill/>
        </p:spPr>
        <p:txBody>
          <a:bodyPr wrap="none" rtlCol="0">
            <a:spAutoFit/>
          </a:bodyPr>
          <a:lstStyle/>
          <a:p>
            <a:pPr algn="ctr"/>
            <a:r>
              <a:rPr lang="zh-TW" altLang="en-US" dirty="0">
                <a:solidFill>
                  <a:srgbClr val="FF0000"/>
                </a:solidFill>
              </a:rPr>
              <a:t>由此得知在</a:t>
            </a:r>
            <a:r>
              <a:rPr lang="en-US" altLang="zh-TW" dirty="0">
                <a:solidFill>
                  <a:srgbClr val="FF0000"/>
                </a:solidFill>
              </a:rPr>
              <a:t>IP Scanner</a:t>
            </a:r>
            <a:r>
              <a:rPr lang="zh-TW" altLang="en-US" dirty="0">
                <a:solidFill>
                  <a:srgbClr val="FF0000"/>
                </a:solidFill>
              </a:rPr>
              <a:t>中</a:t>
            </a:r>
            <a:endParaRPr lang="en-US" altLang="zh-TW" dirty="0">
              <a:solidFill>
                <a:srgbClr val="FF0000"/>
              </a:solidFill>
            </a:endParaRPr>
          </a:p>
          <a:p>
            <a:pPr algn="ctr"/>
            <a:r>
              <a:rPr lang="zh-TW" altLang="en-US" dirty="0">
                <a:solidFill>
                  <a:srgbClr val="FF0000"/>
                </a:solidFill>
              </a:rPr>
              <a:t>取的</a:t>
            </a:r>
            <a:r>
              <a:rPr lang="en-US" altLang="zh-TW" dirty="0">
                <a:solidFill>
                  <a:srgbClr val="FF0000"/>
                </a:solidFill>
              </a:rPr>
              <a:t>IP</a:t>
            </a:r>
            <a:r>
              <a:rPr lang="zh-TW" altLang="en-US" dirty="0">
                <a:solidFill>
                  <a:srgbClr val="FF0000"/>
                </a:solidFill>
              </a:rPr>
              <a:t>範圍是</a:t>
            </a:r>
            <a:r>
              <a:rPr lang="en-US" altLang="zh-TW" dirty="0">
                <a:solidFill>
                  <a:srgbClr val="FF0000"/>
                </a:solidFill>
              </a:rPr>
              <a:t>192.168.1.1-254</a:t>
            </a:r>
            <a:endParaRPr lang="zh-TW" altLang="en-US" dirty="0">
              <a:solidFill>
                <a:srgbClr val="FF0000"/>
              </a:solidFill>
            </a:endParaRPr>
          </a:p>
        </p:txBody>
      </p:sp>
      <p:sp>
        <p:nvSpPr>
          <p:cNvPr id="3" name="投影片編號版面配置區 2">
            <a:extLst>
              <a:ext uri="{FF2B5EF4-FFF2-40B4-BE49-F238E27FC236}">
                <a16:creationId xmlns:a16="http://schemas.microsoft.com/office/drawing/2014/main" id="{96874C47-D0EA-449C-8E28-BF936792365D}"/>
              </a:ext>
            </a:extLst>
          </p:cNvPr>
          <p:cNvSpPr>
            <a:spLocks noGrp="1"/>
          </p:cNvSpPr>
          <p:nvPr>
            <p:ph type="sldNum" sz="quarter" idx="12"/>
          </p:nvPr>
        </p:nvSpPr>
        <p:spPr/>
        <p:txBody>
          <a:bodyPr/>
          <a:lstStyle/>
          <a:p>
            <a:fld id="{80138FBE-9955-4D1C-8906-9613BD84A1A0}" type="slidenum">
              <a:rPr lang="zh-TW" altLang="en-US" smtClean="0"/>
              <a:t>72</a:t>
            </a:fld>
            <a:endParaRPr lang="zh-TW" altLang="en-US"/>
          </a:p>
        </p:txBody>
      </p:sp>
    </p:spTree>
    <p:extLst>
      <p:ext uri="{BB962C8B-B14F-4D97-AF65-F5344CB8AC3E}">
        <p14:creationId xmlns:p14="http://schemas.microsoft.com/office/powerpoint/2010/main" val="17456759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575A2451-AEAB-4FDF-82D7-B67FE1BF7E41}"/>
              </a:ext>
            </a:extLst>
          </p:cNvPr>
          <p:cNvPicPr>
            <a:picLocks noChangeAspect="1"/>
          </p:cNvPicPr>
          <p:nvPr/>
        </p:nvPicPr>
        <p:blipFill>
          <a:blip r:embed="rId3"/>
          <a:stretch>
            <a:fillRect/>
          </a:stretch>
        </p:blipFill>
        <p:spPr>
          <a:xfrm>
            <a:off x="3093720" y="2546878"/>
            <a:ext cx="6004560" cy="3765022"/>
          </a:xfrm>
          <a:prstGeom prst="rect">
            <a:avLst/>
          </a:prstGeom>
        </p:spPr>
      </p:pic>
      <p:sp>
        <p:nvSpPr>
          <p:cNvPr id="2" name="標題 1">
            <a:extLst>
              <a:ext uri="{FF2B5EF4-FFF2-40B4-BE49-F238E27FC236}">
                <a16:creationId xmlns:a16="http://schemas.microsoft.com/office/drawing/2014/main" id="{3B4B9067-56DF-4717-992C-8095CFF5487A}"/>
              </a:ext>
            </a:extLst>
          </p:cNvPr>
          <p:cNvSpPr>
            <a:spLocks noGrp="1"/>
          </p:cNvSpPr>
          <p:nvPr>
            <p:ph type="title"/>
          </p:nvPr>
        </p:nvSpPr>
        <p:spPr/>
        <p:txBody>
          <a:bodyPr>
            <a:normAutofit/>
          </a:bodyPr>
          <a:lstStyle/>
          <a:p>
            <a:pPr algn="just"/>
            <a:r>
              <a:rPr lang="en-US" altLang="zh-TW" dirty="0"/>
              <a:t>Step 38 –</a:t>
            </a:r>
            <a:r>
              <a:rPr lang="zh-TW" altLang="en-US" dirty="0"/>
              <a:t> 使用</a:t>
            </a:r>
            <a:r>
              <a:rPr lang="en-US" altLang="zh-TW" dirty="0"/>
              <a:t>IP Scanner</a:t>
            </a:r>
            <a:r>
              <a:rPr lang="zh-TW" altLang="en-US" dirty="0"/>
              <a:t>掃描</a:t>
            </a:r>
            <a:r>
              <a:rPr lang="en-US" altLang="zh-TW" dirty="0" err="1"/>
              <a:t>LinkIt</a:t>
            </a:r>
            <a:r>
              <a:rPr lang="zh-TW" altLang="en-US" dirty="0"/>
              <a:t>設備</a:t>
            </a:r>
            <a:r>
              <a:rPr lang="en-US" altLang="zh-TW" dirty="0"/>
              <a:t>IP</a:t>
            </a:r>
            <a:endParaRPr lang="zh-TW" altLang="en-US" dirty="0"/>
          </a:p>
        </p:txBody>
      </p:sp>
      <p:sp>
        <p:nvSpPr>
          <p:cNvPr id="3" name="內容版面配置區 2">
            <a:extLst>
              <a:ext uri="{FF2B5EF4-FFF2-40B4-BE49-F238E27FC236}">
                <a16:creationId xmlns:a16="http://schemas.microsoft.com/office/drawing/2014/main" id="{FDA807A3-86C2-416F-84B2-BBED31E006B9}"/>
              </a:ext>
            </a:extLst>
          </p:cNvPr>
          <p:cNvSpPr>
            <a:spLocks noGrp="1"/>
          </p:cNvSpPr>
          <p:nvPr>
            <p:ph idx="1"/>
          </p:nvPr>
        </p:nvSpPr>
        <p:spPr/>
        <p:txBody>
          <a:bodyPr>
            <a:normAutofit/>
          </a:bodyPr>
          <a:lstStyle/>
          <a:p>
            <a:pPr marL="457200" indent="-457200" algn="just">
              <a:buFont typeface="+mj-lt"/>
              <a:buAutoNum type="arabicPeriod"/>
            </a:pPr>
            <a:r>
              <a:rPr lang="zh-TW" altLang="en-US" sz="2400" dirty="0"/>
              <a:t>軟體下載網址</a:t>
            </a:r>
            <a:r>
              <a:rPr lang="en-US" altLang="zh-TW" sz="2400" dirty="0"/>
              <a:t>:</a:t>
            </a:r>
            <a:r>
              <a:rPr lang="zh-TW" altLang="en-US" sz="2400" dirty="0"/>
              <a:t> </a:t>
            </a:r>
            <a:r>
              <a:rPr lang="en-US" altLang="zh-TW" sz="2400" dirty="0">
                <a:hlinkClick r:id="rId4"/>
              </a:rPr>
              <a:t>https://www.advanced-ip-scanner.com/tw/</a:t>
            </a:r>
            <a:r>
              <a:rPr lang="zh-TW" altLang="en-US" sz="2400" dirty="0"/>
              <a:t>。</a:t>
            </a:r>
          </a:p>
          <a:p>
            <a:pPr marL="0" indent="0" algn="just">
              <a:buNone/>
            </a:pPr>
            <a:endParaRPr lang="en-US" altLang="zh-TW" sz="2400" dirty="0"/>
          </a:p>
        </p:txBody>
      </p:sp>
      <p:sp>
        <p:nvSpPr>
          <p:cNvPr id="7" name="矩形 6">
            <a:extLst>
              <a:ext uri="{FF2B5EF4-FFF2-40B4-BE49-F238E27FC236}">
                <a16:creationId xmlns:a16="http://schemas.microsoft.com/office/drawing/2014/main" id="{F279679A-6566-448D-9BB1-90B4979563FF}"/>
              </a:ext>
            </a:extLst>
          </p:cNvPr>
          <p:cNvSpPr/>
          <p:nvPr/>
        </p:nvSpPr>
        <p:spPr>
          <a:xfrm>
            <a:off x="5440680" y="4581327"/>
            <a:ext cx="723900" cy="2278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8" name="文字方塊 7">
            <a:extLst>
              <a:ext uri="{FF2B5EF4-FFF2-40B4-BE49-F238E27FC236}">
                <a16:creationId xmlns:a16="http://schemas.microsoft.com/office/drawing/2014/main" id="{AC0DAED6-14D8-4C98-BC07-073A5009C2ED}"/>
              </a:ext>
            </a:extLst>
          </p:cNvPr>
          <p:cNvSpPr txBox="1"/>
          <p:nvPr/>
        </p:nvSpPr>
        <p:spPr>
          <a:xfrm>
            <a:off x="5146041" y="2905125"/>
            <a:ext cx="1313180" cy="369332"/>
          </a:xfrm>
          <a:prstGeom prst="rect">
            <a:avLst/>
          </a:prstGeom>
          <a:noFill/>
        </p:spPr>
        <p:txBody>
          <a:bodyPr wrap="none" rtlCol="0">
            <a:spAutoFit/>
          </a:bodyPr>
          <a:lstStyle/>
          <a:p>
            <a:r>
              <a:rPr lang="zh-TW" altLang="en-US" dirty="0">
                <a:solidFill>
                  <a:srgbClr val="FF0000"/>
                </a:solidFill>
              </a:rPr>
              <a:t>記住這個</a:t>
            </a:r>
            <a:r>
              <a:rPr lang="en-US" altLang="zh-TW" dirty="0">
                <a:solidFill>
                  <a:srgbClr val="FF0000"/>
                </a:solidFill>
              </a:rPr>
              <a:t>IP</a:t>
            </a:r>
            <a:endParaRPr lang="zh-TW" altLang="en-US" dirty="0">
              <a:solidFill>
                <a:srgbClr val="FF0000"/>
              </a:solidFill>
            </a:endParaRPr>
          </a:p>
        </p:txBody>
      </p:sp>
      <p:cxnSp>
        <p:nvCxnSpPr>
          <p:cNvPr id="9" name="直線單箭頭接點 8">
            <a:extLst>
              <a:ext uri="{FF2B5EF4-FFF2-40B4-BE49-F238E27FC236}">
                <a16:creationId xmlns:a16="http://schemas.microsoft.com/office/drawing/2014/main" id="{B61CF94A-8836-4858-AC59-F70098126641}"/>
              </a:ext>
            </a:extLst>
          </p:cNvPr>
          <p:cNvCxnSpPr>
            <a:cxnSpLocks/>
            <a:stCxn id="7" idx="0"/>
            <a:endCxn id="8" idx="2"/>
          </p:cNvCxnSpPr>
          <p:nvPr/>
        </p:nvCxnSpPr>
        <p:spPr>
          <a:xfrm flipV="1">
            <a:off x="5802630" y="3274457"/>
            <a:ext cx="1" cy="1306870"/>
          </a:xfrm>
          <a:prstGeom prst="straightConnector1">
            <a:avLst/>
          </a:prstGeom>
          <a:ln w="57150" cap="flat" cmpd="sng" algn="ctr">
            <a:solidFill>
              <a:srgbClr val="FF00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矩形 13">
            <a:extLst>
              <a:ext uri="{FF2B5EF4-FFF2-40B4-BE49-F238E27FC236}">
                <a16:creationId xmlns:a16="http://schemas.microsoft.com/office/drawing/2014/main" id="{CF17A68D-2A10-4E4B-87DE-D0CAEF98A465}"/>
              </a:ext>
            </a:extLst>
          </p:cNvPr>
          <p:cNvSpPr/>
          <p:nvPr/>
        </p:nvSpPr>
        <p:spPr>
          <a:xfrm>
            <a:off x="3093720" y="3370626"/>
            <a:ext cx="1042977" cy="2402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5" name="矩形 14">
            <a:extLst>
              <a:ext uri="{FF2B5EF4-FFF2-40B4-BE49-F238E27FC236}">
                <a16:creationId xmlns:a16="http://schemas.microsoft.com/office/drawing/2014/main" id="{39A7C499-881C-49B7-BF6E-7F653A22E109}"/>
              </a:ext>
            </a:extLst>
          </p:cNvPr>
          <p:cNvSpPr/>
          <p:nvPr/>
        </p:nvSpPr>
        <p:spPr>
          <a:xfrm>
            <a:off x="3093720" y="2975933"/>
            <a:ext cx="719139" cy="36933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6" name="群組 15">
            <a:extLst>
              <a:ext uri="{FF2B5EF4-FFF2-40B4-BE49-F238E27FC236}">
                <a16:creationId xmlns:a16="http://schemas.microsoft.com/office/drawing/2014/main" id="{7FA3B0A7-F5F8-4458-B524-9465C6B829F2}"/>
              </a:ext>
            </a:extLst>
          </p:cNvPr>
          <p:cNvGrpSpPr/>
          <p:nvPr/>
        </p:nvGrpSpPr>
        <p:grpSpPr>
          <a:xfrm>
            <a:off x="2369824" y="3195485"/>
            <a:ext cx="722644" cy="722644"/>
            <a:chOff x="4536098" y="5059673"/>
            <a:chExt cx="722644" cy="722644"/>
          </a:xfrm>
        </p:grpSpPr>
        <p:pic>
          <p:nvPicPr>
            <p:cNvPr id="17" name="圖形 16" descr="手背向前食指朝右指索引">
              <a:extLst>
                <a:ext uri="{FF2B5EF4-FFF2-40B4-BE49-F238E27FC236}">
                  <a16:creationId xmlns:a16="http://schemas.microsoft.com/office/drawing/2014/main" id="{9DA2ADBD-5CCC-4470-A93B-0722903636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36098" y="5059673"/>
              <a:ext cx="722644" cy="722644"/>
            </a:xfrm>
            <a:prstGeom prst="rect">
              <a:avLst/>
            </a:prstGeom>
          </p:spPr>
        </p:pic>
        <p:sp>
          <p:nvSpPr>
            <p:cNvPr id="18" name="文字方塊 17">
              <a:extLst>
                <a:ext uri="{FF2B5EF4-FFF2-40B4-BE49-F238E27FC236}">
                  <a16:creationId xmlns:a16="http://schemas.microsoft.com/office/drawing/2014/main" id="{E8F7652A-4AC6-4D55-84DF-BC23CAB79727}"/>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grpSp>
        <p:nvGrpSpPr>
          <p:cNvPr id="19" name="群組 18">
            <a:extLst>
              <a:ext uri="{FF2B5EF4-FFF2-40B4-BE49-F238E27FC236}">
                <a16:creationId xmlns:a16="http://schemas.microsoft.com/office/drawing/2014/main" id="{770BC197-10BF-4C34-9395-2E3B3A84CF6D}"/>
              </a:ext>
            </a:extLst>
          </p:cNvPr>
          <p:cNvGrpSpPr/>
          <p:nvPr/>
        </p:nvGrpSpPr>
        <p:grpSpPr>
          <a:xfrm flipH="1">
            <a:off x="2369824" y="2766258"/>
            <a:ext cx="722644" cy="722644"/>
            <a:chOff x="6497445" y="5748630"/>
            <a:chExt cx="722644" cy="722644"/>
          </a:xfrm>
        </p:grpSpPr>
        <p:pic>
          <p:nvPicPr>
            <p:cNvPr id="20" name="圖形 19" descr="手背向前食指朝右指索引">
              <a:extLst>
                <a:ext uri="{FF2B5EF4-FFF2-40B4-BE49-F238E27FC236}">
                  <a16:creationId xmlns:a16="http://schemas.microsoft.com/office/drawing/2014/main" id="{491E5843-6295-408E-B150-7B31A4F83F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497445" y="5748630"/>
              <a:ext cx="722644" cy="722644"/>
            </a:xfrm>
            <a:prstGeom prst="rect">
              <a:avLst/>
            </a:prstGeom>
          </p:spPr>
        </p:pic>
        <p:sp>
          <p:nvSpPr>
            <p:cNvPr id="21" name="文字方塊 20">
              <a:extLst>
                <a:ext uri="{FF2B5EF4-FFF2-40B4-BE49-F238E27FC236}">
                  <a16:creationId xmlns:a16="http://schemas.microsoft.com/office/drawing/2014/main" id="{92613F3A-E3E8-4CC6-A2A2-F957F29BBD5B}"/>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
        <p:nvSpPr>
          <p:cNvPr id="4" name="投影片編號版面配置區 3">
            <a:extLst>
              <a:ext uri="{FF2B5EF4-FFF2-40B4-BE49-F238E27FC236}">
                <a16:creationId xmlns:a16="http://schemas.microsoft.com/office/drawing/2014/main" id="{F27ED2B2-8DCD-4D96-A096-667A8DD0DB32}"/>
              </a:ext>
            </a:extLst>
          </p:cNvPr>
          <p:cNvSpPr>
            <a:spLocks noGrp="1"/>
          </p:cNvSpPr>
          <p:nvPr>
            <p:ph type="sldNum" sz="quarter" idx="12"/>
          </p:nvPr>
        </p:nvSpPr>
        <p:spPr/>
        <p:txBody>
          <a:bodyPr/>
          <a:lstStyle/>
          <a:p>
            <a:fld id="{80138FBE-9955-4D1C-8906-9613BD84A1A0}" type="slidenum">
              <a:rPr lang="zh-TW" altLang="en-US" smtClean="0"/>
              <a:t>73</a:t>
            </a:fld>
            <a:endParaRPr lang="zh-TW" altLang="en-US"/>
          </a:p>
        </p:txBody>
      </p:sp>
      <p:sp>
        <p:nvSpPr>
          <p:cNvPr id="22" name="文字方塊 21">
            <a:extLst>
              <a:ext uri="{FF2B5EF4-FFF2-40B4-BE49-F238E27FC236}">
                <a16:creationId xmlns:a16="http://schemas.microsoft.com/office/drawing/2014/main" id="{3D260D7A-6C4D-48A4-BAFC-9E502FAA9CFB}"/>
              </a:ext>
            </a:extLst>
          </p:cNvPr>
          <p:cNvSpPr txBox="1"/>
          <p:nvPr/>
        </p:nvSpPr>
        <p:spPr>
          <a:xfrm>
            <a:off x="9345931" y="3810844"/>
            <a:ext cx="2369820" cy="1754326"/>
          </a:xfrm>
          <a:prstGeom prst="rect">
            <a:avLst/>
          </a:prstGeom>
          <a:noFill/>
          <a:ln w="19050">
            <a:solidFill>
              <a:schemeClr val="tx1"/>
            </a:solidFill>
          </a:ln>
        </p:spPr>
        <p:txBody>
          <a:bodyPr wrap="square" rtlCol="0">
            <a:spAutoFit/>
          </a:bodyPr>
          <a:lstStyle/>
          <a:p>
            <a:pPr algn="just"/>
            <a:r>
              <a:rPr lang="en-US" altLang="zh-TW" dirty="0"/>
              <a:t>Note</a:t>
            </a:r>
            <a:r>
              <a:rPr lang="zh-TW" altLang="en-US" dirty="0"/>
              <a:t>：實驗過程中，如果大家使用相同</a:t>
            </a:r>
            <a:r>
              <a:rPr lang="en-US" altLang="zh-TW" dirty="0"/>
              <a:t>Wi-Fi</a:t>
            </a:r>
            <a:r>
              <a:rPr lang="zh-TW" altLang="en-US" dirty="0"/>
              <a:t>連線，可能會掃描到多台</a:t>
            </a:r>
            <a:r>
              <a:rPr lang="en-US" altLang="zh-TW" dirty="0"/>
              <a:t>7688</a:t>
            </a:r>
            <a:r>
              <a:rPr lang="zh-TW" altLang="en-US" dirty="0"/>
              <a:t>，可從</a:t>
            </a:r>
            <a:r>
              <a:rPr lang="en-US" altLang="zh-TW" dirty="0"/>
              <a:t>MAC</a:t>
            </a:r>
            <a:r>
              <a:rPr lang="zh-TW" altLang="en-US" dirty="0"/>
              <a:t> </a:t>
            </a:r>
            <a:r>
              <a:rPr lang="en-US" altLang="zh-TW" dirty="0"/>
              <a:t>address</a:t>
            </a:r>
            <a:r>
              <a:rPr lang="zh-TW" altLang="en-US" dirty="0"/>
              <a:t>確認自己的</a:t>
            </a:r>
            <a:r>
              <a:rPr lang="en-US" altLang="zh-TW" dirty="0"/>
              <a:t>7688</a:t>
            </a:r>
            <a:r>
              <a:rPr lang="zh-TW" altLang="en-US" dirty="0"/>
              <a:t>是哪個</a:t>
            </a:r>
            <a:r>
              <a:rPr lang="en-US" altLang="zh-TW" dirty="0"/>
              <a:t>IP</a:t>
            </a:r>
            <a:r>
              <a:rPr lang="zh-TW" altLang="en-US" dirty="0"/>
              <a:t>。</a:t>
            </a:r>
          </a:p>
        </p:txBody>
      </p:sp>
      <p:cxnSp>
        <p:nvCxnSpPr>
          <p:cNvPr id="12" name="直線單箭頭接點 11">
            <a:extLst>
              <a:ext uri="{FF2B5EF4-FFF2-40B4-BE49-F238E27FC236}">
                <a16:creationId xmlns:a16="http://schemas.microsoft.com/office/drawing/2014/main" id="{D1921EB5-36CF-4C0C-8288-C04439F561ED}"/>
              </a:ext>
            </a:extLst>
          </p:cNvPr>
          <p:cNvCxnSpPr>
            <a:cxnSpLocks/>
            <a:endCxn id="22" idx="1"/>
          </p:cNvCxnSpPr>
          <p:nvPr/>
        </p:nvCxnSpPr>
        <p:spPr>
          <a:xfrm>
            <a:off x="8397240" y="4688007"/>
            <a:ext cx="948691"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685422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6">
            <a:extLst>
              <a:ext uri="{FF2B5EF4-FFF2-40B4-BE49-F238E27FC236}">
                <a16:creationId xmlns:a16="http://schemas.microsoft.com/office/drawing/2014/main" id="{EE8DFA66-69A6-4295-85D5-BFCA511B157E}"/>
              </a:ext>
            </a:extLst>
          </p:cNvPr>
          <p:cNvPicPr>
            <a:picLocks noGrp="1" noChangeAspect="1"/>
          </p:cNvPicPr>
          <p:nvPr>
            <p:ph sz="half" idx="2"/>
          </p:nvPr>
        </p:nvPicPr>
        <p:blipFill>
          <a:blip r:embed="rId2"/>
          <a:stretch>
            <a:fillRect/>
          </a:stretch>
        </p:blipFill>
        <p:spPr>
          <a:xfrm>
            <a:off x="6358410" y="1590847"/>
            <a:ext cx="4504379" cy="4765503"/>
          </a:xfrm>
          <a:prstGeom prst="rect">
            <a:avLst/>
          </a:prstGeom>
        </p:spPr>
      </p:pic>
      <p:sp>
        <p:nvSpPr>
          <p:cNvPr id="2" name="標題 1">
            <a:extLst>
              <a:ext uri="{FF2B5EF4-FFF2-40B4-BE49-F238E27FC236}">
                <a16:creationId xmlns:a16="http://schemas.microsoft.com/office/drawing/2014/main" id="{3B4B9067-56DF-4717-992C-8095CFF5487A}"/>
              </a:ext>
            </a:extLst>
          </p:cNvPr>
          <p:cNvSpPr>
            <a:spLocks noGrp="1"/>
          </p:cNvSpPr>
          <p:nvPr>
            <p:ph type="title"/>
          </p:nvPr>
        </p:nvSpPr>
        <p:spPr/>
        <p:txBody>
          <a:bodyPr/>
          <a:lstStyle/>
          <a:p>
            <a:pPr algn="just"/>
            <a:r>
              <a:rPr lang="en-US" altLang="zh-TW" dirty="0"/>
              <a:t>Step 39 –</a:t>
            </a:r>
            <a:r>
              <a:rPr lang="zh-TW" altLang="en-US" dirty="0"/>
              <a:t> 登入</a:t>
            </a:r>
            <a:r>
              <a:rPr lang="en-US" altLang="zh-TW" dirty="0"/>
              <a:t>7688 Duo</a:t>
            </a:r>
            <a:r>
              <a:rPr lang="zh-TW" altLang="en-US" dirty="0"/>
              <a:t>系統</a:t>
            </a:r>
          </a:p>
        </p:txBody>
      </p:sp>
      <p:sp>
        <p:nvSpPr>
          <p:cNvPr id="3" name="內容版面配置區 2">
            <a:extLst>
              <a:ext uri="{FF2B5EF4-FFF2-40B4-BE49-F238E27FC236}">
                <a16:creationId xmlns:a16="http://schemas.microsoft.com/office/drawing/2014/main" id="{FDA807A3-86C2-416F-84B2-BBED31E006B9}"/>
              </a:ext>
            </a:extLst>
          </p:cNvPr>
          <p:cNvSpPr>
            <a:spLocks noGrp="1"/>
          </p:cNvSpPr>
          <p:nvPr>
            <p:ph sz="half" idx="1"/>
          </p:nvPr>
        </p:nvSpPr>
        <p:spPr>
          <a:xfrm>
            <a:off x="838200" y="1825625"/>
            <a:ext cx="5476875" cy="4351338"/>
          </a:xfrm>
        </p:spPr>
        <p:txBody>
          <a:bodyPr>
            <a:normAutofit/>
          </a:bodyPr>
          <a:lstStyle/>
          <a:p>
            <a:pPr marL="457200" indent="-457200" algn="just">
              <a:buFont typeface="+mj-lt"/>
              <a:buAutoNum type="arabicPeriod"/>
            </a:pPr>
            <a:r>
              <a:rPr lang="zh-TW" altLang="en-US" sz="2400" dirty="0"/>
              <a:t>電腦與</a:t>
            </a:r>
            <a:r>
              <a:rPr lang="en-US" altLang="zh-TW" sz="2400" dirty="0"/>
              <a:t>7688</a:t>
            </a:r>
            <a:r>
              <a:rPr lang="zh-TW" altLang="en-US" sz="2400" dirty="0"/>
              <a:t> </a:t>
            </a:r>
            <a:r>
              <a:rPr lang="en-US" altLang="zh-TW" sz="2400" dirty="0"/>
              <a:t>Duo</a:t>
            </a:r>
            <a:r>
              <a:rPr lang="zh-TW" altLang="en-US" sz="2400" dirty="0"/>
              <a:t>連上相同</a:t>
            </a:r>
            <a:r>
              <a:rPr lang="en-US" altLang="zh-TW" sz="2400" dirty="0"/>
              <a:t>AP</a:t>
            </a:r>
            <a:r>
              <a:rPr lang="zh-TW" altLang="en-US" sz="2400" dirty="0"/>
              <a:t>後，就可再次通過</a:t>
            </a:r>
            <a:r>
              <a:rPr lang="en-US" altLang="zh-TW" sz="2400" dirty="0"/>
              <a:t>IP</a:t>
            </a:r>
            <a:r>
              <a:rPr lang="zh-TW" altLang="en-US" sz="2400" dirty="0"/>
              <a:t>或</a:t>
            </a:r>
            <a:r>
              <a:rPr lang="en-US" altLang="zh-TW" sz="2400" dirty="0" err="1">
                <a:hlinkClick r:id="rId3" action="ppaction://hlinkfile"/>
              </a:rPr>
              <a:t>mylinkit.local</a:t>
            </a:r>
            <a:r>
              <a:rPr lang="zh-TW" altLang="en-US" sz="2400" dirty="0"/>
              <a:t>連接到</a:t>
            </a:r>
            <a:r>
              <a:rPr lang="en-US" altLang="zh-TW" sz="2400" dirty="0" err="1"/>
              <a:t>LinkIt</a:t>
            </a:r>
            <a:r>
              <a:rPr lang="en-US" altLang="zh-TW" sz="2400" dirty="0"/>
              <a:t> 7688</a:t>
            </a:r>
            <a:r>
              <a:rPr lang="zh-TW" altLang="en-US" sz="2400" dirty="0"/>
              <a:t>。</a:t>
            </a:r>
            <a:endParaRPr lang="en-US" altLang="zh-TW" sz="2400" dirty="0"/>
          </a:p>
          <a:p>
            <a:pPr marL="457200" indent="-457200" algn="just">
              <a:buFont typeface="+mj-lt"/>
              <a:buAutoNum type="arabicPeriod"/>
            </a:pPr>
            <a:r>
              <a:rPr lang="zh-TW" altLang="en-US" sz="2400" dirty="0"/>
              <a:t>連線軟體可自行選擇，這裡以</a:t>
            </a:r>
            <a:r>
              <a:rPr lang="en-US" altLang="zh-TW" sz="2400" dirty="0" err="1"/>
              <a:t>MobaXterm</a:t>
            </a:r>
            <a:r>
              <a:rPr lang="zh-TW" altLang="en-US" sz="2400" dirty="0"/>
              <a:t>透過</a:t>
            </a:r>
            <a:r>
              <a:rPr lang="en-US" altLang="zh-TW" sz="2400" dirty="0"/>
              <a:t>SSH</a:t>
            </a:r>
            <a:r>
              <a:rPr lang="zh-TW" altLang="en-US" sz="2400" dirty="0"/>
              <a:t>進行連線。</a:t>
            </a:r>
            <a:endParaRPr lang="en-US" altLang="zh-TW" sz="2400" dirty="0"/>
          </a:p>
          <a:p>
            <a:pPr marL="514350" indent="-514350" algn="just">
              <a:buFont typeface="+mj-lt"/>
              <a:buAutoNum type="arabicPeriod"/>
            </a:pPr>
            <a:endParaRPr lang="zh-TW" altLang="en-US" sz="2400" dirty="0"/>
          </a:p>
        </p:txBody>
      </p:sp>
      <p:sp>
        <p:nvSpPr>
          <p:cNvPr id="8" name="矩形 7">
            <a:extLst>
              <a:ext uri="{FF2B5EF4-FFF2-40B4-BE49-F238E27FC236}">
                <a16:creationId xmlns:a16="http://schemas.microsoft.com/office/drawing/2014/main" id="{0AE15E61-1B40-4944-B193-38D3981C1E11}"/>
              </a:ext>
            </a:extLst>
          </p:cNvPr>
          <p:cNvSpPr/>
          <p:nvPr/>
        </p:nvSpPr>
        <p:spPr>
          <a:xfrm>
            <a:off x="9215437" y="3680730"/>
            <a:ext cx="1647352" cy="2928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0" name="矩形 9">
            <a:extLst>
              <a:ext uri="{FF2B5EF4-FFF2-40B4-BE49-F238E27FC236}">
                <a16:creationId xmlns:a16="http://schemas.microsoft.com/office/drawing/2014/main" id="{5C419E7D-EB7F-41F0-AA51-03420CFD2B97}"/>
              </a:ext>
            </a:extLst>
          </p:cNvPr>
          <p:cNvSpPr/>
          <p:nvPr/>
        </p:nvSpPr>
        <p:spPr>
          <a:xfrm>
            <a:off x="6284356" y="3954548"/>
            <a:ext cx="2547224" cy="1793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4" name="投影片編號版面配置區 3">
            <a:extLst>
              <a:ext uri="{FF2B5EF4-FFF2-40B4-BE49-F238E27FC236}">
                <a16:creationId xmlns:a16="http://schemas.microsoft.com/office/drawing/2014/main" id="{09E4A53B-13EB-4FB4-ACEF-48D63882916D}"/>
              </a:ext>
            </a:extLst>
          </p:cNvPr>
          <p:cNvSpPr>
            <a:spLocks noGrp="1"/>
          </p:cNvSpPr>
          <p:nvPr>
            <p:ph type="sldNum" sz="quarter" idx="12"/>
          </p:nvPr>
        </p:nvSpPr>
        <p:spPr/>
        <p:txBody>
          <a:bodyPr/>
          <a:lstStyle/>
          <a:p>
            <a:fld id="{80138FBE-9955-4D1C-8906-9613BD84A1A0}" type="slidenum">
              <a:rPr lang="zh-TW" altLang="en-US" smtClean="0"/>
              <a:t>74</a:t>
            </a:fld>
            <a:endParaRPr lang="zh-TW" altLang="en-US"/>
          </a:p>
        </p:txBody>
      </p:sp>
      <p:sp>
        <p:nvSpPr>
          <p:cNvPr id="11" name="矩形 10">
            <a:extLst>
              <a:ext uri="{FF2B5EF4-FFF2-40B4-BE49-F238E27FC236}">
                <a16:creationId xmlns:a16="http://schemas.microsoft.com/office/drawing/2014/main" id="{360A409E-C054-4C6E-8BE6-4E2FFE699FA0}"/>
              </a:ext>
            </a:extLst>
          </p:cNvPr>
          <p:cNvSpPr/>
          <p:nvPr/>
        </p:nvSpPr>
        <p:spPr>
          <a:xfrm>
            <a:off x="6284356" y="4373880"/>
            <a:ext cx="4657964" cy="206193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40177436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4B9067-56DF-4717-992C-8095CFF5487A}"/>
              </a:ext>
            </a:extLst>
          </p:cNvPr>
          <p:cNvSpPr>
            <a:spLocks noGrp="1"/>
          </p:cNvSpPr>
          <p:nvPr>
            <p:ph type="title"/>
          </p:nvPr>
        </p:nvSpPr>
        <p:spPr/>
        <p:txBody>
          <a:bodyPr/>
          <a:lstStyle/>
          <a:p>
            <a:pPr algn="just"/>
            <a:r>
              <a:rPr lang="en-US" altLang="zh-TW" dirty="0"/>
              <a:t>Step 40 –</a:t>
            </a:r>
            <a:r>
              <a:rPr lang="zh-TW" altLang="en-US" dirty="0"/>
              <a:t> 檢查網際網路連線</a:t>
            </a:r>
          </a:p>
        </p:txBody>
      </p:sp>
      <p:sp>
        <p:nvSpPr>
          <p:cNvPr id="3" name="內容版面配置區 2">
            <a:extLst>
              <a:ext uri="{FF2B5EF4-FFF2-40B4-BE49-F238E27FC236}">
                <a16:creationId xmlns:a16="http://schemas.microsoft.com/office/drawing/2014/main" id="{FDA807A3-86C2-416F-84B2-BBED31E006B9}"/>
              </a:ext>
            </a:extLst>
          </p:cNvPr>
          <p:cNvSpPr>
            <a:spLocks noGrp="1"/>
          </p:cNvSpPr>
          <p:nvPr>
            <p:ph sz="half" idx="1"/>
          </p:nvPr>
        </p:nvSpPr>
        <p:spPr>
          <a:xfrm>
            <a:off x="838200" y="1825625"/>
            <a:ext cx="5486400" cy="4351338"/>
          </a:xfrm>
        </p:spPr>
        <p:txBody>
          <a:bodyPr>
            <a:normAutofit/>
          </a:bodyPr>
          <a:lstStyle/>
          <a:p>
            <a:pPr marL="514350" indent="-514350" algn="just">
              <a:buFont typeface="+mj-lt"/>
              <a:buAutoNum type="arabicPeriod"/>
            </a:pPr>
            <a:r>
              <a:rPr lang="zh-TW" altLang="en-US" sz="2400" dirty="0"/>
              <a:t>輸入</a:t>
            </a:r>
            <a:r>
              <a:rPr lang="en-US" altLang="zh-TW" sz="2400" dirty="0"/>
              <a:t>ping –c 5 www.mediatek.com</a:t>
            </a:r>
            <a:r>
              <a:rPr lang="zh-TW" altLang="en-US" sz="2400" dirty="0"/>
              <a:t>檢查是否已建立</a:t>
            </a:r>
            <a:r>
              <a:rPr lang="en-US" altLang="zh-TW" sz="2400" dirty="0"/>
              <a:t>Internet</a:t>
            </a:r>
            <a:r>
              <a:rPr lang="zh-TW" altLang="en-US" sz="2400" dirty="0"/>
              <a:t>連接。</a:t>
            </a:r>
            <a:endParaRPr lang="en-US" altLang="zh-TW" sz="2400" dirty="0"/>
          </a:p>
          <a:p>
            <a:pPr marL="514350" indent="-514350" algn="just">
              <a:buFont typeface="+mj-lt"/>
              <a:buAutoNum type="arabicPeriod"/>
            </a:pPr>
            <a:r>
              <a:rPr lang="zh-TW" altLang="en-US" sz="2400" dirty="0"/>
              <a:t>如果看到與右圖相同畫面，則表示已連接到</a:t>
            </a:r>
            <a:r>
              <a:rPr lang="en-US" altLang="zh-TW" sz="2400" dirty="0"/>
              <a:t>Wi-Fi</a:t>
            </a:r>
            <a:r>
              <a:rPr lang="zh-TW" altLang="en-US" sz="2400" dirty="0"/>
              <a:t>網絡的</a:t>
            </a:r>
            <a:r>
              <a:rPr lang="en-US" altLang="zh-TW" sz="2400" dirty="0"/>
              <a:t>AP</a:t>
            </a:r>
            <a:r>
              <a:rPr lang="zh-TW" altLang="en-US" sz="2400" dirty="0"/>
              <a:t>。</a:t>
            </a:r>
            <a:endParaRPr lang="en-US" altLang="zh-TW" sz="2400" dirty="0"/>
          </a:p>
          <a:p>
            <a:pPr marL="514350" indent="-514350" algn="just">
              <a:buFont typeface="+mj-lt"/>
              <a:buAutoNum type="arabicPeriod"/>
            </a:pPr>
            <a:r>
              <a:rPr lang="en-US" altLang="zh-TW" sz="2400" dirty="0"/>
              <a:t>Wi-Fi LED</a:t>
            </a:r>
            <a:r>
              <a:rPr lang="zh-TW" altLang="en-US" sz="2400" dirty="0"/>
              <a:t>每秒閃爍一次，表示</a:t>
            </a:r>
            <a:r>
              <a:rPr lang="en-US" altLang="zh-TW" sz="2400" dirty="0"/>
              <a:t>AP</a:t>
            </a:r>
            <a:r>
              <a:rPr lang="zh-TW" altLang="en-US" sz="2400" dirty="0"/>
              <a:t> </a:t>
            </a:r>
            <a:r>
              <a:rPr lang="en-US" altLang="zh-TW" sz="2400" dirty="0"/>
              <a:t>mode</a:t>
            </a:r>
            <a:r>
              <a:rPr lang="zh-TW" altLang="en-US" sz="2400" dirty="0"/>
              <a:t>處於活動狀態；如果</a:t>
            </a:r>
            <a:r>
              <a:rPr lang="en-US" altLang="zh-TW" sz="2400" dirty="0"/>
              <a:t>ping</a:t>
            </a:r>
            <a:r>
              <a:rPr lang="zh-TW" altLang="en-US" sz="2400" dirty="0"/>
              <a:t>回應錯誤，例如目的地不可達，請檢查無線</a:t>
            </a:r>
            <a:r>
              <a:rPr lang="en-US" altLang="zh-TW" sz="2400" dirty="0"/>
              <a:t>AP</a:t>
            </a:r>
            <a:r>
              <a:rPr lang="zh-TW" altLang="en-US" sz="2400" dirty="0"/>
              <a:t>的設置。</a:t>
            </a:r>
          </a:p>
        </p:txBody>
      </p:sp>
      <p:sp>
        <p:nvSpPr>
          <p:cNvPr id="4" name="投影片編號版面配置區 3">
            <a:extLst>
              <a:ext uri="{FF2B5EF4-FFF2-40B4-BE49-F238E27FC236}">
                <a16:creationId xmlns:a16="http://schemas.microsoft.com/office/drawing/2014/main" id="{6C5EF180-2070-4D9E-A4AB-BBDF27E6BE52}"/>
              </a:ext>
            </a:extLst>
          </p:cNvPr>
          <p:cNvSpPr>
            <a:spLocks noGrp="1"/>
          </p:cNvSpPr>
          <p:nvPr>
            <p:ph type="sldNum" sz="quarter" idx="12"/>
          </p:nvPr>
        </p:nvSpPr>
        <p:spPr/>
        <p:txBody>
          <a:bodyPr/>
          <a:lstStyle/>
          <a:p>
            <a:fld id="{80138FBE-9955-4D1C-8906-9613BD84A1A0}" type="slidenum">
              <a:rPr lang="zh-TW" altLang="en-US" smtClean="0"/>
              <a:t>75</a:t>
            </a:fld>
            <a:endParaRPr lang="zh-TW" altLang="en-US"/>
          </a:p>
        </p:txBody>
      </p:sp>
      <p:pic>
        <p:nvPicPr>
          <p:cNvPr id="7" name="內容版面配置區 6">
            <a:extLst>
              <a:ext uri="{FF2B5EF4-FFF2-40B4-BE49-F238E27FC236}">
                <a16:creationId xmlns:a16="http://schemas.microsoft.com/office/drawing/2014/main" id="{53E7F1DD-BC32-43A3-869D-612EF0BF1EC1}"/>
              </a:ext>
            </a:extLst>
          </p:cNvPr>
          <p:cNvPicPr>
            <a:picLocks noGrp="1" noChangeAspect="1"/>
          </p:cNvPicPr>
          <p:nvPr>
            <p:ph sz="half" idx="2"/>
          </p:nvPr>
        </p:nvPicPr>
        <p:blipFill>
          <a:blip r:embed="rId2"/>
          <a:stretch>
            <a:fillRect/>
          </a:stretch>
        </p:blipFill>
        <p:spPr>
          <a:xfrm>
            <a:off x="6356032" y="1834356"/>
            <a:ext cx="4905375" cy="4333875"/>
          </a:xfrm>
          <a:prstGeom prst="rect">
            <a:avLst/>
          </a:prstGeom>
        </p:spPr>
      </p:pic>
      <p:sp>
        <p:nvSpPr>
          <p:cNvPr id="9" name="矩形 8">
            <a:extLst>
              <a:ext uri="{FF2B5EF4-FFF2-40B4-BE49-F238E27FC236}">
                <a16:creationId xmlns:a16="http://schemas.microsoft.com/office/drawing/2014/main" id="{9D54B467-9AEA-4702-AB2E-27928C90EEB6}"/>
              </a:ext>
            </a:extLst>
          </p:cNvPr>
          <p:cNvSpPr/>
          <p:nvPr/>
        </p:nvSpPr>
        <p:spPr>
          <a:xfrm>
            <a:off x="6331345" y="4411748"/>
            <a:ext cx="4930062" cy="16232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8032153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內容版面配置區 2">
            <a:extLst>
              <a:ext uri="{FF2B5EF4-FFF2-40B4-BE49-F238E27FC236}">
                <a16:creationId xmlns:a16="http://schemas.microsoft.com/office/drawing/2014/main" id="{1C4F9FC6-D335-410E-822F-3EF55AD4465B}"/>
              </a:ext>
            </a:extLst>
          </p:cNvPr>
          <p:cNvSpPr txBox="1">
            <a:spLocks/>
          </p:cNvSpPr>
          <p:nvPr/>
        </p:nvSpPr>
        <p:spPr>
          <a:xfrm>
            <a:off x="838200" y="1825625"/>
            <a:ext cx="54864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buFont typeface="+mj-lt"/>
              <a:buAutoNum type="arabicPeriod"/>
            </a:pPr>
            <a:r>
              <a:rPr lang="zh-TW" altLang="en-US" sz="2400" dirty="0"/>
              <a:t>先拔掉</a:t>
            </a:r>
            <a:r>
              <a:rPr lang="en-US" altLang="zh-TW" sz="2400" dirty="0"/>
              <a:t>Micro USB</a:t>
            </a:r>
            <a:r>
              <a:rPr lang="zh-TW" altLang="en-US" sz="2400" dirty="0"/>
              <a:t>，並將</a:t>
            </a:r>
            <a:r>
              <a:rPr lang="en-US" altLang="zh-TW" sz="2400" dirty="0" err="1"/>
              <a:t>LinkIt</a:t>
            </a:r>
            <a:r>
              <a:rPr lang="en-US" altLang="zh-TW" sz="2400" dirty="0"/>
              <a:t> 7688 Duo</a:t>
            </a:r>
            <a:r>
              <a:rPr lang="zh-TW" altLang="en-US" sz="2400" dirty="0"/>
              <a:t>插上擴充板。</a:t>
            </a:r>
            <a:endParaRPr lang="en-US" altLang="zh-TW" sz="2400" dirty="0"/>
          </a:p>
          <a:p>
            <a:pPr marL="514350" indent="-514350" algn="just">
              <a:buFont typeface="+mj-lt"/>
              <a:buAutoNum type="arabicPeriod"/>
            </a:pPr>
            <a:r>
              <a:rPr lang="zh-TW" altLang="en-US" sz="2400" dirty="0"/>
              <a:t>接著將以下</a:t>
            </a:r>
            <a:r>
              <a:rPr lang="en-US" altLang="zh-TW" sz="2400" dirty="0"/>
              <a:t>Sensor</a:t>
            </a:r>
            <a:r>
              <a:rPr lang="zh-TW" altLang="en-US" sz="2400" dirty="0"/>
              <a:t>也插上擴充板：</a:t>
            </a:r>
            <a:endParaRPr lang="en-US" altLang="zh-TW" sz="2400" dirty="0"/>
          </a:p>
          <a:p>
            <a:pPr marL="792000" lvl="1" algn="just">
              <a:buFont typeface="Wingdings" panose="05000000000000000000" pitchFamily="2" charset="2"/>
              <a:buChar char="ü"/>
            </a:pPr>
            <a:r>
              <a:rPr lang="en-US" altLang="zh-TW" sz="2000" dirty="0"/>
              <a:t>DHT 22</a:t>
            </a:r>
            <a:r>
              <a:rPr lang="zh-TW" altLang="en-US" sz="2000" dirty="0"/>
              <a:t>：</a:t>
            </a:r>
            <a:r>
              <a:rPr lang="en-US" altLang="zh-TW" sz="2000" dirty="0"/>
              <a:t>D5</a:t>
            </a:r>
          </a:p>
          <a:p>
            <a:pPr marL="792000" lvl="1" algn="just">
              <a:buFont typeface="Wingdings" panose="05000000000000000000" pitchFamily="2" charset="2"/>
              <a:buChar char="ü"/>
            </a:pPr>
            <a:r>
              <a:rPr lang="en-US" altLang="zh-TW" sz="2000" dirty="0"/>
              <a:t>Light Sensor</a:t>
            </a:r>
            <a:r>
              <a:rPr lang="zh-TW" altLang="en-US" sz="2000" dirty="0"/>
              <a:t>：</a:t>
            </a:r>
            <a:r>
              <a:rPr lang="en-US" altLang="zh-TW" sz="2000" dirty="0"/>
              <a:t>A2</a:t>
            </a:r>
          </a:p>
          <a:p>
            <a:pPr marL="514350" indent="-514350" algn="just">
              <a:buFont typeface="+mj-lt"/>
              <a:buAutoNum type="arabicPeriod"/>
            </a:pPr>
            <a:r>
              <a:rPr lang="zh-TW" altLang="en-US" sz="2400" dirty="0"/>
              <a:t>接上</a:t>
            </a:r>
            <a:r>
              <a:rPr lang="en-US" altLang="zh-TW" sz="2400" dirty="0"/>
              <a:t>Micro USB</a:t>
            </a:r>
            <a:r>
              <a:rPr lang="zh-TW" altLang="en-US" sz="2400" dirty="0"/>
              <a:t>。</a:t>
            </a:r>
            <a:endParaRPr lang="en-US" altLang="zh-TW" sz="2400" dirty="0"/>
          </a:p>
          <a:p>
            <a:pPr marL="0" indent="0" algn="just">
              <a:buNone/>
            </a:pPr>
            <a:r>
              <a:rPr lang="en-US" altLang="zh-TW" sz="2400" dirty="0"/>
              <a:t>Note</a:t>
            </a:r>
            <a:r>
              <a:rPr lang="zh-TW" altLang="en-US" sz="2400" dirty="0"/>
              <a:t>：重新接回</a:t>
            </a:r>
            <a:r>
              <a:rPr lang="en-US" altLang="zh-TW" sz="2400" dirty="0"/>
              <a:t>Micro USB</a:t>
            </a:r>
            <a:r>
              <a:rPr lang="zh-TW" altLang="en-US" sz="2400" dirty="0"/>
              <a:t>後，正常情況下會自動連回先前所設的</a:t>
            </a:r>
            <a:r>
              <a:rPr lang="en-US" altLang="zh-TW" sz="2400" dirty="0"/>
              <a:t>Wi-Fi</a:t>
            </a:r>
            <a:r>
              <a:rPr lang="zh-TW" altLang="en-US" sz="2400" dirty="0"/>
              <a:t>上，</a:t>
            </a:r>
            <a:r>
              <a:rPr lang="en-US" altLang="zh-TW" sz="2400" dirty="0"/>
              <a:t>IP</a:t>
            </a:r>
            <a:r>
              <a:rPr lang="zh-TW" altLang="en-US" sz="2400" dirty="0"/>
              <a:t>通常不會變，除非原先</a:t>
            </a:r>
            <a:r>
              <a:rPr lang="en-US" altLang="zh-TW" sz="2400" dirty="0"/>
              <a:t>IP</a:t>
            </a:r>
            <a:r>
              <a:rPr lang="zh-TW" altLang="en-US" sz="2400" dirty="0"/>
              <a:t>已被其他設備使用，那麼就得回到</a:t>
            </a:r>
            <a:r>
              <a:rPr lang="en-US" altLang="zh-TW" sz="2400" dirty="0"/>
              <a:t>Step 38</a:t>
            </a:r>
            <a:r>
              <a:rPr lang="zh-TW" altLang="en-US" sz="2400" dirty="0"/>
              <a:t>重新掃描。</a:t>
            </a:r>
            <a:endParaRPr lang="en-US" altLang="zh-TW" sz="2400" dirty="0"/>
          </a:p>
        </p:txBody>
      </p:sp>
      <p:pic>
        <p:nvPicPr>
          <p:cNvPr id="8" name="內容版面配置區 7">
            <a:extLst>
              <a:ext uri="{FF2B5EF4-FFF2-40B4-BE49-F238E27FC236}">
                <a16:creationId xmlns:a16="http://schemas.microsoft.com/office/drawing/2014/main" id="{2D8A9EAC-86B4-4BD6-A775-175C4BE3C1D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6077" t="3376" r="10299" b="6864"/>
          <a:stretch/>
        </p:blipFill>
        <p:spPr>
          <a:xfrm>
            <a:off x="6652259" y="2140132"/>
            <a:ext cx="4271555" cy="3905795"/>
          </a:xfrm>
        </p:spPr>
      </p:pic>
      <p:sp>
        <p:nvSpPr>
          <p:cNvPr id="2" name="標題 1">
            <a:extLst>
              <a:ext uri="{FF2B5EF4-FFF2-40B4-BE49-F238E27FC236}">
                <a16:creationId xmlns:a16="http://schemas.microsoft.com/office/drawing/2014/main" id="{3EF8543A-3125-46E1-8920-718C0E2977BD}"/>
              </a:ext>
            </a:extLst>
          </p:cNvPr>
          <p:cNvSpPr>
            <a:spLocks noGrp="1"/>
          </p:cNvSpPr>
          <p:nvPr>
            <p:ph type="title"/>
          </p:nvPr>
        </p:nvSpPr>
        <p:spPr/>
        <p:txBody>
          <a:bodyPr/>
          <a:lstStyle/>
          <a:p>
            <a:pPr algn="just"/>
            <a:r>
              <a:rPr lang="en-US" altLang="zh-TW" dirty="0"/>
              <a:t>Step 41 – </a:t>
            </a:r>
            <a:r>
              <a:rPr lang="zh-TW" altLang="en-US" dirty="0"/>
              <a:t>組裝</a:t>
            </a:r>
            <a:r>
              <a:rPr lang="en-US" altLang="zh-TW" dirty="0"/>
              <a:t>DHT 22</a:t>
            </a:r>
            <a:r>
              <a:rPr lang="zh-TW" altLang="en-US" dirty="0"/>
              <a:t>、</a:t>
            </a:r>
            <a:r>
              <a:rPr lang="en-US" altLang="zh-TW" dirty="0"/>
              <a:t>Light Sensor</a:t>
            </a:r>
            <a:endParaRPr lang="zh-TW" altLang="en-US" dirty="0"/>
          </a:p>
        </p:txBody>
      </p:sp>
      <p:sp>
        <p:nvSpPr>
          <p:cNvPr id="4" name="文字方塊 3">
            <a:extLst>
              <a:ext uri="{FF2B5EF4-FFF2-40B4-BE49-F238E27FC236}">
                <a16:creationId xmlns:a16="http://schemas.microsoft.com/office/drawing/2014/main" id="{55BD730A-3D9D-B54E-990C-FE2E04134998}"/>
              </a:ext>
            </a:extLst>
          </p:cNvPr>
          <p:cNvSpPr txBox="1"/>
          <p:nvPr/>
        </p:nvSpPr>
        <p:spPr>
          <a:xfrm>
            <a:off x="6783006" y="1608693"/>
            <a:ext cx="3280253" cy="369332"/>
          </a:xfrm>
          <a:prstGeom prst="rect">
            <a:avLst/>
          </a:prstGeom>
          <a:noFill/>
        </p:spPr>
        <p:txBody>
          <a:bodyPr wrap="square" rtlCol="0">
            <a:spAutoFit/>
          </a:bodyPr>
          <a:lstStyle/>
          <a:p>
            <a:r>
              <a:rPr kumimoji="1" lang="zh-TW" altLang="en-US" dirty="0">
                <a:solidFill>
                  <a:srgbClr val="FF0000"/>
                </a:solidFill>
              </a:rPr>
              <a:t>記得接上</a:t>
            </a:r>
            <a:r>
              <a:rPr kumimoji="1" lang="en-US" altLang="zh-TW" dirty="0">
                <a:solidFill>
                  <a:srgbClr val="FF0000"/>
                </a:solidFill>
              </a:rPr>
              <a:t>Micro USB</a:t>
            </a:r>
            <a:r>
              <a:rPr kumimoji="1" lang="zh-TW" altLang="en-US" dirty="0">
                <a:solidFill>
                  <a:srgbClr val="FF0000"/>
                </a:solidFill>
              </a:rPr>
              <a:t>讓它開機</a:t>
            </a:r>
          </a:p>
        </p:txBody>
      </p:sp>
      <p:cxnSp>
        <p:nvCxnSpPr>
          <p:cNvPr id="6" name="直線箭頭接點 5">
            <a:extLst>
              <a:ext uri="{FF2B5EF4-FFF2-40B4-BE49-F238E27FC236}">
                <a16:creationId xmlns:a16="http://schemas.microsoft.com/office/drawing/2014/main" id="{FBCB534E-E85B-3C44-8E9B-886A5A50E7E5}"/>
              </a:ext>
            </a:extLst>
          </p:cNvPr>
          <p:cNvCxnSpPr>
            <a:cxnSpLocks/>
            <a:stCxn id="4" idx="2"/>
          </p:cNvCxnSpPr>
          <p:nvPr/>
        </p:nvCxnSpPr>
        <p:spPr>
          <a:xfrm rot="5400000">
            <a:off x="7627271" y="2138395"/>
            <a:ext cx="956233" cy="635493"/>
          </a:xfrm>
          <a:prstGeom prst="bentConnector3">
            <a:avLst>
              <a:gd name="adj1" fmla="val 1002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3812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51E389-ADFE-4692-8798-C25E0D602219}"/>
              </a:ext>
            </a:extLst>
          </p:cNvPr>
          <p:cNvSpPr>
            <a:spLocks noGrp="1"/>
          </p:cNvSpPr>
          <p:nvPr>
            <p:ph type="title"/>
          </p:nvPr>
        </p:nvSpPr>
        <p:spPr/>
        <p:txBody>
          <a:bodyPr/>
          <a:lstStyle/>
          <a:p>
            <a:pPr algn="just"/>
            <a:r>
              <a:rPr lang="en-US" altLang="zh-TW" dirty="0"/>
              <a:t>Step 42 – </a:t>
            </a:r>
            <a:r>
              <a:rPr lang="zh-TW" altLang="en-US" dirty="0"/>
              <a:t>下載</a:t>
            </a:r>
            <a:r>
              <a:rPr lang="en-US" altLang="zh-TW" dirty="0"/>
              <a:t>Arduino IDE</a:t>
            </a:r>
            <a:r>
              <a:rPr lang="zh-TW" altLang="en-US" dirty="0"/>
              <a:t> </a:t>
            </a:r>
            <a:r>
              <a:rPr lang="en-US" altLang="zh-TW" dirty="0"/>
              <a:t>(1/2)</a:t>
            </a:r>
            <a:endParaRPr lang="zh-TW" altLang="en-US" dirty="0"/>
          </a:p>
        </p:txBody>
      </p:sp>
      <p:sp>
        <p:nvSpPr>
          <p:cNvPr id="3" name="內容版面配置區 2">
            <a:extLst>
              <a:ext uri="{FF2B5EF4-FFF2-40B4-BE49-F238E27FC236}">
                <a16:creationId xmlns:a16="http://schemas.microsoft.com/office/drawing/2014/main" id="{B3D69BCD-AF03-4472-AA19-B29B8D1C93C5}"/>
              </a:ext>
            </a:extLst>
          </p:cNvPr>
          <p:cNvSpPr>
            <a:spLocks noGrp="1"/>
          </p:cNvSpPr>
          <p:nvPr>
            <p:ph idx="1"/>
          </p:nvPr>
        </p:nvSpPr>
        <p:spPr/>
        <p:txBody>
          <a:bodyPr>
            <a:normAutofit/>
          </a:bodyPr>
          <a:lstStyle/>
          <a:p>
            <a:pPr marL="514350" indent="-514350" algn="just">
              <a:buFont typeface="+mj-lt"/>
              <a:buAutoNum type="arabicPeriod"/>
            </a:pPr>
            <a:r>
              <a:rPr lang="zh-TW" altLang="en-US" sz="2400" dirty="0"/>
              <a:t>開啟瀏覽器輸入</a:t>
            </a:r>
            <a:r>
              <a:rPr lang="en-US" altLang="zh-TW" sz="2400" dirty="0">
                <a:hlinkClick r:id="rId2"/>
              </a:rPr>
              <a:t>https://www.arduino.cc/en/Main/Software</a:t>
            </a:r>
            <a:r>
              <a:rPr lang="zh-TW" altLang="en-US" sz="2400" dirty="0"/>
              <a:t>。</a:t>
            </a:r>
            <a:endParaRPr lang="en-US" altLang="zh-TW" sz="2400" dirty="0"/>
          </a:p>
          <a:p>
            <a:pPr marL="0" indent="0" algn="just">
              <a:buNone/>
            </a:pPr>
            <a:r>
              <a:rPr lang="en-US" altLang="zh-TW" sz="2400" dirty="0"/>
              <a:t>Note</a:t>
            </a:r>
            <a:r>
              <a:rPr lang="zh-TW" altLang="en-US" sz="2400" dirty="0"/>
              <a:t>：注意此處的版本號為</a:t>
            </a:r>
            <a:r>
              <a:rPr lang="en-US" altLang="zh-TW" sz="2400" dirty="0"/>
              <a:t>1.8.13</a:t>
            </a:r>
            <a:r>
              <a:rPr lang="zh-TW" altLang="en-US" sz="2400" dirty="0"/>
              <a:t>，在</a:t>
            </a:r>
            <a:r>
              <a:rPr lang="en-US" altLang="zh-TW" sz="2400" dirty="0"/>
              <a:t>Arduino</a:t>
            </a:r>
            <a:r>
              <a:rPr lang="zh-TW" altLang="en-US" sz="2400" dirty="0"/>
              <a:t> </a:t>
            </a:r>
            <a:r>
              <a:rPr lang="en-US" altLang="zh-TW" sz="2400" dirty="0"/>
              <a:t>IDE 2.0</a:t>
            </a:r>
            <a:r>
              <a:rPr lang="zh-TW" altLang="en-US" sz="2400" dirty="0"/>
              <a:t>以上的介面會與本教學呈現之介面有些許差異，可依自己習慣或經驗選擇版本。</a:t>
            </a:r>
          </a:p>
        </p:txBody>
      </p:sp>
      <p:pic>
        <p:nvPicPr>
          <p:cNvPr id="5" name="圖片 4">
            <a:extLst>
              <a:ext uri="{FF2B5EF4-FFF2-40B4-BE49-F238E27FC236}">
                <a16:creationId xmlns:a16="http://schemas.microsoft.com/office/drawing/2014/main" id="{0FE964B5-4130-47B5-92C4-EFC786EF09EF}"/>
              </a:ext>
            </a:extLst>
          </p:cNvPr>
          <p:cNvPicPr>
            <a:picLocks noChangeAspect="1"/>
          </p:cNvPicPr>
          <p:nvPr/>
        </p:nvPicPr>
        <p:blipFill>
          <a:blip r:embed="rId3"/>
          <a:stretch>
            <a:fillRect/>
          </a:stretch>
        </p:blipFill>
        <p:spPr>
          <a:xfrm>
            <a:off x="2324099" y="3095185"/>
            <a:ext cx="7543802" cy="3397690"/>
          </a:xfrm>
          <a:prstGeom prst="rect">
            <a:avLst/>
          </a:prstGeom>
        </p:spPr>
      </p:pic>
      <p:sp>
        <p:nvSpPr>
          <p:cNvPr id="6" name="矩形 5">
            <a:extLst>
              <a:ext uri="{FF2B5EF4-FFF2-40B4-BE49-F238E27FC236}">
                <a16:creationId xmlns:a16="http://schemas.microsoft.com/office/drawing/2014/main" id="{3EFFD352-E12C-4231-8F7C-2EC40062467E}"/>
              </a:ext>
            </a:extLst>
          </p:cNvPr>
          <p:cNvSpPr/>
          <p:nvPr/>
        </p:nvSpPr>
        <p:spPr>
          <a:xfrm>
            <a:off x="7124700" y="4019425"/>
            <a:ext cx="1984376" cy="2778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dirty="0"/>
          </a:p>
        </p:txBody>
      </p:sp>
      <p:pic>
        <p:nvPicPr>
          <p:cNvPr id="7" name="圖形 6" descr="手背向前食指朝右指索引">
            <a:extLst>
              <a:ext uri="{FF2B5EF4-FFF2-40B4-BE49-F238E27FC236}">
                <a16:creationId xmlns:a16="http://schemas.microsoft.com/office/drawing/2014/main" id="{C02017DD-07FA-48AF-B2FE-E8687A2D8C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9145257" y="3896360"/>
            <a:ext cx="722644" cy="722644"/>
          </a:xfrm>
          <a:prstGeom prst="rect">
            <a:avLst/>
          </a:prstGeom>
        </p:spPr>
      </p:pic>
      <p:sp>
        <p:nvSpPr>
          <p:cNvPr id="4" name="投影片編號版面配置區 3">
            <a:extLst>
              <a:ext uri="{FF2B5EF4-FFF2-40B4-BE49-F238E27FC236}">
                <a16:creationId xmlns:a16="http://schemas.microsoft.com/office/drawing/2014/main" id="{2EF16A18-39B6-48BE-A973-C6827359988E}"/>
              </a:ext>
            </a:extLst>
          </p:cNvPr>
          <p:cNvSpPr>
            <a:spLocks noGrp="1"/>
          </p:cNvSpPr>
          <p:nvPr>
            <p:ph type="sldNum" sz="quarter" idx="12"/>
          </p:nvPr>
        </p:nvSpPr>
        <p:spPr/>
        <p:txBody>
          <a:bodyPr/>
          <a:lstStyle/>
          <a:p>
            <a:fld id="{80138FBE-9955-4D1C-8906-9613BD84A1A0}" type="slidenum">
              <a:rPr lang="zh-TW" altLang="en-US" smtClean="0"/>
              <a:t>77</a:t>
            </a:fld>
            <a:endParaRPr lang="zh-TW" altLang="en-US"/>
          </a:p>
        </p:txBody>
      </p:sp>
    </p:spTree>
    <p:extLst>
      <p:ext uri="{BB962C8B-B14F-4D97-AF65-F5344CB8AC3E}">
        <p14:creationId xmlns:p14="http://schemas.microsoft.com/office/powerpoint/2010/main" val="5142781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F8543A-3125-46E1-8920-718C0E2977BD}"/>
              </a:ext>
            </a:extLst>
          </p:cNvPr>
          <p:cNvSpPr>
            <a:spLocks noGrp="1"/>
          </p:cNvSpPr>
          <p:nvPr>
            <p:ph type="title"/>
          </p:nvPr>
        </p:nvSpPr>
        <p:spPr/>
        <p:txBody>
          <a:bodyPr/>
          <a:lstStyle/>
          <a:p>
            <a:pPr algn="just"/>
            <a:r>
              <a:rPr lang="en-US" altLang="zh-TW" dirty="0"/>
              <a:t>Step 43 – </a:t>
            </a:r>
            <a:r>
              <a:rPr lang="zh-TW" altLang="en-US" dirty="0"/>
              <a:t>下載</a:t>
            </a:r>
            <a:r>
              <a:rPr lang="en-US" altLang="zh-TW" dirty="0"/>
              <a:t>Arduino IDE</a:t>
            </a:r>
            <a:r>
              <a:rPr lang="zh-TW" altLang="en-US" dirty="0"/>
              <a:t> </a:t>
            </a:r>
            <a:r>
              <a:rPr lang="en-US" altLang="zh-TW" dirty="0"/>
              <a:t>(2/2)</a:t>
            </a:r>
            <a:endParaRPr lang="zh-TW" altLang="en-US" dirty="0"/>
          </a:p>
        </p:txBody>
      </p:sp>
      <p:pic>
        <p:nvPicPr>
          <p:cNvPr id="12290" name="Picture 2" descr="梅問題－Arduino教學-下載與安裝Arduino IDE，開始撰寫你的第一隻Arduino">
            <a:extLst>
              <a:ext uri="{FF2B5EF4-FFF2-40B4-BE49-F238E27FC236}">
                <a16:creationId xmlns:a16="http://schemas.microsoft.com/office/drawing/2014/main" id="{B3307832-0C44-4438-AE6D-1C41D8409F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76908" y="1825625"/>
            <a:ext cx="7438184"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投影片編號版面配置區 2">
            <a:extLst>
              <a:ext uri="{FF2B5EF4-FFF2-40B4-BE49-F238E27FC236}">
                <a16:creationId xmlns:a16="http://schemas.microsoft.com/office/drawing/2014/main" id="{3166B60A-CC6E-43AB-9A50-F5558B651570}"/>
              </a:ext>
            </a:extLst>
          </p:cNvPr>
          <p:cNvSpPr>
            <a:spLocks noGrp="1"/>
          </p:cNvSpPr>
          <p:nvPr>
            <p:ph type="sldNum" sz="quarter" idx="12"/>
          </p:nvPr>
        </p:nvSpPr>
        <p:spPr/>
        <p:txBody>
          <a:bodyPr/>
          <a:lstStyle/>
          <a:p>
            <a:fld id="{80138FBE-9955-4D1C-8906-9613BD84A1A0}" type="slidenum">
              <a:rPr lang="zh-TW" altLang="en-US" smtClean="0"/>
              <a:t>78</a:t>
            </a:fld>
            <a:endParaRPr lang="zh-TW" altLang="en-US"/>
          </a:p>
        </p:txBody>
      </p:sp>
    </p:spTree>
    <p:extLst>
      <p:ext uri="{BB962C8B-B14F-4D97-AF65-F5344CB8AC3E}">
        <p14:creationId xmlns:p14="http://schemas.microsoft.com/office/powerpoint/2010/main" val="3251958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F8543A-3125-46E1-8920-718C0E2977BD}"/>
              </a:ext>
            </a:extLst>
          </p:cNvPr>
          <p:cNvSpPr>
            <a:spLocks noGrp="1"/>
          </p:cNvSpPr>
          <p:nvPr>
            <p:ph type="title"/>
          </p:nvPr>
        </p:nvSpPr>
        <p:spPr/>
        <p:txBody>
          <a:bodyPr/>
          <a:lstStyle/>
          <a:p>
            <a:pPr algn="just"/>
            <a:r>
              <a:rPr lang="en-US" altLang="zh-TW" dirty="0"/>
              <a:t>Step 44 – </a:t>
            </a:r>
            <a:r>
              <a:rPr lang="zh-TW" altLang="en-US" dirty="0"/>
              <a:t>安裝</a:t>
            </a:r>
            <a:r>
              <a:rPr lang="en-US" altLang="zh-TW" dirty="0"/>
              <a:t>Arduino IDE</a:t>
            </a:r>
            <a:endParaRPr lang="zh-TW" altLang="en-US" dirty="0"/>
          </a:p>
        </p:txBody>
      </p:sp>
      <p:sp>
        <p:nvSpPr>
          <p:cNvPr id="3" name="內容版面配置區 2">
            <a:extLst>
              <a:ext uri="{FF2B5EF4-FFF2-40B4-BE49-F238E27FC236}">
                <a16:creationId xmlns:a16="http://schemas.microsoft.com/office/drawing/2014/main" id="{B2D8C95A-D2AC-4F66-AC4C-764FE7F8E483}"/>
              </a:ext>
            </a:extLst>
          </p:cNvPr>
          <p:cNvSpPr>
            <a:spLocks noGrp="1"/>
          </p:cNvSpPr>
          <p:nvPr>
            <p:ph sz="half" idx="1"/>
          </p:nvPr>
        </p:nvSpPr>
        <p:spPr/>
        <p:txBody>
          <a:bodyPr>
            <a:normAutofit/>
          </a:bodyPr>
          <a:lstStyle/>
          <a:p>
            <a:pPr marL="514350" indent="-514350" algn="just">
              <a:buFont typeface="+mj-lt"/>
              <a:buAutoNum type="arabicPeriod"/>
            </a:pPr>
            <a:r>
              <a:rPr lang="zh-TW" altLang="en-US" sz="2400" dirty="0"/>
              <a:t>安裝過程都點選</a:t>
            </a:r>
            <a:r>
              <a:rPr lang="en-US" altLang="zh-TW" sz="2400" dirty="0"/>
              <a:t>Next</a:t>
            </a:r>
            <a:r>
              <a:rPr lang="zh-TW" altLang="en-US" sz="2400" dirty="0"/>
              <a:t>。</a:t>
            </a:r>
            <a:endParaRPr lang="en-US" altLang="zh-TW" sz="2400" dirty="0"/>
          </a:p>
          <a:p>
            <a:pPr marL="514350" indent="-514350" algn="just">
              <a:buFont typeface="+mj-lt"/>
              <a:buAutoNum type="arabicPeriod"/>
            </a:pPr>
            <a:r>
              <a:rPr lang="zh-TW" altLang="en-US" sz="2400" dirty="0"/>
              <a:t>完成後開啟</a:t>
            </a:r>
            <a:r>
              <a:rPr lang="en-US" altLang="zh-TW" sz="2400" dirty="0"/>
              <a:t>Arduino IDE</a:t>
            </a:r>
            <a:r>
              <a:rPr lang="zh-TW" altLang="en-US" sz="2400" dirty="0"/>
              <a:t>即可使用。</a:t>
            </a:r>
            <a:endParaRPr lang="en-US" altLang="zh-TW" sz="2400" dirty="0"/>
          </a:p>
          <a:p>
            <a:pPr marL="514350" indent="-514350" algn="just">
              <a:buFont typeface="+mj-lt"/>
              <a:buAutoNum type="arabicPeriod"/>
            </a:pPr>
            <a:endParaRPr lang="en-US" altLang="zh-TW" sz="2400" dirty="0"/>
          </a:p>
        </p:txBody>
      </p:sp>
      <p:pic>
        <p:nvPicPr>
          <p:cNvPr id="6" name="Picture 2" descr="梅問題－Arduino教學-下載與安裝Arduino IDE，開始撰寫你的第一隻Arduino">
            <a:extLst>
              <a:ext uri="{FF2B5EF4-FFF2-40B4-BE49-F238E27FC236}">
                <a16:creationId xmlns:a16="http://schemas.microsoft.com/office/drawing/2014/main" id="{7263B91D-B978-4BCF-9526-489AFC617A91}"/>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495901" y="1825625"/>
            <a:ext cx="4857899" cy="3336925"/>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3">
            <a:extLst>
              <a:ext uri="{FF2B5EF4-FFF2-40B4-BE49-F238E27FC236}">
                <a16:creationId xmlns:a16="http://schemas.microsoft.com/office/drawing/2014/main" id="{C7C77A67-D1BB-418F-BC25-4D96CE4E366E}"/>
              </a:ext>
            </a:extLst>
          </p:cNvPr>
          <p:cNvSpPr>
            <a:spLocks noGrp="1"/>
          </p:cNvSpPr>
          <p:nvPr>
            <p:ph type="sldNum" sz="quarter" idx="12"/>
          </p:nvPr>
        </p:nvSpPr>
        <p:spPr/>
        <p:txBody>
          <a:bodyPr/>
          <a:lstStyle/>
          <a:p>
            <a:fld id="{80138FBE-9955-4D1C-8906-9613BD84A1A0}" type="slidenum">
              <a:rPr lang="zh-TW" altLang="en-US" smtClean="0"/>
              <a:t>79</a:t>
            </a:fld>
            <a:endParaRPr lang="zh-TW" altLang="en-US"/>
          </a:p>
        </p:txBody>
      </p:sp>
    </p:spTree>
    <p:extLst>
      <p:ext uri="{BB962C8B-B14F-4D97-AF65-F5344CB8AC3E}">
        <p14:creationId xmlns:p14="http://schemas.microsoft.com/office/powerpoint/2010/main" val="1410573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B1D5E4-1CAC-E541-9E54-F6187A0E63B9}"/>
              </a:ext>
            </a:extLst>
          </p:cNvPr>
          <p:cNvSpPr>
            <a:spLocks noGrp="1"/>
          </p:cNvSpPr>
          <p:nvPr>
            <p:ph type="title"/>
          </p:nvPr>
        </p:nvSpPr>
        <p:spPr/>
        <p:txBody>
          <a:bodyPr/>
          <a:lstStyle/>
          <a:p>
            <a:r>
              <a:rPr lang="en" altLang="zh-TW" dirty="0"/>
              <a:t>Virtual Private Cloud </a:t>
            </a:r>
            <a:r>
              <a:rPr kumimoji="1" lang="en-US" altLang="zh-TW" dirty="0">
                <a:latin typeface="+mn-ea"/>
              </a:rPr>
              <a:t>(</a:t>
            </a:r>
            <a:r>
              <a:rPr lang="en" altLang="zh-TW" dirty="0"/>
              <a:t>VPC</a:t>
            </a:r>
            <a:r>
              <a:rPr lang="en-US" altLang="zh-TW" dirty="0"/>
              <a:t>)</a:t>
            </a:r>
            <a:endParaRPr kumimoji="1" lang="zh-TW" altLang="en-US" dirty="0"/>
          </a:p>
        </p:txBody>
      </p:sp>
      <p:sp>
        <p:nvSpPr>
          <p:cNvPr id="3" name="內容版面配置區 2">
            <a:extLst>
              <a:ext uri="{FF2B5EF4-FFF2-40B4-BE49-F238E27FC236}">
                <a16:creationId xmlns:a16="http://schemas.microsoft.com/office/drawing/2014/main" id="{292887D5-E007-BB49-B954-182C6F442B9D}"/>
              </a:ext>
            </a:extLst>
          </p:cNvPr>
          <p:cNvSpPr>
            <a:spLocks noGrp="1"/>
          </p:cNvSpPr>
          <p:nvPr>
            <p:ph idx="1"/>
          </p:nvPr>
        </p:nvSpPr>
        <p:spPr/>
        <p:txBody>
          <a:bodyPr>
            <a:normAutofit/>
          </a:bodyPr>
          <a:lstStyle/>
          <a:p>
            <a:pPr>
              <a:lnSpc>
                <a:spcPct val="150000"/>
              </a:lnSpc>
            </a:pPr>
            <a:r>
              <a:rPr lang="zh-TW" altLang="en-US" sz="2400" dirty="0"/>
              <a:t>同時設定擁有很多組虛擬雲。</a:t>
            </a:r>
            <a:endParaRPr lang="en-US" altLang="zh-TW" sz="2400" dirty="0"/>
          </a:p>
          <a:p>
            <a:pPr>
              <a:lnSpc>
                <a:spcPct val="150000"/>
              </a:lnSpc>
            </a:pPr>
            <a:r>
              <a:rPr lang="zh-TW" altLang="en-US" sz="2400" dirty="0"/>
              <a:t>訪問權限個別設定。</a:t>
            </a:r>
            <a:endParaRPr kumimoji="1" lang="en-US" altLang="zh-TW" sz="2400" dirty="0">
              <a:latin typeface="+mn-ea"/>
            </a:endParaRPr>
          </a:p>
          <a:p>
            <a:pPr>
              <a:lnSpc>
                <a:spcPct val="150000"/>
              </a:lnSpc>
            </a:pPr>
            <a:r>
              <a:rPr kumimoji="1" lang="zh-TW" altLang="en-US" sz="2400" dirty="0">
                <a:latin typeface="+mn-ea"/>
              </a:rPr>
              <a:t>依照使用量與時間計費。</a:t>
            </a:r>
            <a:endParaRPr kumimoji="1" lang="en-US" altLang="zh-TW" sz="2400" dirty="0">
              <a:latin typeface="+mn-ea"/>
            </a:endParaRPr>
          </a:p>
          <a:p>
            <a:pPr>
              <a:lnSpc>
                <a:spcPct val="150000"/>
              </a:lnSpc>
            </a:pPr>
            <a:r>
              <a:rPr lang="zh-TW" altLang="en-US" sz="2400" dirty="0">
                <a:latin typeface="+mn-ea"/>
                <a:hlinkClick r:id="rId3"/>
              </a:rPr>
              <a:t>官方介紹</a:t>
            </a:r>
            <a:endParaRPr lang="en-US" altLang="zh-TW" sz="2400" dirty="0">
              <a:latin typeface="+mn-ea"/>
            </a:endParaRPr>
          </a:p>
        </p:txBody>
      </p:sp>
    </p:spTree>
    <p:extLst>
      <p:ext uri="{BB962C8B-B14F-4D97-AF65-F5344CB8AC3E}">
        <p14:creationId xmlns:p14="http://schemas.microsoft.com/office/powerpoint/2010/main" val="20286276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F8543A-3125-46E1-8920-718C0E2977BD}"/>
              </a:ext>
            </a:extLst>
          </p:cNvPr>
          <p:cNvSpPr>
            <a:spLocks noGrp="1"/>
          </p:cNvSpPr>
          <p:nvPr>
            <p:ph type="title"/>
          </p:nvPr>
        </p:nvSpPr>
        <p:spPr/>
        <p:txBody>
          <a:bodyPr/>
          <a:lstStyle/>
          <a:p>
            <a:pPr algn="just"/>
            <a:r>
              <a:rPr lang="en-US" altLang="zh-TW" dirty="0"/>
              <a:t>Step 45 –</a:t>
            </a:r>
            <a:r>
              <a:rPr lang="zh-TW" altLang="en-US" dirty="0"/>
              <a:t> 配合</a:t>
            </a:r>
            <a:r>
              <a:rPr lang="en-US" altLang="zh-TW" dirty="0"/>
              <a:t>Arduino</a:t>
            </a:r>
            <a:r>
              <a:rPr lang="zh-TW" altLang="en-US" dirty="0"/>
              <a:t> </a:t>
            </a:r>
            <a:r>
              <a:rPr lang="en-US" altLang="zh-TW" dirty="0"/>
              <a:t>IDE</a:t>
            </a:r>
            <a:r>
              <a:rPr lang="zh-TW" altLang="en-US" dirty="0"/>
              <a:t>安裝驅動程式</a:t>
            </a:r>
          </a:p>
        </p:txBody>
      </p:sp>
      <p:pic>
        <p:nvPicPr>
          <p:cNvPr id="9218" name="Picture 2" descr="https://scontent-tpe1-1.xx.fbcdn.net/v/t1.15752-9/107924344_678128089408202_8053313792714863226_n.png?_nc_cat=102&amp;_nc_sid=b96e70&amp;_nc_ohc=Dq1s8yk0WHcAX_FxIle&amp;_nc_ht=scontent-tpe1-1.xx&amp;oh=bbb05e4c544c494144f00fc356c3466b&amp;oe=5F34ED04">
            <a:extLst>
              <a:ext uri="{FF2B5EF4-FFF2-40B4-BE49-F238E27FC236}">
                <a16:creationId xmlns:a16="http://schemas.microsoft.com/office/drawing/2014/main" id="{FD3341A6-C7E6-49BF-BF2A-E4C845E160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781425" y="1690690"/>
            <a:ext cx="4629150" cy="22002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scontent-tpe1-1.xx.fbcdn.net/v/t1.15752-9/107840885_296320131561358_1741447353548371910_n.png?_nc_cat=103&amp;_nc_sid=b96e70&amp;_nc_ohc=1nuA2WwRdrcAX8IB2oo&amp;_nc_ht=scontent-tpe1-1.xx&amp;oh=26cceb88a6e14df07a212a4edb4961a0&amp;oe=5F344F91">
            <a:extLst>
              <a:ext uri="{FF2B5EF4-FFF2-40B4-BE49-F238E27FC236}">
                <a16:creationId xmlns:a16="http://schemas.microsoft.com/office/drawing/2014/main" id="{D111F52C-7B77-4C77-8670-EEE90CD9E2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062" y="4067171"/>
            <a:ext cx="4238625" cy="220027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scontent-tpe1-1.xx.fbcdn.net/v/t1.15752-9/108154675_1169264136744065_5041190454173204848_n.png?_nc_cat=105&amp;_nc_sid=b96e70&amp;_nc_ohc=vLG6fdrOMwoAX-LkacL&amp;_nc_ht=scontent-tpe1-1.xx&amp;oh=93a04b70b1c528c7c2b2f9b91b6a3e47&amp;oe=5F344750">
            <a:extLst>
              <a:ext uri="{FF2B5EF4-FFF2-40B4-BE49-F238E27FC236}">
                <a16:creationId xmlns:a16="http://schemas.microsoft.com/office/drawing/2014/main" id="{49FA10D6-42DD-4747-85D4-E5702BEC69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687" y="4067172"/>
            <a:ext cx="4238625" cy="2200275"/>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a:extLst>
              <a:ext uri="{FF2B5EF4-FFF2-40B4-BE49-F238E27FC236}">
                <a16:creationId xmlns:a16="http://schemas.microsoft.com/office/drawing/2014/main" id="{6353C289-F4B5-47D1-A8F9-6F34E724ADE5}"/>
              </a:ext>
            </a:extLst>
          </p:cNvPr>
          <p:cNvSpPr/>
          <p:nvPr/>
        </p:nvSpPr>
        <p:spPr>
          <a:xfrm>
            <a:off x="8743949" y="5435442"/>
            <a:ext cx="714375" cy="2986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1" name="矩形 10">
            <a:extLst>
              <a:ext uri="{FF2B5EF4-FFF2-40B4-BE49-F238E27FC236}">
                <a16:creationId xmlns:a16="http://schemas.microsoft.com/office/drawing/2014/main" id="{A761733D-6D31-4CA8-9D0D-AE598CD5C85D}"/>
              </a:ext>
            </a:extLst>
          </p:cNvPr>
          <p:cNvSpPr/>
          <p:nvPr/>
        </p:nvSpPr>
        <p:spPr>
          <a:xfrm>
            <a:off x="4095749" y="5435442"/>
            <a:ext cx="714375" cy="2986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12" name="矩形 11">
            <a:extLst>
              <a:ext uri="{FF2B5EF4-FFF2-40B4-BE49-F238E27FC236}">
                <a16:creationId xmlns:a16="http://schemas.microsoft.com/office/drawing/2014/main" id="{AD02832A-B10B-46B0-A334-9A2F2BA0790F}"/>
              </a:ext>
            </a:extLst>
          </p:cNvPr>
          <p:cNvSpPr/>
          <p:nvPr/>
        </p:nvSpPr>
        <p:spPr>
          <a:xfrm>
            <a:off x="6629399" y="3063717"/>
            <a:ext cx="714375" cy="2986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3" name="群組 12">
            <a:extLst>
              <a:ext uri="{FF2B5EF4-FFF2-40B4-BE49-F238E27FC236}">
                <a16:creationId xmlns:a16="http://schemas.microsoft.com/office/drawing/2014/main" id="{CA34A143-FE42-453F-AF73-1D3E657B4866}"/>
              </a:ext>
            </a:extLst>
          </p:cNvPr>
          <p:cNvGrpSpPr/>
          <p:nvPr/>
        </p:nvGrpSpPr>
        <p:grpSpPr>
          <a:xfrm flipH="1">
            <a:off x="7343774" y="2914153"/>
            <a:ext cx="722644" cy="722644"/>
            <a:chOff x="4536098" y="5059673"/>
            <a:chExt cx="722644" cy="722644"/>
          </a:xfrm>
        </p:grpSpPr>
        <p:pic>
          <p:nvPicPr>
            <p:cNvPr id="14" name="圖形 13" descr="手背向前食指朝右指索引">
              <a:extLst>
                <a:ext uri="{FF2B5EF4-FFF2-40B4-BE49-F238E27FC236}">
                  <a16:creationId xmlns:a16="http://schemas.microsoft.com/office/drawing/2014/main" id="{0A729187-56BA-4E3D-AAD0-B3A9EF8DACD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36098" y="5059673"/>
              <a:ext cx="722644" cy="722644"/>
            </a:xfrm>
            <a:prstGeom prst="rect">
              <a:avLst/>
            </a:prstGeom>
          </p:spPr>
        </p:pic>
        <p:sp>
          <p:nvSpPr>
            <p:cNvPr id="15" name="文字方塊 14">
              <a:extLst>
                <a:ext uri="{FF2B5EF4-FFF2-40B4-BE49-F238E27FC236}">
                  <a16:creationId xmlns:a16="http://schemas.microsoft.com/office/drawing/2014/main" id="{8F2048B3-E083-4591-B0BB-94AFA5197989}"/>
                </a:ext>
              </a:extLst>
            </p:cNvPr>
            <p:cNvSpPr txBox="1"/>
            <p:nvPr/>
          </p:nvSpPr>
          <p:spPr>
            <a:xfrm>
              <a:off x="4644729" y="5220964"/>
              <a:ext cx="338554" cy="461665"/>
            </a:xfrm>
            <a:prstGeom prst="rect">
              <a:avLst/>
            </a:prstGeom>
            <a:noFill/>
          </p:spPr>
          <p:txBody>
            <a:bodyPr wrap="none" rtlCol="0">
              <a:spAutoFit/>
            </a:bodyPr>
            <a:lstStyle/>
            <a:p>
              <a:pPr algn="just"/>
              <a:r>
                <a:rPr lang="en-US" altLang="zh-TW" sz="2400" dirty="0">
                  <a:solidFill>
                    <a:schemeClr val="bg1"/>
                  </a:solidFill>
                </a:rPr>
                <a:t>1</a:t>
              </a:r>
              <a:endParaRPr lang="zh-TW" altLang="en-US" sz="2400" dirty="0">
                <a:solidFill>
                  <a:schemeClr val="bg1"/>
                </a:solidFill>
              </a:endParaRPr>
            </a:p>
          </p:txBody>
        </p:sp>
      </p:grpSp>
      <p:grpSp>
        <p:nvGrpSpPr>
          <p:cNvPr id="16" name="群組 15">
            <a:extLst>
              <a:ext uri="{FF2B5EF4-FFF2-40B4-BE49-F238E27FC236}">
                <a16:creationId xmlns:a16="http://schemas.microsoft.com/office/drawing/2014/main" id="{33F0B625-6342-43B2-A8C8-9B59EE9EA4C5}"/>
              </a:ext>
            </a:extLst>
          </p:cNvPr>
          <p:cNvGrpSpPr/>
          <p:nvPr/>
        </p:nvGrpSpPr>
        <p:grpSpPr>
          <a:xfrm>
            <a:off x="4820277" y="5299623"/>
            <a:ext cx="722644" cy="722644"/>
            <a:chOff x="6497445" y="5748630"/>
            <a:chExt cx="722644" cy="722644"/>
          </a:xfrm>
        </p:grpSpPr>
        <p:pic>
          <p:nvPicPr>
            <p:cNvPr id="17" name="圖形 16" descr="手背向前食指朝右指索引">
              <a:extLst>
                <a:ext uri="{FF2B5EF4-FFF2-40B4-BE49-F238E27FC236}">
                  <a16:creationId xmlns:a16="http://schemas.microsoft.com/office/drawing/2014/main" id="{1A3292D2-1394-4AD5-88FD-86793AEFE6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497445" y="5748630"/>
              <a:ext cx="722644" cy="722644"/>
            </a:xfrm>
            <a:prstGeom prst="rect">
              <a:avLst/>
            </a:prstGeom>
          </p:spPr>
        </p:pic>
        <p:sp>
          <p:nvSpPr>
            <p:cNvPr id="18" name="文字方塊 17">
              <a:extLst>
                <a:ext uri="{FF2B5EF4-FFF2-40B4-BE49-F238E27FC236}">
                  <a16:creationId xmlns:a16="http://schemas.microsoft.com/office/drawing/2014/main" id="{712D19A6-25EF-4A08-AF48-B26015314507}"/>
                </a:ext>
              </a:extLst>
            </p:cNvPr>
            <p:cNvSpPr txBox="1"/>
            <p:nvPr/>
          </p:nvSpPr>
          <p:spPr>
            <a:xfrm>
              <a:off x="6792045" y="5910159"/>
              <a:ext cx="338554" cy="461665"/>
            </a:xfrm>
            <a:prstGeom prst="rect">
              <a:avLst/>
            </a:prstGeom>
            <a:noFill/>
          </p:spPr>
          <p:txBody>
            <a:bodyPr wrap="none" rtlCol="0">
              <a:spAutoFit/>
            </a:bodyPr>
            <a:lstStyle/>
            <a:p>
              <a:pPr algn="just"/>
              <a:r>
                <a:rPr lang="en-US" altLang="zh-TW" sz="2400" dirty="0">
                  <a:solidFill>
                    <a:schemeClr val="bg1"/>
                  </a:solidFill>
                </a:rPr>
                <a:t>2</a:t>
              </a:r>
              <a:endParaRPr lang="zh-TW" altLang="en-US" sz="2400" dirty="0">
                <a:solidFill>
                  <a:schemeClr val="bg1"/>
                </a:solidFill>
              </a:endParaRPr>
            </a:p>
          </p:txBody>
        </p:sp>
      </p:grpSp>
      <p:grpSp>
        <p:nvGrpSpPr>
          <p:cNvPr id="19" name="群組 18">
            <a:extLst>
              <a:ext uri="{FF2B5EF4-FFF2-40B4-BE49-F238E27FC236}">
                <a16:creationId xmlns:a16="http://schemas.microsoft.com/office/drawing/2014/main" id="{6254725A-4682-49BC-8810-492D0D4990BF}"/>
              </a:ext>
            </a:extLst>
          </p:cNvPr>
          <p:cNvGrpSpPr/>
          <p:nvPr/>
        </p:nvGrpSpPr>
        <p:grpSpPr>
          <a:xfrm>
            <a:off x="9458324" y="5299623"/>
            <a:ext cx="722644" cy="722644"/>
            <a:chOff x="6497445" y="5748630"/>
            <a:chExt cx="722644" cy="722644"/>
          </a:xfrm>
        </p:grpSpPr>
        <p:pic>
          <p:nvPicPr>
            <p:cNvPr id="20" name="圖形 19" descr="手背向前食指朝右指索引">
              <a:extLst>
                <a:ext uri="{FF2B5EF4-FFF2-40B4-BE49-F238E27FC236}">
                  <a16:creationId xmlns:a16="http://schemas.microsoft.com/office/drawing/2014/main" id="{EF601F85-8941-4367-A034-05C8B814D6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497445" y="5748630"/>
              <a:ext cx="722644" cy="722644"/>
            </a:xfrm>
            <a:prstGeom prst="rect">
              <a:avLst/>
            </a:prstGeom>
          </p:spPr>
        </p:pic>
        <p:sp>
          <p:nvSpPr>
            <p:cNvPr id="21" name="文字方塊 20">
              <a:extLst>
                <a:ext uri="{FF2B5EF4-FFF2-40B4-BE49-F238E27FC236}">
                  <a16:creationId xmlns:a16="http://schemas.microsoft.com/office/drawing/2014/main" id="{330A13F4-CA45-4948-B33E-447AF6970E2D}"/>
                </a:ext>
              </a:extLst>
            </p:cNvPr>
            <p:cNvSpPr txBox="1"/>
            <p:nvPr/>
          </p:nvSpPr>
          <p:spPr>
            <a:xfrm>
              <a:off x="6792045" y="5910159"/>
              <a:ext cx="338554" cy="461665"/>
            </a:xfrm>
            <a:prstGeom prst="rect">
              <a:avLst/>
            </a:prstGeom>
            <a:noFill/>
          </p:spPr>
          <p:txBody>
            <a:bodyPr wrap="none" rtlCol="0">
              <a:spAutoFit/>
            </a:bodyPr>
            <a:lstStyle/>
            <a:p>
              <a:pPr algn="just"/>
              <a:r>
                <a:rPr lang="en-US" altLang="zh-TW" sz="2400" dirty="0">
                  <a:solidFill>
                    <a:schemeClr val="bg1"/>
                  </a:solidFill>
                </a:rPr>
                <a:t>3</a:t>
              </a:r>
              <a:endParaRPr lang="zh-TW" altLang="en-US" sz="2400" dirty="0">
                <a:solidFill>
                  <a:schemeClr val="bg1"/>
                </a:solidFill>
              </a:endParaRPr>
            </a:p>
          </p:txBody>
        </p:sp>
      </p:grpSp>
      <p:sp>
        <p:nvSpPr>
          <p:cNvPr id="3" name="投影片編號版面配置區 2">
            <a:extLst>
              <a:ext uri="{FF2B5EF4-FFF2-40B4-BE49-F238E27FC236}">
                <a16:creationId xmlns:a16="http://schemas.microsoft.com/office/drawing/2014/main" id="{06EF4B76-355D-4E9E-8056-CBC00CFDB991}"/>
              </a:ext>
            </a:extLst>
          </p:cNvPr>
          <p:cNvSpPr>
            <a:spLocks noGrp="1"/>
          </p:cNvSpPr>
          <p:nvPr>
            <p:ph type="sldNum" sz="quarter" idx="12"/>
          </p:nvPr>
        </p:nvSpPr>
        <p:spPr/>
        <p:txBody>
          <a:bodyPr/>
          <a:lstStyle/>
          <a:p>
            <a:fld id="{80138FBE-9955-4D1C-8906-9613BD84A1A0}" type="slidenum">
              <a:rPr lang="zh-TW" altLang="en-US" smtClean="0"/>
              <a:t>80</a:t>
            </a:fld>
            <a:endParaRPr lang="zh-TW" altLang="en-US"/>
          </a:p>
        </p:txBody>
      </p:sp>
    </p:spTree>
    <p:extLst>
      <p:ext uri="{BB962C8B-B14F-4D97-AF65-F5344CB8AC3E}">
        <p14:creationId xmlns:p14="http://schemas.microsoft.com/office/powerpoint/2010/main" val="651369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F552B9-B998-417C-993D-C98038105DA6}"/>
              </a:ext>
            </a:extLst>
          </p:cNvPr>
          <p:cNvSpPr>
            <a:spLocks noGrp="1"/>
          </p:cNvSpPr>
          <p:nvPr>
            <p:ph type="title"/>
          </p:nvPr>
        </p:nvSpPr>
        <p:spPr/>
        <p:txBody>
          <a:bodyPr/>
          <a:lstStyle/>
          <a:p>
            <a:pPr algn="just"/>
            <a:r>
              <a:rPr lang="en-US" altLang="zh-TW" dirty="0"/>
              <a:t>Step 46</a:t>
            </a:r>
            <a:r>
              <a:rPr lang="zh-TW" altLang="en-US" dirty="0"/>
              <a:t> </a:t>
            </a:r>
            <a:r>
              <a:rPr lang="en-US" altLang="zh-TW" dirty="0"/>
              <a:t>–</a:t>
            </a:r>
            <a:r>
              <a:rPr lang="zh-TW" altLang="en-US" dirty="0"/>
              <a:t> 取得</a:t>
            </a:r>
            <a:r>
              <a:rPr lang="en-US" altLang="zh-TW" dirty="0" err="1"/>
              <a:t>LinkIt</a:t>
            </a:r>
            <a:r>
              <a:rPr lang="en-US" altLang="zh-TW" dirty="0"/>
              <a:t> 7688 Duo</a:t>
            </a:r>
            <a:r>
              <a:rPr lang="zh-TW" altLang="en-US" dirty="0"/>
              <a:t>的支援</a:t>
            </a:r>
          </a:p>
        </p:txBody>
      </p:sp>
      <p:sp>
        <p:nvSpPr>
          <p:cNvPr id="3" name="內容版面配置區 2">
            <a:extLst>
              <a:ext uri="{FF2B5EF4-FFF2-40B4-BE49-F238E27FC236}">
                <a16:creationId xmlns:a16="http://schemas.microsoft.com/office/drawing/2014/main" id="{03969E6B-246D-453D-9DA7-998E7E630D0B}"/>
              </a:ext>
            </a:extLst>
          </p:cNvPr>
          <p:cNvSpPr>
            <a:spLocks noGrp="1"/>
          </p:cNvSpPr>
          <p:nvPr>
            <p:ph idx="1"/>
          </p:nvPr>
        </p:nvSpPr>
        <p:spPr/>
        <p:txBody>
          <a:bodyPr>
            <a:normAutofit/>
          </a:bodyPr>
          <a:lstStyle/>
          <a:p>
            <a:pPr marL="514350" indent="-514350" algn="just">
              <a:buFont typeface="+mj-lt"/>
              <a:buAutoNum type="arabicPeriod"/>
            </a:pPr>
            <a:r>
              <a:rPr lang="zh-TW" altLang="en-US" sz="2000" dirty="0"/>
              <a:t>開啟</a:t>
            </a:r>
            <a:r>
              <a:rPr lang="en-US" altLang="zh-TW" sz="2000" dirty="0"/>
              <a:t>Arduino IDE</a:t>
            </a:r>
            <a:r>
              <a:rPr lang="zh-TW" altLang="en-US" sz="2000" dirty="0"/>
              <a:t>。</a:t>
            </a:r>
            <a:endParaRPr lang="en-US" altLang="zh-TW" sz="2000" dirty="0"/>
          </a:p>
          <a:p>
            <a:pPr marL="514350" indent="-514350" algn="just">
              <a:buFont typeface="+mj-lt"/>
              <a:buAutoNum type="arabicPeriod"/>
            </a:pPr>
            <a:r>
              <a:rPr lang="zh-TW" altLang="en-US" sz="2000" dirty="0"/>
              <a:t>點選</a:t>
            </a:r>
            <a:r>
              <a:rPr lang="en-US" altLang="zh-TW" sz="2000" dirty="0"/>
              <a:t>File</a:t>
            </a:r>
            <a:r>
              <a:rPr lang="zh-TW" altLang="en-US" sz="2000" dirty="0"/>
              <a:t>→</a:t>
            </a:r>
            <a:r>
              <a:rPr lang="en-US" altLang="zh-TW" sz="2000" dirty="0"/>
              <a:t>Preferences</a:t>
            </a:r>
            <a:r>
              <a:rPr lang="zh-TW" altLang="en-US" sz="2000" dirty="0"/>
              <a:t>。</a:t>
            </a:r>
            <a:endParaRPr lang="en-US" altLang="zh-TW" sz="2000" dirty="0"/>
          </a:p>
          <a:p>
            <a:pPr marL="514350" indent="-514350">
              <a:buFont typeface="+mj-lt"/>
              <a:buAutoNum type="arabicPeriod"/>
            </a:pPr>
            <a:r>
              <a:rPr lang="zh-TW" altLang="en-US" sz="2000" dirty="0"/>
              <a:t>在</a:t>
            </a:r>
            <a:r>
              <a:rPr lang="en-US" altLang="zh-TW" sz="2000" dirty="0"/>
              <a:t>Additional Boards Manager URL</a:t>
            </a:r>
            <a:r>
              <a:rPr lang="zh-TW" altLang="en-US" sz="2000" dirty="0"/>
              <a:t>輸入</a:t>
            </a:r>
            <a:r>
              <a:rPr lang="en-US" altLang="zh-TW" sz="2000" b="1" dirty="0">
                <a:hlinkClick r:id="rId2"/>
              </a:rPr>
              <a:t>http://download.labs.mediatek.com/package_mtk_linkit_smart_7688_index.json</a:t>
            </a:r>
            <a:r>
              <a:rPr lang="zh-TW" altLang="en-US" sz="2000" dirty="0"/>
              <a:t>。</a:t>
            </a:r>
            <a:endParaRPr lang="en-US" altLang="zh-TW" sz="2000" b="1" dirty="0"/>
          </a:p>
          <a:p>
            <a:pPr marL="514350" indent="-514350" algn="just">
              <a:buFont typeface="+mj-lt"/>
              <a:buAutoNum type="arabicPeriod"/>
            </a:pPr>
            <a:r>
              <a:rPr lang="zh-TW" altLang="en-US" sz="2000" dirty="0"/>
              <a:t>點擊</a:t>
            </a:r>
            <a:r>
              <a:rPr lang="en-US" altLang="zh-TW" sz="2000" dirty="0"/>
              <a:t>OK</a:t>
            </a:r>
            <a:r>
              <a:rPr lang="zh-TW" altLang="en-US" sz="2000" dirty="0"/>
              <a:t>。</a:t>
            </a:r>
            <a:endParaRPr lang="en-US" altLang="zh-TW" sz="2000" dirty="0"/>
          </a:p>
          <a:p>
            <a:pPr marL="514350" indent="-514350">
              <a:buFont typeface="+mj-lt"/>
              <a:buAutoNum type="arabicPeriod"/>
            </a:pPr>
            <a:r>
              <a:rPr lang="zh-TW" altLang="en-US" sz="2000" dirty="0"/>
              <a:t>放入後看到</a:t>
            </a:r>
            <a:r>
              <a:rPr lang="en-US" altLang="zh-TW" sz="2000" dirty="0"/>
              <a:t>Arduino</a:t>
            </a:r>
            <a:r>
              <a:rPr lang="zh-TW" altLang="en-US" sz="2000" dirty="0"/>
              <a:t> </a:t>
            </a:r>
            <a:r>
              <a:rPr lang="en-US" altLang="zh-TW" sz="2000" dirty="0"/>
              <a:t>IDE</a:t>
            </a:r>
            <a:r>
              <a:rPr lang="zh-TW" altLang="en-US" sz="2000" dirty="0"/>
              <a:t>出現</a:t>
            </a:r>
            <a:r>
              <a:rPr lang="en-US" altLang="zh-TW" sz="2000" dirty="0"/>
              <a:t>Error</a:t>
            </a:r>
            <a:r>
              <a:rPr lang="zh-TW" altLang="en-US" sz="2000" dirty="0"/>
              <a:t>，屬正常</a:t>
            </a:r>
            <a:br>
              <a:rPr lang="en-US" altLang="zh-TW" sz="2000" dirty="0"/>
            </a:br>
            <a:r>
              <a:rPr lang="zh-TW" altLang="en-US" sz="2000" dirty="0"/>
              <a:t>現象，因</a:t>
            </a:r>
            <a:r>
              <a:rPr lang="en-US" altLang="zh-TW" sz="2000" dirty="0" err="1"/>
              <a:t>LinkIt</a:t>
            </a:r>
            <a:r>
              <a:rPr lang="zh-TW" altLang="en-US" sz="2000" dirty="0"/>
              <a:t>提供的</a:t>
            </a:r>
            <a:r>
              <a:rPr lang="en-US" altLang="zh-TW" sz="2000" dirty="0"/>
              <a:t>URL</a:t>
            </a:r>
            <a:r>
              <a:rPr lang="zh-TW" altLang="en-US" sz="2000" dirty="0"/>
              <a:t>已失效，但不必</a:t>
            </a:r>
            <a:br>
              <a:rPr lang="en-US" altLang="zh-TW" sz="2000" dirty="0"/>
            </a:br>
            <a:r>
              <a:rPr lang="zh-TW" altLang="en-US" sz="2000" dirty="0"/>
              <a:t>將</a:t>
            </a:r>
            <a:r>
              <a:rPr lang="en-US" altLang="zh-TW" sz="2000" dirty="0"/>
              <a:t>URL</a:t>
            </a:r>
            <a:r>
              <a:rPr lang="zh-TW" altLang="en-US" sz="2000" dirty="0"/>
              <a:t>移除，我們會透過另一種手動加入的</a:t>
            </a:r>
            <a:br>
              <a:rPr lang="en-US" altLang="zh-TW" sz="2000" dirty="0"/>
            </a:br>
            <a:r>
              <a:rPr lang="zh-TW" altLang="en-US" sz="2000" dirty="0"/>
              <a:t>方式去運行。</a:t>
            </a:r>
          </a:p>
        </p:txBody>
      </p:sp>
      <p:grpSp>
        <p:nvGrpSpPr>
          <p:cNvPr id="8" name="群組 7">
            <a:extLst>
              <a:ext uri="{FF2B5EF4-FFF2-40B4-BE49-F238E27FC236}">
                <a16:creationId xmlns:a16="http://schemas.microsoft.com/office/drawing/2014/main" id="{8B883E96-C7E4-4FE8-BD59-6C02E1C4771A}"/>
              </a:ext>
            </a:extLst>
          </p:cNvPr>
          <p:cNvGrpSpPr/>
          <p:nvPr/>
        </p:nvGrpSpPr>
        <p:grpSpPr>
          <a:xfrm>
            <a:off x="6695926" y="3295291"/>
            <a:ext cx="5245060" cy="3152537"/>
            <a:chOff x="6695926" y="3472130"/>
            <a:chExt cx="4950843" cy="2975698"/>
          </a:xfrm>
        </p:grpSpPr>
        <p:pic>
          <p:nvPicPr>
            <p:cNvPr id="4" name="圖片 3">
              <a:extLst>
                <a:ext uri="{FF2B5EF4-FFF2-40B4-BE49-F238E27FC236}">
                  <a16:creationId xmlns:a16="http://schemas.microsoft.com/office/drawing/2014/main" id="{E451B994-7B92-4520-AE50-172486D62A0F}"/>
                </a:ext>
              </a:extLst>
            </p:cNvPr>
            <p:cNvPicPr>
              <a:picLocks noChangeAspect="1"/>
            </p:cNvPicPr>
            <p:nvPr/>
          </p:nvPicPr>
          <p:blipFill>
            <a:blip r:embed="rId3"/>
            <a:stretch>
              <a:fillRect/>
            </a:stretch>
          </p:blipFill>
          <p:spPr>
            <a:xfrm>
              <a:off x="6756380" y="3472130"/>
              <a:ext cx="4890389" cy="2975698"/>
            </a:xfrm>
            <a:prstGeom prst="rect">
              <a:avLst/>
            </a:prstGeom>
          </p:spPr>
        </p:pic>
        <p:sp>
          <p:nvSpPr>
            <p:cNvPr id="7" name="矩形 6">
              <a:extLst>
                <a:ext uri="{FF2B5EF4-FFF2-40B4-BE49-F238E27FC236}">
                  <a16:creationId xmlns:a16="http://schemas.microsoft.com/office/drawing/2014/main" id="{DB333EC3-5559-4A06-A768-A08745E744C3}"/>
                </a:ext>
              </a:extLst>
            </p:cNvPr>
            <p:cNvSpPr/>
            <p:nvPr/>
          </p:nvSpPr>
          <p:spPr>
            <a:xfrm>
              <a:off x="6695926" y="5618631"/>
              <a:ext cx="4312095" cy="2986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sp>
        <p:nvSpPr>
          <p:cNvPr id="5" name="投影片編號版面配置區 4">
            <a:extLst>
              <a:ext uri="{FF2B5EF4-FFF2-40B4-BE49-F238E27FC236}">
                <a16:creationId xmlns:a16="http://schemas.microsoft.com/office/drawing/2014/main" id="{758944EC-EAA4-4171-87C0-1EB1C8012D43}"/>
              </a:ext>
            </a:extLst>
          </p:cNvPr>
          <p:cNvSpPr>
            <a:spLocks noGrp="1"/>
          </p:cNvSpPr>
          <p:nvPr>
            <p:ph type="sldNum" sz="quarter" idx="12"/>
          </p:nvPr>
        </p:nvSpPr>
        <p:spPr/>
        <p:txBody>
          <a:bodyPr/>
          <a:lstStyle/>
          <a:p>
            <a:fld id="{80138FBE-9955-4D1C-8906-9613BD84A1A0}" type="slidenum">
              <a:rPr lang="zh-TW" altLang="en-US" smtClean="0"/>
              <a:t>81</a:t>
            </a:fld>
            <a:endParaRPr lang="zh-TW" altLang="en-US"/>
          </a:p>
        </p:txBody>
      </p:sp>
      <p:pic>
        <p:nvPicPr>
          <p:cNvPr id="6" name="圖片 5">
            <a:extLst>
              <a:ext uri="{FF2B5EF4-FFF2-40B4-BE49-F238E27FC236}">
                <a16:creationId xmlns:a16="http://schemas.microsoft.com/office/drawing/2014/main" id="{5A0A86E7-1F6F-4419-9EAD-2002FFF276BE}"/>
              </a:ext>
            </a:extLst>
          </p:cNvPr>
          <p:cNvPicPr>
            <a:picLocks noChangeAspect="1"/>
          </p:cNvPicPr>
          <p:nvPr/>
        </p:nvPicPr>
        <p:blipFill>
          <a:blip r:embed="rId4"/>
          <a:stretch>
            <a:fillRect/>
          </a:stretch>
        </p:blipFill>
        <p:spPr>
          <a:xfrm>
            <a:off x="773034" y="5257759"/>
            <a:ext cx="5634307" cy="1008898"/>
          </a:xfrm>
          <a:prstGeom prst="rect">
            <a:avLst/>
          </a:prstGeom>
        </p:spPr>
      </p:pic>
    </p:spTree>
    <p:extLst>
      <p:ext uri="{BB962C8B-B14F-4D97-AF65-F5344CB8AC3E}">
        <p14:creationId xmlns:p14="http://schemas.microsoft.com/office/powerpoint/2010/main" val="9602480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F552B9-B998-417C-993D-C98038105DA6}"/>
              </a:ext>
            </a:extLst>
          </p:cNvPr>
          <p:cNvSpPr>
            <a:spLocks noGrp="1"/>
          </p:cNvSpPr>
          <p:nvPr>
            <p:ph type="title"/>
          </p:nvPr>
        </p:nvSpPr>
        <p:spPr>
          <a:xfrm>
            <a:off x="838199" y="365125"/>
            <a:ext cx="10945483" cy="1325563"/>
          </a:xfrm>
        </p:spPr>
        <p:txBody>
          <a:bodyPr/>
          <a:lstStyle/>
          <a:p>
            <a:pPr algn="just"/>
            <a:r>
              <a:rPr lang="en-US" altLang="zh-TW" dirty="0"/>
              <a:t>Step 47</a:t>
            </a:r>
            <a:r>
              <a:rPr lang="zh-TW" altLang="en-US" dirty="0"/>
              <a:t> </a:t>
            </a:r>
            <a:r>
              <a:rPr lang="en-US" altLang="zh-TW" dirty="0"/>
              <a:t>–</a:t>
            </a:r>
            <a:r>
              <a:rPr lang="zh-TW" altLang="en-US" dirty="0"/>
              <a:t> </a:t>
            </a:r>
            <a:r>
              <a:rPr lang="en-US" altLang="zh-TW" dirty="0" err="1"/>
              <a:t>LinkIt</a:t>
            </a:r>
            <a:r>
              <a:rPr lang="en-US" altLang="zh-TW" dirty="0"/>
              <a:t> 7688 Duo</a:t>
            </a:r>
            <a:r>
              <a:rPr lang="zh-TW" altLang="en-US" dirty="0"/>
              <a:t> </a:t>
            </a:r>
            <a:r>
              <a:rPr lang="en-US" altLang="zh-TW" dirty="0"/>
              <a:t>package</a:t>
            </a:r>
            <a:r>
              <a:rPr lang="zh-TW" altLang="en-US" dirty="0"/>
              <a:t>手動放入</a:t>
            </a:r>
          </a:p>
        </p:txBody>
      </p:sp>
      <p:sp>
        <p:nvSpPr>
          <p:cNvPr id="3" name="內容版面配置區 2">
            <a:extLst>
              <a:ext uri="{FF2B5EF4-FFF2-40B4-BE49-F238E27FC236}">
                <a16:creationId xmlns:a16="http://schemas.microsoft.com/office/drawing/2014/main" id="{03969E6B-246D-453D-9DA7-998E7E630D0B}"/>
              </a:ext>
            </a:extLst>
          </p:cNvPr>
          <p:cNvSpPr>
            <a:spLocks noGrp="1"/>
          </p:cNvSpPr>
          <p:nvPr>
            <p:ph idx="1"/>
          </p:nvPr>
        </p:nvSpPr>
        <p:spPr/>
        <p:txBody>
          <a:bodyPr>
            <a:normAutofit/>
          </a:bodyPr>
          <a:lstStyle/>
          <a:p>
            <a:pPr marL="514350" indent="-514350">
              <a:buFont typeface="+mj-lt"/>
              <a:buAutoNum type="arabicPeriod"/>
            </a:pPr>
            <a:r>
              <a:rPr lang="zh-TW" altLang="en-US" sz="2000" dirty="0"/>
              <a:t>將以下網址內的檔案解壓縮。</a:t>
            </a:r>
            <a:br>
              <a:rPr lang="en-US" altLang="zh-TW" sz="2000" dirty="0"/>
            </a:br>
            <a:r>
              <a:rPr lang="en-US" altLang="zh-TW" sz="1600" dirty="0">
                <a:hlinkClick r:id="rId2"/>
              </a:rPr>
              <a:t>https://drive.google.com/file/d/1D6eXWRj8XFw-0q4b7IhNFglxQpizOAF9/view?usp=sharing</a:t>
            </a:r>
            <a:endParaRPr lang="en-US" altLang="zh-TW" sz="2000" dirty="0"/>
          </a:p>
          <a:p>
            <a:pPr marL="514350" indent="-514350">
              <a:buFont typeface="+mj-lt"/>
              <a:buAutoNum type="arabicPeriod"/>
            </a:pPr>
            <a:r>
              <a:rPr lang="zh-TW" altLang="en-US" sz="2000" dirty="0"/>
              <a:t>確認存放</a:t>
            </a:r>
            <a:r>
              <a:rPr lang="en-US" altLang="zh-TW" sz="2000" dirty="0"/>
              <a:t>package</a:t>
            </a:r>
            <a:r>
              <a:rPr lang="zh-TW" altLang="en-US" sz="2000" dirty="0"/>
              <a:t>資料夾的路徑</a:t>
            </a:r>
            <a:r>
              <a:rPr lang="en-US" altLang="zh-TW" sz="2000" dirty="0"/>
              <a:t>(</a:t>
            </a:r>
            <a:r>
              <a:rPr lang="zh-TW" altLang="en-US" sz="2000" dirty="0"/>
              <a:t>右圖</a:t>
            </a:r>
            <a:r>
              <a:rPr lang="en-US" altLang="zh-TW" sz="2000" dirty="0"/>
              <a:t>)</a:t>
            </a:r>
            <a:r>
              <a:rPr lang="zh-TW" altLang="en-US" sz="2000" dirty="0"/>
              <a:t>。</a:t>
            </a:r>
            <a:endParaRPr lang="en-US" altLang="zh-TW" sz="2000" dirty="0"/>
          </a:p>
          <a:p>
            <a:pPr marL="514350" indent="-514350">
              <a:buFont typeface="+mj-lt"/>
              <a:buAutoNum type="arabicPeriod"/>
            </a:pPr>
            <a:r>
              <a:rPr lang="zh-TW" altLang="en-US" sz="2000" dirty="0"/>
              <a:t>將</a:t>
            </a:r>
            <a:r>
              <a:rPr lang="en-US" altLang="zh-TW" sz="2000" dirty="0"/>
              <a:t>Arduino15</a:t>
            </a:r>
            <a:r>
              <a:rPr lang="zh-TW" altLang="en-US" sz="2000" dirty="0"/>
              <a:t>資料夾複製到路徑中。</a:t>
            </a:r>
            <a:br>
              <a:rPr lang="en-US" altLang="zh-TW" sz="2000" dirty="0"/>
            </a:br>
            <a:r>
              <a:rPr lang="zh-TW" altLang="en-US" sz="2000" dirty="0"/>
              <a:t>注意：如果有使用過</a:t>
            </a:r>
            <a:r>
              <a:rPr lang="en-US" altLang="zh-TW" sz="2000" dirty="0"/>
              <a:t>Arduino IDE</a:t>
            </a:r>
            <a:r>
              <a:rPr lang="zh-TW" altLang="en-US" sz="2000" dirty="0"/>
              <a:t>做其他</a:t>
            </a:r>
            <a:br>
              <a:rPr lang="en-US" altLang="zh-TW" sz="2000" dirty="0"/>
            </a:br>
            <a:r>
              <a:rPr lang="zh-TW" altLang="en-US" sz="2000" dirty="0"/>
              <a:t>實驗或安裝其他</a:t>
            </a:r>
            <a:r>
              <a:rPr lang="en-US" altLang="zh-TW" sz="2000" dirty="0"/>
              <a:t>package/library</a:t>
            </a:r>
            <a:r>
              <a:rPr lang="zh-TW" altLang="en-US" sz="2000" dirty="0"/>
              <a:t>，請篩選</a:t>
            </a:r>
            <a:br>
              <a:rPr lang="en-US" altLang="zh-TW" sz="2000" dirty="0"/>
            </a:br>
            <a:r>
              <a:rPr lang="zh-TW" altLang="en-US" sz="2000" dirty="0"/>
              <a:t>檔案，勿直接覆蓋，避免原</a:t>
            </a:r>
            <a:r>
              <a:rPr lang="en-US" altLang="zh-TW" sz="2000" dirty="0"/>
              <a:t>package/library</a:t>
            </a:r>
            <a:br>
              <a:rPr lang="en-US" altLang="zh-TW" sz="2000" dirty="0"/>
            </a:br>
            <a:r>
              <a:rPr lang="zh-TW" altLang="en-US" sz="2000" dirty="0"/>
              <a:t>無法使用。</a:t>
            </a:r>
            <a:endParaRPr lang="en-US" altLang="zh-TW" sz="2000" b="1" dirty="0"/>
          </a:p>
          <a:p>
            <a:pPr marL="514350" indent="-514350">
              <a:buFont typeface="+mj-lt"/>
              <a:buAutoNum type="arabicPeriod"/>
            </a:pPr>
            <a:r>
              <a:rPr lang="zh-TW" altLang="en-US" sz="2000" dirty="0"/>
              <a:t>重啟</a:t>
            </a:r>
            <a:r>
              <a:rPr lang="en-US" altLang="zh-TW" sz="2000" dirty="0"/>
              <a:t>Arduino IDE</a:t>
            </a:r>
            <a:r>
              <a:rPr lang="zh-TW" altLang="en-US" sz="2000" dirty="0"/>
              <a:t>。</a:t>
            </a:r>
          </a:p>
        </p:txBody>
      </p:sp>
      <p:sp>
        <p:nvSpPr>
          <p:cNvPr id="5" name="投影片編號版面配置區 4">
            <a:extLst>
              <a:ext uri="{FF2B5EF4-FFF2-40B4-BE49-F238E27FC236}">
                <a16:creationId xmlns:a16="http://schemas.microsoft.com/office/drawing/2014/main" id="{758944EC-EAA4-4171-87C0-1EB1C8012D43}"/>
              </a:ext>
            </a:extLst>
          </p:cNvPr>
          <p:cNvSpPr>
            <a:spLocks noGrp="1"/>
          </p:cNvSpPr>
          <p:nvPr>
            <p:ph type="sldNum" sz="quarter" idx="12"/>
          </p:nvPr>
        </p:nvSpPr>
        <p:spPr/>
        <p:txBody>
          <a:bodyPr/>
          <a:lstStyle/>
          <a:p>
            <a:fld id="{80138FBE-9955-4D1C-8906-9613BD84A1A0}" type="slidenum">
              <a:rPr lang="zh-TW" altLang="en-US" smtClean="0"/>
              <a:t>82</a:t>
            </a:fld>
            <a:endParaRPr lang="zh-TW" altLang="en-US"/>
          </a:p>
        </p:txBody>
      </p:sp>
      <p:grpSp>
        <p:nvGrpSpPr>
          <p:cNvPr id="8" name="群組 7">
            <a:extLst>
              <a:ext uri="{FF2B5EF4-FFF2-40B4-BE49-F238E27FC236}">
                <a16:creationId xmlns:a16="http://schemas.microsoft.com/office/drawing/2014/main" id="{437883E2-2133-4747-9A64-16520A9C82A6}"/>
              </a:ext>
            </a:extLst>
          </p:cNvPr>
          <p:cNvGrpSpPr/>
          <p:nvPr/>
        </p:nvGrpSpPr>
        <p:grpSpPr>
          <a:xfrm>
            <a:off x="6400524" y="2421666"/>
            <a:ext cx="5383158" cy="3960562"/>
            <a:chOff x="5969209" y="2523774"/>
            <a:chExt cx="5705475" cy="4197701"/>
          </a:xfrm>
        </p:grpSpPr>
        <p:pic>
          <p:nvPicPr>
            <p:cNvPr id="6" name="圖片 5">
              <a:extLst>
                <a:ext uri="{FF2B5EF4-FFF2-40B4-BE49-F238E27FC236}">
                  <a16:creationId xmlns:a16="http://schemas.microsoft.com/office/drawing/2014/main" id="{648682C9-7CAF-4C6A-9CCF-6D2D10196288}"/>
                </a:ext>
              </a:extLst>
            </p:cNvPr>
            <p:cNvPicPr>
              <a:picLocks noChangeAspect="1"/>
            </p:cNvPicPr>
            <p:nvPr/>
          </p:nvPicPr>
          <p:blipFill>
            <a:blip r:embed="rId3"/>
            <a:stretch>
              <a:fillRect/>
            </a:stretch>
          </p:blipFill>
          <p:spPr>
            <a:xfrm>
              <a:off x="5969209" y="2523774"/>
              <a:ext cx="5705475" cy="4197701"/>
            </a:xfrm>
            <a:prstGeom prst="rect">
              <a:avLst/>
            </a:prstGeom>
          </p:spPr>
        </p:pic>
        <p:sp>
          <p:nvSpPr>
            <p:cNvPr id="7" name="矩形 6">
              <a:extLst>
                <a:ext uri="{FF2B5EF4-FFF2-40B4-BE49-F238E27FC236}">
                  <a16:creationId xmlns:a16="http://schemas.microsoft.com/office/drawing/2014/main" id="{DB333EC3-5559-4A06-A768-A08745E744C3}"/>
                </a:ext>
              </a:extLst>
            </p:cNvPr>
            <p:cNvSpPr/>
            <p:nvPr/>
          </p:nvSpPr>
          <p:spPr>
            <a:xfrm>
              <a:off x="5969210" y="5764625"/>
              <a:ext cx="2105116" cy="2986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spTree>
    <p:extLst>
      <p:ext uri="{BB962C8B-B14F-4D97-AF65-F5344CB8AC3E}">
        <p14:creationId xmlns:p14="http://schemas.microsoft.com/office/powerpoint/2010/main" val="31060470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F8543A-3125-46E1-8920-718C0E2977BD}"/>
              </a:ext>
            </a:extLst>
          </p:cNvPr>
          <p:cNvSpPr>
            <a:spLocks noGrp="1"/>
          </p:cNvSpPr>
          <p:nvPr>
            <p:ph type="title"/>
          </p:nvPr>
        </p:nvSpPr>
        <p:spPr/>
        <p:txBody>
          <a:bodyPr/>
          <a:lstStyle/>
          <a:p>
            <a:pPr algn="just"/>
            <a:r>
              <a:rPr lang="en-US" altLang="zh-TW" dirty="0"/>
              <a:t>Step 48 –</a:t>
            </a:r>
            <a:r>
              <a:rPr lang="zh-TW" altLang="en-US" dirty="0"/>
              <a:t> 在</a:t>
            </a:r>
            <a:r>
              <a:rPr lang="en-US" altLang="zh-TW" dirty="0"/>
              <a:t>Boards Manager</a:t>
            </a:r>
            <a:r>
              <a:rPr lang="zh-TW" altLang="en-US" dirty="0"/>
              <a:t>新增</a:t>
            </a:r>
            <a:r>
              <a:rPr lang="en-US" altLang="zh-TW" dirty="0"/>
              <a:t>7688</a:t>
            </a:r>
            <a:endParaRPr lang="zh-TW" altLang="en-US" dirty="0"/>
          </a:p>
        </p:txBody>
      </p:sp>
      <p:sp>
        <p:nvSpPr>
          <p:cNvPr id="3" name="內容版面配置區 2">
            <a:extLst>
              <a:ext uri="{FF2B5EF4-FFF2-40B4-BE49-F238E27FC236}">
                <a16:creationId xmlns:a16="http://schemas.microsoft.com/office/drawing/2014/main" id="{B2D8C95A-D2AC-4F66-AC4C-764FE7F8E483}"/>
              </a:ext>
            </a:extLst>
          </p:cNvPr>
          <p:cNvSpPr>
            <a:spLocks noGrp="1"/>
          </p:cNvSpPr>
          <p:nvPr>
            <p:ph idx="1"/>
          </p:nvPr>
        </p:nvSpPr>
        <p:spPr/>
        <p:txBody>
          <a:bodyPr>
            <a:normAutofit/>
          </a:bodyPr>
          <a:lstStyle/>
          <a:p>
            <a:pPr marL="514350" indent="-514350" algn="just">
              <a:buFont typeface="+mj-lt"/>
              <a:buAutoNum type="arabicPeriod"/>
            </a:pPr>
            <a:r>
              <a:rPr lang="zh-TW" altLang="en-US" sz="2400" dirty="0"/>
              <a:t>點擊</a:t>
            </a:r>
            <a:r>
              <a:rPr lang="en-US" altLang="zh-TW" sz="2400" dirty="0"/>
              <a:t>Tools</a:t>
            </a:r>
            <a:r>
              <a:rPr lang="zh-TW" altLang="en-US" sz="2400" dirty="0"/>
              <a:t>→</a:t>
            </a:r>
            <a:r>
              <a:rPr lang="en-US" altLang="zh-TW" sz="2400" dirty="0"/>
              <a:t>Boards Manager</a:t>
            </a:r>
            <a:r>
              <a:rPr lang="zh-TW" altLang="en-US" sz="2400" dirty="0"/>
              <a:t>。</a:t>
            </a:r>
            <a:endParaRPr lang="en-US" altLang="zh-TW" sz="2400" dirty="0"/>
          </a:p>
          <a:p>
            <a:pPr marL="514350" indent="-514350" algn="just">
              <a:buFont typeface="+mj-lt"/>
              <a:buAutoNum type="arabicPeriod"/>
            </a:pPr>
            <a:r>
              <a:rPr lang="zh-TW" altLang="en-US" sz="2400" dirty="0"/>
              <a:t>在搜尋框中輸入「</a:t>
            </a:r>
            <a:r>
              <a:rPr lang="en-US" altLang="zh-TW" sz="2400" dirty="0"/>
              <a:t>7688</a:t>
            </a:r>
            <a:r>
              <a:rPr lang="zh-TW" altLang="en-US" sz="2400" dirty="0"/>
              <a:t>」就會出現</a:t>
            </a:r>
            <a:r>
              <a:rPr lang="en-US" altLang="zh-TW" sz="2400" dirty="0" err="1"/>
              <a:t>LinkIt</a:t>
            </a:r>
            <a:r>
              <a:rPr lang="en-US" altLang="zh-TW" sz="2400" dirty="0"/>
              <a:t> Smart 7688 Duo</a:t>
            </a:r>
            <a:r>
              <a:rPr lang="zh-TW" altLang="en-US" sz="2400" dirty="0"/>
              <a:t>，點擊安裝。</a:t>
            </a:r>
          </a:p>
        </p:txBody>
      </p:sp>
      <p:pic>
        <p:nvPicPr>
          <p:cNvPr id="8" name="內容版面配置區 9">
            <a:extLst>
              <a:ext uri="{FF2B5EF4-FFF2-40B4-BE49-F238E27FC236}">
                <a16:creationId xmlns:a16="http://schemas.microsoft.com/office/drawing/2014/main" id="{AD4B3C2A-77FE-41B3-BF8E-02F3C65C287A}"/>
              </a:ext>
            </a:extLst>
          </p:cNvPr>
          <p:cNvPicPr>
            <a:picLocks noChangeAspect="1"/>
          </p:cNvPicPr>
          <p:nvPr/>
        </p:nvPicPr>
        <p:blipFill>
          <a:blip r:embed="rId3"/>
          <a:stretch>
            <a:fillRect/>
          </a:stretch>
        </p:blipFill>
        <p:spPr>
          <a:xfrm>
            <a:off x="3105150" y="2881798"/>
            <a:ext cx="5981700" cy="3371365"/>
          </a:xfrm>
          <a:prstGeom prst="rect">
            <a:avLst/>
          </a:prstGeom>
        </p:spPr>
      </p:pic>
      <p:sp>
        <p:nvSpPr>
          <p:cNvPr id="9" name="矩形 8">
            <a:extLst>
              <a:ext uri="{FF2B5EF4-FFF2-40B4-BE49-F238E27FC236}">
                <a16:creationId xmlns:a16="http://schemas.microsoft.com/office/drawing/2014/main" id="{1FE95BE8-1EBD-4D2F-B798-F11942456285}"/>
              </a:ext>
            </a:extLst>
          </p:cNvPr>
          <p:cNvSpPr/>
          <p:nvPr/>
        </p:nvSpPr>
        <p:spPr>
          <a:xfrm>
            <a:off x="7675250" y="4079107"/>
            <a:ext cx="1031228" cy="2928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10" name="圖形 9" descr="手背向前食指朝右指索引">
            <a:extLst>
              <a:ext uri="{FF2B5EF4-FFF2-40B4-BE49-F238E27FC236}">
                <a16:creationId xmlns:a16="http://schemas.microsoft.com/office/drawing/2014/main" id="{A3DA1850-1E9F-44ED-94AA-8263DC4244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725528" y="3924300"/>
            <a:ext cx="722644" cy="722644"/>
          </a:xfrm>
          <a:prstGeom prst="rect">
            <a:avLst/>
          </a:prstGeom>
        </p:spPr>
      </p:pic>
    </p:spTree>
    <p:extLst>
      <p:ext uri="{BB962C8B-B14F-4D97-AF65-F5344CB8AC3E}">
        <p14:creationId xmlns:p14="http://schemas.microsoft.com/office/powerpoint/2010/main" val="25952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F8543A-3125-46E1-8920-718C0E2977BD}"/>
              </a:ext>
            </a:extLst>
          </p:cNvPr>
          <p:cNvSpPr>
            <a:spLocks noGrp="1"/>
          </p:cNvSpPr>
          <p:nvPr>
            <p:ph type="title"/>
          </p:nvPr>
        </p:nvSpPr>
        <p:spPr/>
        <p:txBody>
          <a:bodyPr/>
          <a:lstStyle/>
          <a:p>
            <a:pPr algn="just"/>
            <a:r>
              <a:rPr lang="en-US" altLang="zh-TW" dirty="0"/>
              <a:t>Step 49 – </a:t>
            </a:r>
            <a:r>
              <a:rPr lang="zh-TW" altLang="en-US" dirty="0"/>
              <a:t>選擇</a:t>
            </a:r>
            <a:r>
              <a:rPr lang="en-US" altLang="zh-TW" dirty="0" err="1"/>
              <a:t>LinkIt</a:t>
            </a:r>
            <a:r>
              <a:rPr lang="en-US" altLang="zh-TW" dirty="0"/>
              <a:t> Smart 7688 Duo</a:t>
            </a:r>
            <a:endParaRPr lang="zh-TW" altLang="en-US" dirty="0"/>
          </a:p>
        </p:txBody>
      </p:sp>
      <p:sp>
        <p:nvSpPr>
          <p:cNvPr id="3" name="內容版面配置區 2">
            <a:extLst>
              <a:ext uri="{FF2B5EF4-FFF2-40B4-BE49-F238E27FC236}">
                <a16:creationId xmlns:a16="http://schemas.microsoft.com/office/drawing/2014/main" id="{B2D8C95A-D2AC-4F66-AC4C-764FE7F8E483}"/>
              </a:ext>
            </a:extLst>
          </p:cNvPr>
          <p:cNvSpPr>
            <a:spLocks noGrp="1"/>
          </p:cNvSpPr>
          <p:nvPr>
            <p:ph idx="1"/>
          </p:nvPr>
        </p:nvSpPr>
        <p:spPr>
          <a:xfrm>
            <a:off x="838200" y="1825625"/>
            <a:ext cx="6607629" cy="4351338"/>
          </a:xfrm>
        </p:spPr>
        <p:txBody>
          <a:bodyPr>
            <a:normAutofit/>
          </a:bodyPr>
          <a:lstStyle/>
          <a:p>
            <a:pPr marL="457200" indent="-457200" algn="just">
              <a:buFont typeface="+mj-lt"/>
              <a:buAutoNum type="arabicPeriod"/>
            </a:pPr>
            <a:r>
              <a:rPr lang="zh-TW" altLang="en-US" sz="2400" dirty="0"/>
              <a:t>現在就可以在</a:t>
            </a:r>
            <a:r>
              <a:rPr lang="en-US" altLang="zh-TW" sz="2400" dirty="0"/>
              <a:t>Tools</a:t>
            </a:r>
            <a:r>
              <a:rPr lang="zh-TW" altLang="en-US" sz="2400" dirty="0"/>
              <a:t>→</a:t>
            </a:r>
            <a:r>
              <a:rPr lang="en-US" altLang="zh-TW" sz="2400" dirty="0"/>
              <a:t>Board</a:t>
            </a:r>
            <a:r>
              <a:rPr lang="zh-TW" altLang="en-US" sz="2400" dirty="0"/>
              <a:t>中看見</a:t>
            </a:r>
            <a:r>
              <a:rPr lang="en-US" altLang="zh-TW" sz="2400" dirty="0" err="1"/>
              <a:t>LinkIt</a:t>
            </a:r>
            <a:r>
              <a:rPr lang="en-US" altLang="zh-TW" sz="2400" dirty="0"/>
              <a:t> Smart 7688 Duo</a:t>
            </a:r>
            <a:r>
              <a:rPr lang="zh-TW" altLang="en-US" sz="2400" dirty="0"/>
              <a:t>開發版。</a:t>
            </a:r>
            <a:endParaRPr lang="en-US" altLang="zh-TW" sz="2400" dirty="0"/>
          </a:p>
          <a:p>
            <a:pPr marL="457200" indent="-457200" algn="just">
              <a:buFont typeface="+mj-lt"/>
              <a:buAutoNum type="arabicPeriod"/>
            </a:pPr>
            <a:endParaRPr lang="en-US" altLang="zh-TW" sz="2400" dirty="0"/>
          </a:p>
          <a:p>
            <a:pPr marL="0" indent="0" algn="just">
              <a:buNone/>
            </a:pPr>
            <a:r>
              <a:rPr lang="en-US" altLang="zh-TW" sz="2400" dirty="0"/>
              <a:t>Note: </a:t>
            </a:r>
            <a:r>
              <a:rPr lang="zh-TW" altLang="en-US" sz="2400" dirty="0"/>
              <a:t>在燒寫程式進</a:t>
            </a:r>
            <a:r>
              <a:rPr lang="en-US" altLang="zh-TW" sz="2400" dirty="0" err="1"/>
              <a:t>LinkIt</a:t>
            </a:r>
            <a:r>
              <a:rPr lang="en-US" altLang="zh-TW" sz="2400" dirty="0"/>
              <a:t> 7688</a:t>
            </a:r>
            <a:r>
              <a:rPr lang="zh-TW" altLang="en-US" sz="2400" dirty="0"/>
              <a:t>時，</a:t>
            </a:r>
            <a:r>
              <a:rPr lang="en-US" altLang="zh-TW" sz="2400" dirty="0"/>
              <a:t>Board</a:t>
            </a:r>
            <a:r>
              <a:rPr lang="zh-TW" altLang="en-US" sz="2400" dirty="0"/>
              <a:t>記得要選</a:t>
            </a:r>
            <a:r>
              <a:rPr lang="en-US" altLang="zh-TW" sz="2400" dirty="0" err="1"/>
              <a:t>LinkIt</a:t>
            </a:r>
            <a:r>
              <a:rPr lang="en-US" altLang="zh-TW" sz="2400" dirty="0"/>
              <a:t> Smart 7688 Duo</a:t>
            </a:r>
            <a:r>
              <a:rPr lang="zh-TW" altLang="en-US" sz="2400" dirty="0"/>
              <a:t>。</a:t>
            </a:r>
            <a:endParaRPr lang="en-US" altLang="zh-TW" sz="2400" dirty="0"/>
          </a:p>
        </p:txBody>
      </p:sp>
      <p:pic>
        <p:nvPicPr>
          <p:cNvPr id="7" name="內容版面配置區 4">
            <a:extLst>
              <a:ext uri="{FF2B5EF4-FFF2-40B4-BE49-F238E27FC236}">
                <a16:creationId xmlns:a16="http://schemas.microsoft.com/office/drawing/2014/main" id="{0AF32C51-8158-49FD-A9BC-739C2D27CCA7}"/>
              </a:ext>
            </a:extLst>
          </p:cNvPr>
          <p:cNvPicPr>
            <a:picLocks noChangeAspect="1"/>
          </p:cNvPicPr>
          <p:nvPr/>
        </p:nvPicPr>
        <p:blipFill rotWithShape="1">
          <a:blip r:embed="rId3"/>
          <a:srcRect l="6341" t="4116" r="75368" b="14124"/>
          <a:stretch/>
        </p:blipFill>
        <p:spPr>
          <a:xfrm>
            <a:off x="7599622" y="1690688"/>
            <a:ext cx="3754178" cy="4719637"/>
          </a:xfrm>
          <a:prstGeom prst="rect">
            <a:avLst/>
          </a:prstGeom>
        </p:spPr>
      </p:pic>
    </p:spTree>
    <p:extLst>
      <p:ext uri="{BB962C8B-B14F-4D97-AF65-F5344CB8AC3E}">
        <p14:creationId xmlns:p14="http://schemas.microsoft.com/office/powerpoint/2010/main" val="41857708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F8543A-3125-46E1-8920-718C0E2977BD}"/>
              </a:ext>
            </a:extLst>
          </p:cNvPr>
          <p:cNvSpPr>
            <a:spLocks noGrp="1"/>
          </p:cNvSpPr>
          <p:nvPr>
            <p:ph type="title"/>
          </p:nvPr>
        </p:nvSpPr>
        <p:spPr/>
        <p:txBody>
          <a:bodyPr/>
          <a:lstStyle/>
          <a:p>
            <a:pPr algn="just"/>
            <a:r>
              <a:rPr lang="en-US" altLang="zh-TW" dirty="0"/>
              <a:t>Step 50 – </a:t>
            </a:r>
            <a:r>
              <a:rPr lang="zh-TW" altLang="en-US" dirty="0"/>
              <a:t>選擇</a:t>
            </a:r>
            <a:r>
              <a:rPr lang="en-US" altLang="zh-TW" dirty="0"/>
              <a:t>COM Port</a:t>
            </a:r>
            <a:endParaRPr lang="zh-TW" altLang="en-US" dirty="0"/>
          </a:p>
        </p:txBody>
      </p:sp>
      <p:sp>
        <p:nvSpPr>
          <p:cNvPr id="3" name="內容版面配置區 2">
            <a:extLst>
              <a:ext uri="{FF2B5EF4-FFF2-40B4-BE49-F238E27FC236}">
                <a16:creationId xmlns:a16="http://schemas.microsoft.com/office/drawing/2014/main" id="{B2D8C95A-D2AC-4F66-AC4C-764FE7F8E483}"/>
              </a:ext>
            </a:extLst>
          </p:cNvPr>
          <p:cNvSpPr>
            <a:spLocks noGrp="1"/>
          </p:cNvSpPr>
          <p:nvPr>
            <p:ph idx="1"/>
          </p:nvPr>
        </p:nvSpPr>
        <p:spPr>
          <a:xfrm>
            <a:off x="838201" y="1825625"/>
            <a:ext cx="5257800" cy="4351338"/>
          </a:xfrm>
        </p:spPr>
        <p:txBody>
          <a:bodyPr>
            <a:normAutofit/>
          </a:bodyPr>
          <a:lstStyle/>
          <a:p>
            <a:pPr marL="514350" indent="-514350" algn="just">
              <a:buFont typeface="+mj-lt"/>
              <a:buAutoNum type="arabicPeriod"/>
            </a:pPr>
            <a:r>
              <a:rPr lang="zh-TW" altLang="en-US" sz="2400" dirty="0"/>
              <a:t>在接上</a:t>
            </a:r>
            <a:r>
              <a:rPr lang="en-US" altLang="zh-TW" sz="2400" dirty="0" err="1"/>
              <a:t>LinkIt</a:t>
            </a:r>
            <a:r>
              <a:rPr lang="zh-TW" altLang="en-US" sz="2400" dirty="0"/>
              <a:t> </a:t>
            </a:r>
            <a:r>
              <a:rPr lang="en-US" altLang="zh-TW" sz="2400" dirty="0"/>
              <a:t>7688 Duo</a:t>
            </a:r>
            <a:r>
              <a:rPr lang="zh-TW" altLang="en-US" sz="2400" dirty="0"/>
              <a:t>時，可以到裝置管理員介面中的連接埠查看新增的</a:t>
            </a:r>
            <a:r>
              <a:rPr lang="en-US" altLang="zh-TW" sz="2400" dirty="0"/>
              <a:t>Port</a:t>
            </a:r>
            <a:r>
              <a:rPr lang="zh-TW" altLang="en-US" sz="2400" dirty="0"/>
              <a:t>是幾號，該</a:t>
            </a:r>
            <a:r>
              <a:rPr lang="en-US" altLang="zh-TW" sz="2400" dirty="0"/>
              <a:t>Port</a:t>
            </a:r>
            <a:r>
              <a:rPr lang="zh-TW" altLang="en-US" sz="2400" dirty="0"/>
              <a:t>就是</a:t>
            </a:r>
            <a:r>
              <a:rPr lang="en-US" altLang="zh-TW" sz="2400" dirty="0" err="1"/>
              <a:t>LinkIt</a:t>
            </a:r>
            <a:r>
              <a:rPr lang="zh-TW" altLang="en-US" sz="2400" dirty="0"/>
              <a:t> </a:t>
            </a:r>
            <a:r>
              <a:rPr lang="en-US" altLang="zh-TW" sz="2400" dirty="0"/>
              <a:t>7688 Duo</a:t>
            </a:r>
            <a:r>
              <a:rPr lang="zh-TW" altLang="en-US" sz="2400" dirty="0"/>
              <a:t>的</a:t>
            </a:r>
            <a:r>
              <a:rPr lang="en-US" altLang="zh-TW" sz="2400" dirty="0"/>
              <a:t>COM Port</a:t>
            </a:r>
            <a:r>
              <a:rPr lang="zh-TW" altLang="en-US" sz="2400" dirty="0"/>
              <a:t>。</a:t>
            </a:r>
            <a:endParaRPr lang="en-US" altLang="zh-TW" sz="2400" dirty="0"/>
          </a:p>
          <a:p>
            <a:pPr marL="514350" indent="-514350" algn="just">
              <a:buFont typeface="+mj-lt"/>
              <a:buAutoNum type="arabicPeriod"/>
            </a:pPr>
            <a:r>
              <a:rPr lang="zh-TW" altLang="en-US" sz="2400" dirty="0"/>
              <a:t>再回到</a:t>
            </a:r>
            <a:r>
              <a:rPr lang="en-US" altLang="zh-TW" sz="2400" dirty="0"/>
              <a:t>Arduino IDE</a:t>
            </a:r>
            <a:r>
              <a:rPr lang="zh-TW" altLang="en-US" sz="2400" dirty="0"/>
              <a:t>中，點擊</a:t>
            </a:r>
            <a:r>
              <a:rPr lang="en-US" altLang="zh-TW" sz="2400" dirty="0"/>
              <a:t>Tools</a:t>
            </a:r>
            <a:r>
              <a:rPr lang="zh-TW" altLang="en-US" sz="2400" dirty="0"/>
              <a:t>→</a:t>
            </a:r>
            <a:r>
              <a:rPr lang="en-US" altLang="zh-TW" sz="2400" dirty="0"/>
              <a:t>Port</a:t>
            </a:r>
            <a:r>
              <a:rPr lang="zh-TW" altLang="en-US" sz="2400" dirty="0"/>
              <a:t>，選擇與</a:t>
            </a:r>
            <a:r>
              <a:rPr lang="en-US" altLang="zh-TW" sz="2400" dirty="0"/>
              <a:t>1</a:t>
            </a:r>
            <a:r>
              <a:rPr lang="zh-TW" altLang="en-US" sz="2400" dirty="0"/>
              <a:t>相同的</a:t>
            </a:r>
            <a:r>
              <a:rPr lang="en-US" altLang="zh-TW" sz="2400" dirty="0"/>
              <a:t>COM</a:t>
            </a:r>
            <a:r>
              <a:rPr lang="zh-TW" altLang="en-US" sz="2400" dirty="0"/>
              <a:t> </a:t>
            </a:r>
            <a:r>
              <a:rPr lang="en-US" altLang="zh-TW" sz="2400" dirty="0"/>
              <a:t>Number</a:t>
            </a:r>
            <a:r>
              <a:rPr lang="zh-TW" altLang="en-US" sz="2400" dirty="0"/>
              <a:t>。</a:t>
            </a:r>
            <a:endParaRPr lang="en-US" altLang="zh-TW" sz="2400" dirty="0"/>
          </a:p>
          <a:p>
            <a:pPr marL="0" indent="0" algn="just">
              <a:buNone/>
            </a:pPr>
            <a:endParaRPr lang="en-US" altLang="zh-TW" sz="2400" dirty="0"/>
          </a:p>
          <a:p>
            <a:pPr marL="0" indent="0" algn="just">
              <a:buNone/>
            </a:pPr>
            <a:r>
              <a:rPr lang="en-US" altLang="zh-TW" sz="2400" dirty="0"/>
              <a:t>Note: </a:t>
            </a:r>
            <a:r>
              <a:rPr lang="zh-TW" altLang="en-US" sz="2400" dirty="0"/>
              <a:t>在燒寫程式進</a:t>
            </a:r>
            <a:r>
              <a:rPr lang="en-US" altLang="zh-TW" sz="2400" dirty="0" err="1"/>
              <a:t>LinkIt</a:t>
            </a:r>
            <a:r>
              <a:rPr lang="en-US" altLang="zh-TW" sz="2400" dirty="0"/>
              <a:t> 7688</a:t>
            </a:r>
            <a:r>
              <a:rPr lang="zh-TW" altLang="en-US" sz="2400" dirty="0"/>
              <a:t>時，</a:t>
            </a:r>
            <a:r>
              <a:rPr lang="en-US" altLang="zh-TW" sz="2400" dirty="0"/>
              <a:t>COM Port</a:t>
            </a:r>
            <a:r>
              <a:rPr lang="zh-TW" altLang="en-US" sz="2400" dirty="0"/>
              <a:t>記得要選對，否則</a:t>
            </a:r>
            <a:r>
              <a:rPr lang="en-US" altLang="zh-TW" sz="2400" dirty="0"/>
              <a:t>COM Port</a:t>
            </a:r>
            <a:r>
              <a:rPr lang="zh-TW" altLang="en-US" sz="2400" dirty="0"/>
              <a:t>沒對到，將無法燒寫。</a:t>
            </a:r>
            <a:endParaRPr lang="en-US" altLang="zh-TW" sz="2400" dirty="0"/>
          </a:p>
        </p:txBody>
      </p:sp>
      <p:pic>
        <p:nvPicPr>
          <p:cNvPr id="5" name="圖片 4">
            <a:extLst>
              <a:ext uri="{FF2B5EF4-FFF2-40B4-BE49-F238E27FC236}">
                <a16:creationId xmlns:a16="http://schemas.microsoft.com/office/drawing/2014/main" id="{899457D3-436E-41D1-BE7F-19E77569A1A8}"/>
              </a:ext>
            </a:extLst>
          </p:cNvPr>
          <p:cNvPicPr>
            <a:picLocks noChangeAspect="1"/>
          </p:cNvPicPr>
          <p:nvPr/>
        </p:nvPicPr>
        <p:blipFill rotWithShape="1">
          <a:blip r:embed="rId3"/>
          <a:srcRect t="620" b="49033"/>
          <a:stretch/>
        </p:blipFill>
        <p:spPr>
          <a:xfrm>
            <a:off x="6290690" y="4054318"/>
            <a:ext cx="5391415" cy="2362357"/>
          </a:xfrm>
          <a:prstGeom prst="rect">
            <a:avLst/>
          </a:prstGeom>
        </p:spPr>
      </p:pic>
      <p:pic>
        <p:nvPicPr>
          <p:cNvPr id="6" name="Picture 2" descr="https://scontent-tpe1-1.xx.fbcdn.net/v/t1.15752-9/106983678_323380722002748_2966774588107320307_n.png?_nc_cat=102&amp;_nc_sid=b96e70&amp;_nc_ohc=piIkqXKMPbQAX9vY_s5&amp;_nc_ht=scontent-tpe1-1.xx&amp;oh=9b917deb0da5264ded123978b9749d0d&amp;oe=5F29AAD3">
            <a:extLst>
              <a:ext uri="{FF2B5EF4-FFF2-40B4-BE49-F238E27FC236}">
                <a16:creationId xmlns:a16="http://schemas.microsoft.com/office/drawing/2014/main" id="{6319E6CB-AA71-4FC8-AD97-4DD5440562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8486"/>
          <a:stretch/>
        </p:blipFill>
        <p:spPr bwMode="auto">
          <a:xfrm>
            <a:off x="8825220" y="521738"/>
            <a:ext cx="2856885" cy="341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2943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F8543A-3125-46E1-8920-718C0E2977BD}"/>
              </a:ext>
            </a:extLst>
          </p:cNvPr>
          <p:cNvSpPr>
            <a:spLocks noGrp="1"/>
          </p:cNvSpPr>
          <p:nvPr>
            <p:ph type="title"/>
          </p:nvPr>
        </p:nvSpPr>
        <p:spPr/>
        <p:txBody>
          <a:bodyPr/>
          <a:lstStyle/>
          <a:p>
            <a:pPr algn="just"/>
            <a:r>
              <a:rPr lang="en-US" altLang="zh-TW" dirty="0"/>
              <a:t>Step 51 – Arduino</a:t>
            </a:r>
            <a:r>
              <a:rPr lang="zh-TW" altLang="en-US" dirty="0"/>
              <a:t>安裝程式庫</a:t>
            </a:r>
          </a:p>
        </p:txBody>
      </p:sp>
      <p:sp>
        <p:nvSpPr>
          <p:cNvPr id="3" name="內容版面配置區 2">
            <a:extLst>
              <a:ext uri="{FF2B5EF4-FFF2-40B4-BE49-F238E27FC236}">
                <a16:creationId xmlns:a16="http://schemas.microsoft.com/office/drawing/2014/main" id="{B2D8C95A-D2AC-4F66-AC4C-764FE7F8E483}"/>
              </a:ext>
            </a:extLst>
          </p:cNvPr>
          <p:cNvSpPr>
            <a:spLocks noGrp="1"/>
          </p:cNvSpPr>
          <p:nvPr>
            <p:ph idx="1"/>
          </p:nvPr>
        </p:nvSpPr>
        <p:spPr/>
        <p:txBody>
          <a:bodyPr>
            <a:normAutofit/>
          </a:bodyPr>
          <a:lstStyle/>
          <a:p>
            <a:pPr marL="514350" indent="-514350" algn="just">
              <a:buFont typeface="+mj-lt"/>
              <a:buAutoNum type="arabicPeriod"/>
            </a:pPr>
            <a:r>
              <a:rPr lang="zh-TW" altLang="en-US" sz="2400" dirty="0"/>
              <a:t>開啟</a:t>
            </a:r>
            <a:r>
              <a:rPr lang="en-US" altLang="zh-TW" sz="2400" dirty="0"/>
              <a:t>Arduino</a:t>
            </a:r>
            <a:r>
              <a:rPr lang="zh-TW" altLang="en-US" sz="2400" dirty="0"/>
              <a:t> </a:t>
            </a:r>
            <a:r>
              <a:rPr lang="en-US" altLang="zh-TW" sz="2400" dirty="0"/>
              <a:t>IDE</a:t>
            </a:r>
            <a:r>
              <a:rPr lang="zh-TW" altLang="en-US" sz="2400" dirty="0"/>
              <a:t>。</a:t>
            </a:r>
            <a:endParaRPr lang="en-US" altLang="zh-TW" sz="2400" dirty="0"/>
          </a:p>
          <a:p>
            <a:pPr marL="514350" indent="-514350" algn="just">
              <a:buFont typeface="+mj-lt"/>
              <a:buAutoNum type="arabicPeriod"/>
            </a:pPr>
            <a:r>
              <a:rPr lang="zh-TW" altLang="en-US" sz="2400" dirty="0"/>
              <a:t>點擊草稿碼→匯入程式庫→管理程式庫→輸入</a:t>
            </a:r>
            <a:r>
              <a:rPr lang="en-US" altLang="zh-TW" sz="2400" dirty="0" err="1"/>
              <a:t>dht</a:t>
            </a:r>
            <a:r>
              <a:rPr lang="zh-TW" altLang="en-US" sz="2400" dirty="0"/>
              <a:t>→選擇</a:t>
            </a:r>
            <a:r>
              <a:rPr lang="en-US" altLang="zh-TW" sz="2400" dirty="0"/>
              <a:t>DHT sensor library</a:t>
            </a:r>
            <a:r>
              <a:rPr lang="zh-TW" altLang="en-US" sz="2400" dirty="0"/>
              <a:t>安裝。</a:t>
            </a:r>
            <a:endParaRPr lang="en-US" altLang="zh-TW" sz="2400" dirty="0"/>
          </a:p>
        </p:txBody>
      </p:sp>
      <p:pic>
        <p:nvPicPr>
          <p:cNvPr id="12" name="內容版面配置區 11">
            <a:extLst>
              <a:ext uri="{FF2B5EF4-FFF2-40B4-BE49-F238E27FC236}">
                <a16:creationId xmlns:a16="http://schemas.microsoft.com/office/drawing/2014/main" id="{B47DD115-F9BA-47D9-B1AE-425E39399523}"/>
              </a:ext>
            </a:extLst>
          </p:cNvPr>
          <p:cNvPicPr>
            <a:picLocks noGrp="1" noChangeAspect="1"/>
          </p:cNvPicPr>
          <p:nvPr>
            <p:ph sz="half" idx="4294967295"/>
          </p:nvPr>
        </p:nvPicPr>
        <p:blipFill>
          <a:blip r:embed="rId3"/>
          <a:stretch>
            <a:fillRect/>
          </a:stretch>
        </p:blipFill>
        <p:spPr>
          <a:xfrm>
            <a:off x="2897981" y="2783328"/>
            <a:ext cx="6396038" cy="3595247"/>
          </a:xfrm>
          <a:prstGeom prst="rect">
            <a:avLst/>
          </a:prstGeom>
        </p:spPr>
      </p:pic>
      <p:sp>
        <p:nvSpPr>
          <p:cNvPr id="13" name="矩形 12">
            <a:extLst>
              <a:ext uri="{FF2B5EF4-FFF2-40B4-BE49-F238E27FC236}">
                <a16:creationId xmlns:a16="http://schemas.microsoft.com/office/drawing/2014/main" id="{8632349F-E00B-4E69-A7B2-5CB5B081597C}"/>
              </a:ext>
            </a:extLst>
          </p:cNvPr>
          <p:cNvSpPr/>
          <p:nvPr/>
        </p:nvSpPr>
        <p:spPr>
          <a:xfrm>
            <a:off x="2900363" y="3236279"/>
            <a:ext cx="6246344" cy="10499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32721802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a:extLst>
              <a:ext uri="{FF2B5EF4-FFF2-40B4-BE49-F238E27FC236}">
                <a16:creationId xmlns:a16="http://schemas.microsoft.com/office/drawing/2014/main" id="{C440FBA8-9A69-4A77-A6C7-24EE1DB5ACC6}"/>
              </a:ext>
            </a:extLst>
          </p:cNvPr>
          <p:cNvSpPr>
            <a:spLocks noGrp="1"/>
          </p:cNvSpPr>
          <p:nvPr>
            <p:ph idx="1"/>
          </p:nvPr>
        </p:nvSpPr>
        <p:spPr/>
        <p:txBody>
          <a:bodyPr>
            <a:normAutofit/>
          </a:bodyPr>
          <a:lstStyle/>
          <a:p>
            <a:pPr marL="0" indent="0">
              <a:buNone/>
            </a:pPr>
            <a:r>
              <a:rPr lang="zh-TW" altLang="en-US" sz="2200" dirty="0"/>
              <a:t>下載網址：</a:t>
            </a:r>
            <a:r>
              <a:rPr lang="zh-TW" altLang="en-US" sz="2200" dirty="0">
                <a:hlinkClick r:id="rId2"/>
              </a:rPr>
              <a:t>https://github.com/Seeed-Studio/Grove_Temperature_And_Humidity_Sensor</a:t>
            </a:r>
            <a:endParaRPr lang="zh-TW" altLang="en-US" sz="2200" dirty="0"/>
          </a:p>
          <a:p>
            <a:endParaRPr lang="zh-TW" altLang="en-US" sz="2400" dirty="0"/>
          </a:p>
        </p:txBody>
      </p:sp>
      <p:sp>
        <p:nvSpPr>
          <p:cNvPr id="2" name="標題 1">
            <a:extLst>
              <a:ext uri="{FF2B5EF4-FFF2-40B4-BE49-F238E27FC236}">
                <a16:creationId xmlns:a16="http://schemas.microsoft.com/office/drawing/2014/main" id="{FF3E5A5E-C174-4F85-83E0-CB353AEEA289}"/>
              </a:ext>
            </a:extLst>
          </p:cNvPr>
          <p:cNvSpPr>
            <a:spLocks noGrp="1"/>
          </p:cNvSpPr>
          <p:nvPr>
            <p:ph type="title"/>
          </p:nvPr>
        </p:nvSpPr>
        <p:spPr/>
        <p:txBody>
          <a:bodyPr/>
          <a:lstStyle/>
          <a:p>
            <a:r>
              <a:rPr lang="en-US" altLang="zh-TW" dirty="0"/>
              <a:t>Step 52 –</a:t>
            </a:r>
            <a:r>
              <a:rPr lang="zh-TW" altLang="en-US" dirty="0"/>
              <a:t> 下載</a:t>
            </a:r>
            <a:r>
              <a:rPr lang="en-US" altLang="zh-TW" dirty="0"/>
              <a:t>Library</a:t>
            </a:r>
            <a:endParaRPr lang="zh-TW" altLang="en-US" dirty="0"/>
          </a:p>
        </p:txBody>
      </p:sp>
      <p:pic>
        <p:nvPicPr>
          <p:cNvPr id="7" name="內容版面配置區 3">
            <a:extLst>
              <a:ext uri="{FF2B5EF4-FFF2-40B4-BE49-F238E27FC236}">
                <a16:creationId xmlns:a16="http://schemas.microsoft.com/office/drawing/2014/main" id="{0E521788-2EA0-4EC9-B90B-E7925F5F78AD}"/>
              </a:ext>
            </a:extLst>
          </p:cNvPr>
          <p:cNvPicPr>
            <a:picLocks noChangeAspect="1"/>
          </p:cNvPicPr>
          <p:nvPr/>
        </p:nvPicPr>
        <p:blipFill rotWithShape="1">
          <a:blip r:embed="rId3">
            <a:extLst>
              <a:ext uri="{28A0092B-C50C-407E-A947-70E740481C1C}">
                <a14:useLocalDpi xmlns:a14="http://schemas.microsoft.com/office/drawing/2010/main" val="0"/>
              </a:ext>
            </a:extLst>
          </a:blip>
          <a:srcRect t="1215"/>
          <a:stretch/>
        </p:blipFill>
        <p:spPr>
          <a:xfrm>
            <a:off x="2442652" y="2465406"/>
            <a:ext cx="7306695" cy="3566642"/>
          </a:xfrm>
          <a:prstGeom prst="rect">
            <a:avLst/>
          </a:prstGeom>
        </p:spPr>
      </p:pic>
    </p:spTree>
    <p:extLst>
      <p:ext uri="{BB962C8B-B14F-4D97-AF65-F5344CB8AC3E}">
        <p14:creationId xmlns:p14="http://schemas.microsoft.com/office/powerpoint/2010/main" val="4074550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ADDA43D-9769-4163-9813-1FD1CFF5D98C}"/>
              </a:ext>
            </a:extLst>
          </p:cNvPr>
          <p:cNvSpPr>
            <a:spLocks noGrp="1"/>
          </p:cNvSpPr>
          <p:nvPr>
            <p:ph type="title"/>
          </p:nvPr>
        </p:nvSpPr>
        <p:spPr/>
        <p:txBody>
          <a:bodyPr/>
          <a:lstStyle/>
          <a:p>
            <a:r>
              <a:rPr lang="en-US" altLang="zh-TW" dirty="0"/>
              <a:t>Step 53 – </a:t>
            </a:r>
            <a:r>
              <a:rPr lang="zh-TW" altLang="en-US" dirty="0"/>
              <a:t>匯入</a:t>
            </a:r>
            <a:r>
              <a:rPr lang="en-US" altLang="zh-TW" dirty="0"/>
              <a:t>Library</a:t>
            </a:r>
            <a:endParaRPr lang="zh-TW" altLang="en-US" dirty="0"/>
          </a:p>
        </p:txBody>
      </p:sp>
      <p:pic>
        <p:nvPicPr>
          <p:cNvPr id="4" name="內容版面配置區 3">
            <a:extLst>
              <a:ext uri="{FF2B5EF4-FFF2-40B4-BE49-F238E27FC236}">
                <a16:creationId xmlns:a16="http://schemas.microsoft.com/office/drawing/2014/main" id="{9AF08EED-329C-4A06-BB27-15D0E80C5CF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38" t="985" r="861" b="2635"/>
          <a:stretch/>
        </p:blipFill>
        <p:spPr>
          <a:xfrm>
            <a:off x="2577242" y="1913152"/>
            <a:ext cx="7037515" cy="3882788"/>
          </a:xfrm>
          <a:prstGeom prst="rect">
            <a:avLst/>
          </a:prstGeom>
        </p:spPr>
      </p:pic>
    </p:spTree>
    <p:extLst>
      <p:ext uri="{BB962C8B-B14F-4D97-AF65-F5344CB8AC3E}">
        <p14:creationId xmlns:p14="http://schemas.microsoft.com/office/powerpoint/2010/main" val="395846324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EF8543A-3125-46E1-8920-718C0E2977BD}"/>
              </a:ext>
            </a:extLst>
          </p:cNvPr>
          <p:cNvSpPr>
            <a:spLocks noGrp="1"/>
          </p:cNvSpPr>
          <p:nvPr>
            <p:ph type="title"/>
          </p:nvPr>
        </p:nvSpPr>
        <p:spPr/>
        <p:txBody>
          <a:bodyPr/>
          <a:lstStyle/>
          <a:p>
            <a:pPr algn="just"/>
            <a:r>
              <a:rPr lang="en-US" altLang="zh-TW" dirty="0"/>
              <a:t>Step 54 – Arduino IDE</a:t>
            </a:r>
            <a:r>
              <a:rPr lang="zh-TW" altLang="en-US" dirty="0"/>
              <a:t>端程式撰寫</a:t>
            </a:r>
          </a:p>
        </p:txBody>
      </p:sp>
      <p:sp>
        <p:nvSpPr>
          <p:cNvPr id="3" name="內容版面配置區 2">
            <a:extLst>
              <a:ext uri="{FF2B5EF4-FFF2-40B4-BE49-F238E27FC236}">
                <a16:creationId xmlns:a16="http://schemas.microsoft.com/office/drawing/2014/main" id="{B2D8C95A-D2AC-4F66-AC4C-764FE7F8E483}"/>
              </a:ext>
            </a:extLst>
          </p:cNvPr>
          <p:cNvSpPr>
            <a:spLocks noGrp="1"/>
          </p:cNvSpPr>
          <p:nvPr>
            <p:ph idx="1"/>
          </p:nvPr>
        </p:nvSpPr>
        <p:spPr/>
        <p:txBody>
          <a:bodyPr>
            <a:normAutofit lnSpcReduction="10000"/>
          </a:bodyPr>
          <a:lstStyle/>
          <a:p>
            <a:pPr marL="514350" indent="-514350" algn="just">
              <a:buFont typeface="+mj-lt"/>
              <a:buAutoNum type="arabicPeriod"/>
            </a:pPr>
            <a:r>
              <a:rPr lang="zh-TW" altLang="en-US" sz="2400" dirty="0"/>
              <a:t>點擊</a:t>
            </a:r>
            <a:r>
              <a:rPr lang="en-US" altLang="zh-TW" sz="2400" dirty="0"/>
              <a:t>File</a:t>
            </a:r>
            <a:r>
              <a:rPr lang="zh-TW" altLang="en-US" sz="2400" dirty="0"/>
              <a:t>→</a:t>
            </a:r>
            <a:r>
              <a:rPr lang="en-US" altLang="zh-TW" sz="2400" dirty="0"/>
              <a:t>New</a:t>
            </a:r>
            <a:r>
              <a:rPr lang="zh-TW" altLang="en-US" sz="2400" dirty="0"/>
              <a:t>並輸入程式。</a:t>
            </a:r>
            <a:endParaRPr lang="en-US" altLang="zh-TW" sz="2400" dirty="0"/>
          </a:p>
          <a:p>
            <a:pPr marL="514350" indent="-514350" algn="just">
              <a:buFont typeface="+mj-lt"/>
              <a:buAutoNum type="arabicPeriod"/>
            </a:pPr>
            <a:r>
              <a:rPr lang="zh-TW" altLang="en-US" sz="2400" dirty="0"/>
              <a:t>點擊編譯   。</a:t>
            </a:r>
            <a:endParaRPr lang="en-US" altLang="zh-TW" sz="2400" dirty="0"/>
          </a:p>
          <a:p>
            <a:pPr marL="514350" indent="-514350" algn="just">
              <a:buFont typeface="+mj-lt"/>
              <a:buAutoNum type="arabicPeriod"/>
            </a:pPr>
            <a:r>
              <a:rPr lang="zh-TW" altLang="en-US" sz="2400" dirty="0"/>
              <a:t>點擊上傳   。</a:t>
            </a:r>
            <a:endParaRPr lang="en-US" altLang="zh-TW" sz="2400" dirty="0"/>
          </a:p>
          <a:p>
            <a:pPr marL="0" indent="0" algn="just">
              <a:buNone/>
            </a:pPr>
            <a:endParaRPr lang="en-US" altLang="zh-TW" sz="2400" dirty="0"/>
          </a:p>
          <a:p>
            <a:pPr marL="0" indent="0" algn="just">
              <a:buNone/>
            </a:pPr>
            <a:endParaRPr lang="en-US" altLang="zh-TW" sz="2400" dirty="0"/>
          </a:p>
          <a:p>
            <a:pPr marL="0" indent="0" algn="just">
              <a:buNone/>
            </a:pPr>
            <a:endParaRPr lang="en-US" altLang="zh-TW" sz="2400" dirty="0"/>
          </a:p>
          <a:p>
            <a:pPr marL="0" indent="0" algn="just">
              <a:buNone/>
            </a:pPr>
            <a:endParaRPr lang="en-US" altLang="zh-TW" sz="2400" dirty="0"/>
          </a:p>
          <a:p>
            <a:pPr marL="0" indent="0" algn="just">
              <a:buNone/>
            </a:pPr>
            <a:endParaRPr lang="en-US" altLang="zh-TW" sz="2400" dirty="0"/>
          </a:p>
          <a:p>
            <a:pPr marL="0" indent="0" algn="just">
              <a:buNone/>
            </a:pPr>
            <a:r>
              <a:rPr lang="en-US" altLang="zh-TW" sz="2400" dirty="0"/>
              <a:t>MCU</a:t>
            </a:r>
            <a:r>
              <a:rPr lang="zh-TW" altLang="en-US" sz="2400" dirty="0"/>
              <a:t>程式碼</a:t>
            </a:r>
            <a:r>
              <a:rPr lang="en-US" altLang="zh-TW" sz="2400" dirty="0"/>
              <a:t>: </a:t>
            </a:r>
            <a:r>
              <a:rPr lang="zh-TW" altLang="en-US" sz="2400" dirty="0"/>
              <a:t>請至以下</a:t>
            </a:r>
            <a:r>
              <a:rPr lang="en-US" altLang="zh-TW" sz="2400" dirty="0">
                <a:hlinkClick r:id="rId3"/>
              </a:rPr>
              <a:t>https://gitlab.com/jyoulin/awsiot_2022.git</a:t>
            </a:r>
            <a:r>
              <a:rPr lang="zh-TW" altLang="en-US" sz="2400" dirty="0"/>
              <a:t>複製。</a:t>
            </a:r>
            <a:endParaRPr lang="en-US" altLang="zh-TW" sz="2400" dirty="0"/>
          </a:p>
          <a:p>
            <a:pPr marL="0" indent="0" algn="just">
              <a:buNone/>
            </a:pPr>
            <a:r>
              <a:rPr lang="en-US" altLang="zh-TW" sz="2400" dirty="0"/>
              <a:t>Note: </a:t>
            </a:r>
            <a:r>
              <a:rPr lang="zh-TW" altLang="en-US" sz="2400" dirty="0"/>
              <a:t>讀取溫溼度、亮度感測數值後，透過</a:t>
            </a:r>
            <a:r>
              <a:rPr lang="en-US" altLang="zh-TW" sz="2400" dirty="0"/>
              <a:t>Bridge</a:t>
            </a:r>
            <a:r>
              <a:rPr lang="zh-TW" altLang="en-US" sz="2400" dirty="0"/>
              <a:t>將數值傳送到</a:t>
            </a:r>
            <a:r>
              <a:rPr lang="en-US" altLang="zh-TW" sz="2400" dirty="0"/>
              <a:t>MPU</a:t>
            </a:r>
            <a:r>
              <a:rPr lang="zh-TW" altLang="en-US" sz="2400" dirty="0"/>
              <a:t>。</a:t>
            </a:r>
            <a:endParaRPr lang="en-US" altLang="zh-TW" sz="2400" dirty="0"/>
          </a:p>
        </p:txBody>
      </p:sp>
      <p:pic>
        <p:nvPicPr>
          <p:cNvPr id="6" name="圖片 5">
            <a:extLst>
              <a:ext uri="{FF2B5EF4-FFF2-40B4-BE49-F238E27FC236}">
                <a16:creationId xmlns:a16="http://schemas.microsoft.com/office/drawing/2014/main" id="{3A5EF050-FBB1-45B2-AAC9-35D1ED147E88}"/>
              </a:ext>
            </a:extLst>
          </p:cNvPr>
          <p:cNvPicPr>
            <a:picLocks noChangeAspect="1"/>
          </p:cNvPicPr>
          <p:nvPr/>
        </p:nvPicPr>
        <p:blipFill rotWithShape="1">
          <a:blip r:embed="rId4"/>
          <a:srcRect l="5833" r="1" b="6183"/>
          <a:stretch/>
        </p:blipFill>
        <p:spPr>
          <a:xfrm>
            <a:off x="2678905" y="2234308"/>
            <a:ext cx="269081" cy="277019"/>
          </a:xfrm>
          <a:prstGeom prst="rect">
            <a:avLst/>
          </a:prstGeom>
        </p:spPr>
      </p:pic>
      <p:pic>
        <p:nvPicPr>
          <p:cNvPr id="7" name="圖片 6">
            <a:extLst>
              <a:ext uri="{FF2B5EF4-FFF2-40B4-BE49-F238E27FC236}">
                <a16:creationId xmlns:a16="http://schemas.microsoft.com/office/drawing/2014/main" id="{4D5BD5F6-BFFD-4613-9FEF-BBC02FA2F755}"/>
              </a:ext>
            </a:extLst>
          </p:cNvPr>
          <p:cNvPicPr>
            <a:picLocks noChangeAspect="1"/>
          </p:cNvPicPr>
          <p:nvPr/>
        </p:nvPicPr>
        <p:blipFill>
          <a:blip r:embed="rId5"/>
          <a:stretch>
            <a:fillRect/>
          </a:stretch>
        </p:blipFill>
        <p:spPr>
          <a:xfrm>
            <a:off x="2662236" y="2690716"/>
            <a:ext cx="285750" cy="295275"/>
          </a:xfrm>
          <a:prstGeom prst="rect">
            <a:avLst/>
          </a:prstGeom>
        </p:spPr>
      </p:pic>
      <p:pic>
        <p:nvPicPr>
          <p:cNvPr id="8" name="圖片 7">
            <a:extLst>
              <a:ext uri="{FF2B5EF4-FFF2-40B4-BE49-F238E27FC236}">
                <a16:creationId xmlns:a16="http://schemas.microsoft.com/office/drawing/2014/main" id="{FD8877EA-AC86-4CD5-AC6C-78D72F0913FE}"/>
              </a:ext>
            </a:extLst>
          </p:cNvPr>
          <p:cNvPicPr>
            <a:picLocks noChangeAspect="1"/>
          </p:cNvPicPr>
          <p:nvPr/>
        </p:nvPicPr>
        <p:blipFill rotWithShape="1">
          <a:blip r:embed="rId6"/>
          <a:srcRect t="1" b="49548"/>
          <a:stretch/>
        </p:blipFill>
        <p:spPr>
          <a:xfrm>
            <a:off x="5675034" y="1379538"/>
            <a:ext cx="2912735" cy="3717770"/>
          </a:xfrm>
          <a:prstGeom prst="rect">
            <a:avLst/>
          </a:prstGeom>
        </p:spPr>
      </p:pic>
      <p:pic>
        <p:nvPicPr>
          <p:cNvPr id="9" name="圖片 8">
            <a:extLst>
              <a:ext uri="{FF2B5EF4-FFF2-40B4-BE49-F238E27FC236}">
                <a16:creationId xmlns:a16="http://schemas.microsoft.com/office/drawing/2014/main" id="{F0DD0448-6664-4472-B7A3-958CC21009B0}"/>
              </a:ext>
            </a:extLst>
          </p:cNvPr>
          <p:cNvPicPr>
            <a:picLocks noChangeAspect="1"/>
          </p:cNvPicPr>
          <p:nvPr/>
        </p:nvPicPr>
        <p:blipFill rotWithShape="1">
          <a:blip r:embed="rId6"/>
          <a:srcRect t="50398"/>
          <a:stretch/>
        </p:blipFill>
        <p:spPr>
          <a:xfrm>
            <a:off x="8768417" y="1419300"/>
            <a:ext cx="2912735" cy="3655168"/>
          </a:xfrm>
          <a:prstGeom prst="rect">
            <a:avLst/>
          </a:prstGeom>
        </p:spPr>
      </p:pic>
    </p:spTree>
    <p:extLst>
      <p:ext uri="{BB962C8B-B14F-4D97-AF65-F5344CB8AC3E}">
        <p14:creationId xmlns:p14="http://schemas.microsoft.com/office/powerpoint/2010/main" val="4134508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B1D5E4-1CAC-E541-9E54-F6187A0E63B9}"/>
              </a:ext>
            </a:extLst>
          </p:cNvPr>
          <p:cNvSpPr>
            <a:spLocks noGrp="1"/>
          </p:cNvSpPr>
          <p:nvPr>
            <p:ph type="title"/>
          </p:nvPr>
        </p:nvSpPr>
        <p:spPr/>
        <p:txBody>
          <a:bodyPr/>
          <a:lstStyle/>
          <a:p>
            <a:r>
              <a:rPr lang="en" altLang="zh-TW" dirty="0"/>
              <a:t>Simple Storage Service</a:t>
            </a:r>
            <a:r>
              <a:rPr lang="en-US" altLang="zh-TW" dirty="0"/>
              <a:t> (</a:t>
            </a:r>
            <a:r>
              <a:rPr lang="en" altLang="zh-TW" dirty="0"/>
              <a:t>S3</a:t>
            </a:r>
            <a:r>
              <a:rPr lang="en-US" altLang="zh-TW" dirty="0"/>
              <a:t>)</a:t>
            </a:r>
            <a:endParaRPr kumimoji="1" lang="zh-TW" altLang="en-US" dirty="0"/>
          </a:p>
        </p:txBody>
      </p:sp>
      <p:sp>
        <p:nvSpPr>
          <p:cNvPr id="3" name="內容版面配置區 2">
            <a:extLst>
              <a:ext uri="{FF2B5EF4-FFF2-40B4-BE49-F238E27FC236}">
                <a16:creationId xmlns:a16="http://schemas.microsoft.com/office/drawing/2014/main" id="{292887D5-E007-BB49-B954-182C6F442B9D}"/>
              </a:ext>
            </a:extLst>
          </p:cNvPr>
          <p:cNvSpPr>
            <a:spLocks noGrp="1"/>
          </p:cNvSpPr>
          <p:nvPr>
            <p:ph idx="1"/>
          </p:nvPr>
        </p:nvSpPr>
        <p:spPr>
          <a:xfrm>
            <a:off x="838200" y="1825625"/>
            <a:ext cx="10515600" cy="4667250"/>
          </a:xfrm>
        </p:spPr>
        <p:txBody>
          <a:bodyPr>
            <a:normAutofit fontScale="85000" lnSpcReduction="20000"/>
          </a:bodyPr>
          <a:lstStyle/>
          <a:p>
            <a:pPr>
              <a:lnSpc>
                <a:spcPct val="150000"/>
              </a:lnSpc>
            </a:pPr>
            <a:r>
              <a:rPr lang="zh-TW" altLang="en-US" dirty="0"/>
              <a:t>常見的用法：</a:t>
            </a:r>
            <a:endParaRPr lang="en-US" altLang="zh-TW" dirty="0"/>
          </a:p>
          <a:p>
            <a:pPr lvl="1">
              <a:lnSpc>
                <a:spcPct val="150000"/>
              </a:lnSpc>
            </a:pPr>
            <a:r>
              <a:rPr lang="zh-TW" altLang="en-US" dirty="0"/>
              <a:t>圖片外部圖床空間</a:t>
            </a:r>
            <a:r>
              <a:rPr lang="en-US" altLang="zh-TW" dirty="0"/>
              <a:t>(</a:t>
            </a:r>
            <a:r>
              <a:rPr lang="zh-TW" altLang="en-US" dirty="0"/>
              <a:t>專門放圖的可對外傳輸</a:t>
            </a:r>
            <a:r>
              <a:rPr lang="zh-TW" altLang="zh-TW" dirty="0"/>
              <a:t>空間</a:t>
            </a:r>
            <a:r>
              <a:rPr lang="en-US" altLang="zh-TW" dirty="0"/>
              <a:t>)</a:t>
            </a:r>
            <a:r>
              <a:rPr lang="zh-TW" altLang="en-US" dirty="0"/>
              <a:t> 與線上影片服務的儲存空間。</a:t>
            </a:r>
            <a:endParaRPr lang="en-US" altLang="zh-TW" dirty="0"/>
          </a:p>
          <a:p>
            <a:pPr>
              <a:lnSpc>
                <a:spcPct val="150000"/>
              </a:lnSpc>
            </a:pPr>
            <a:r>
              <a:rPr lang="zh-TW" altLang="en-US" dirty="0"/>
              <a:t>免費提供：</a:t>
            </a:r>
            <a:endParaRPr lang="en-US" altLang="zh-TW" dirty="0"/>
          </a:p>
          <a:p>
            <a:pPr lvl="1">
              <a:lnSpc>
                <a:spcPct val="150000"/>
              </a:lnSpc>
            </a:pPr>
            <a:r>
              <a:rPr lang="zh-TW" altLang="en-US" dirty="0"/>
              <a:t>每月 </a:t>
            </a:r>
            <a:r>
              <a:rPr lang="en-US" altLang="zh-TW" dirty="0"/>
              <a:t>5 </a:t>
            </a:r>
            <a:r>
              <a:rPr lang="en" altLang="zh-TW" dirty="0"/>
              <a:t>GB </a:t>
            </a:r>
            <a:r>
              <a:rPr lang="zh-TW" altLang="en-US" dirty="0"/>
              <a:t>的 </a:t>
            </a:r>
            <a:r>
              <a:rPr lang="en" altLang="zh-TW" dirty="0"/>
              <a:t>S3 </a:t>
            </a:r>
            <a:r>
              <a:rPr lang="zh-TW" altLang="en-US" dirty="0"/>
              <a:t>標準儲存類別 </a:t>
            </a:r>
            <a:r>
              <a:rPr lang="en" altLang="zh-TW" dirty="0"/>
              <a:t>Amazon S3 </a:t>
            </a:r>
            <a:r>
              <a:rPr lang="zh-TW" altLang="en-US" dirty="0"/>
              <a:t>儲存。</a:t>
            </a:r>
            <a:endParaRPr lang="en-US" altLang="zh-TW" dirty="0"/>
          </a:p>
          <a:p>
            <a:pPr lvl="1">
              <a:lnSpc>
                <a:spcPct val="150000"/>
              </a:lnSpc>
            </a:pPr>
            <a:r>
              <a:rPr lang="en-US" altLang="zh-TW" dirty="0"/>
              <a:t>20,000 </a:t>
            </a:r>
            <a:r>
              <a:rPr lang="zh-TW" altLang="en-US" dirty="0"/>
              <a:t>個 </a:t>
            </a:r>
            <a:r>
              <a:rPr lang="en" altLang="zh-TW" dirty="0"/>
              <a:t>GET </a:t>
            </a:r>
            <a:r>
              <a:rPr lang="zh-TW" altLang="en-US" dirty="0"/>
              <a:t>請求。</a:t>
            </a:r>
            <a:endParaRPr lang="en-US" altLang="zh-TW" dirty="0"/>
          </a:p>
          <a:p>
            <a:pPr lvl="1">
              <a:lnSpc>
                <a:spcPct val="150000"/>
              </a:lnSpc>
            </a:pPr>
            <a:r>
              <a:rPr lang="en-US" altLang="zh-TW" dirty="0"/>
              <a:t>2,000 </a:t>
            </a:r>
            <a:r>
              <a:rPr lang="zh-TW" altLang="en-US" dirty="0"/>
              <a:t>個 </a:t>
            </a:r>
            <a:r>
              <a:rPr lang="en" altLang="zh-TW" dirty="0"/>
              <a:t>PUT</a:t>
            </a:r>
            <a:r>
              <a:rPr lang="zh-TW" altLang="en" dirty="0"/>
              <a:t>、</a:t>
            </a:r>
            <a:r>
              <a:rPr lang="en" altLang="zh-TW" dirty="0"/>
              <a:t>COPY</a:t>
            </a:r>
            <a:r>
              <a:rPr lang="zh-TW" altLang="en" dirty="0"/>
              <a:t>、</a:t>
            </a:r>
            <a:r>
              <a:rPr lang="en" altLang="zh-TW" dirty="0"/>
              <a:t>POST </a:t>
            </a:r>
            <a:r>
              <a:rPr lang="zh-TW" altLang="en-US" dirty="0"/>
              <a:t>或 </a:t>
            </a:r>
            <a:r>
              <a:rPr lang="en" altLang="zh-TW" dirty="0"/>
              <a:t>LIST </a:t>
            </a:r>
            <a:r>
              <a:rPr lang="zh-TW" altLang="en-US" dirty="0"/>
              <a:t>請求。</a:t>
            </a:r>
            <a:endParaRPr lang="en-US" altLang="zh-TW" dirty="0"/>
          </a:p>
          <a:p>
            <a:pPr lvl="1">
              <a:lnSpc>
                <a:spcPct val="150000"/>
              </a:lnSpc>
            </a:pPr>
            <a:r>
              <a:rPr lang="en-US" altLang="zh-TW" dirty="0"/>
              <a:t>15 </a:t>
            </a:r>
            <a:r>
              <a:rPr lang="en" altLang="zh-TW" dirty="0"/>
              <a:t>GB </a:t>
            </a:r>
            <a:r>
              <a:rPr lang="zh-TW" altLang="en-US" dirty="0"/>
              <a:t>的資料傳出。</a:t>
            </a:r>
            <a:endParaRPr lang="en-US" altLang="zh-TW" dirty="0"/>
          </a:p>
          <a:p>
            <a:pPr lvl="1">
              <a:lnSpc>
                <a:spcPct val="150000"/>
              </a:lnSpc>
            </a:pPr>
            <a:r>
              <a:rPr lang="zh-TW" altLang="en-US" dirty="0"/>
              <a:t>除 </a:t>
            </a:r>
            <a:r>
              <a:rPr lang="en" altLang="zh-TW" dirty="0"/>
              <a:t>AWS GovCloud </a:t>
            </a:r>
            <a:r>
              <a:rPr lang="zh-TW" altLang="en-US" dirty="0"/>
              <a:t>區域外，在其他 </a:t>
            </a:r>
            <a:r>
              <a:rPr lang="en" altLang="zh-TW" dirty="0"/>
              <a:t>AWS </a:t>
            </a:r>
            <a:r>
              <a:rPr lang="zh-TW" altLang="en-US" dirty="0"/>
              <a:t>區域的使用量按月計算。</a:t>
            </a:r>
            <a:endParaRPr kumimoji="1" lang="en-US" altLang="zh-TW" dirty="0">
              <a:latin typeface="+mn-ea"/>
            </a:endParaRPr>
          </a:p>
          <a:p>
            <a:pPr>
              <a:lnSpc>
                <a:spcPct val="150000"/>
              </a:lnSpc>
            </a:pPr>
            <a:r>
              <a:rPr lang="zh-TW" altLang="en-US" dirty="0">
                <a:latin typeface="+mn-ea"/>
                <a:hlinkClick r:id="rId3"/>
              </a:rPr>
              <a:t>官方介紹</a:t>
            </a:r>
            <a:endParaRPr kumimoji="1" lang="zh-TW" altLang="en-US" dirty="0">
              <a:latin typeface="+mn-ea"/>
            </a:endParaRPr>
          </a:p>
          <a:p>
            <a:pPr>
              <a:lnSpc>
                <a:spcPct val="150000"/>
              </a:lnSpc>
            </a:pPr>
            <a:endParaRPr kumimoji="1" lang="en-US" altLang="zh-TW" dirty="0">
              <a:latin typeface="+mn-ea"/>
            </a:endParaRPr>
          </a:p>
        </p:txBody>
      </p:sp>
    </p:spTree>
    <p:extLst>
      <p:ext uri="{BB962C8B-B14F-4D97-AF65-F5344CB8AC3E}">
        <p14:creationId xmlns:p14="http://schemas.microsoft.com/office/powerpoint/2010/main" val="25945465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34DC83D-A6E4-450F-B9C0-5337D6779E99}"/>
              </a:ext>
            </a:extLst>
          </p:cNvPr>
          <p:cNvSpPr>
            <a:spLocks noGrp="1"/>
          </p:cNvSpPr>
          <p:nvPr>
            <p:ph type="title"/>
          </p:nvPr>
        </p:nvSpPr>
        <p:spPr/>
        <p:txBody>
          <a:bodyPr/>
          <a:lstStyle/>
          <a:p>
            <a:r>
              <a:rPr lang="en-US" altLang="zh-TW" dirty="0"/>
              <a:t>Step 55 – </a:t>
            </a:r>
            <a:r>
              <a:rPr lang="zh-TW" altLang="en-US" dirty="0"/>
              <a:t>讀取結果</a:t>
            </a:r>
          </a:p>
        </p:txBody>
      </p:sp>
      <p:pic>
        <p:nvPicPr>
          <p:cNvPr id="4" name="內容版面配置區 3">
            <a:extLst>
              <a:ext uri="{FF2B5EF4-FFF2-40B4-BE49-F238E27FC236}">
                <a16:creationId xmlns:a16="http://schemas.microsoft.com/office/drawing/2014/main" id="{8E2E07E9-2BE7-496A-AA61-DC2FCA7BED27}"/>
              </a:ext>
            </a:extLst>
          </p:cNvPr>
          <p:cNvPicPr>
            <a:picLocks noGrp="1" noChangeAspect="1"/>
          </p:cNvPicPr>
          <p:nvPr>
            <p:ph idx="1"/>
          </p:nvPr>
        </p:nvPicPr>
        <p:blipFill>
          <a:blip r:embed="rId2"/>
          <a:stretch>
            <a:fillRect/>
          </a:stretch>
        </p:blipFill>
        <p:spPr>
          <a:xfrm>
            <a:off x="3161636" y="1825625"/>
            <a:ext cx="5868727" cy="4351338"/>
          </a:xfrm>
          <a:prstGeom prst="rect">
            <a:avLst/>
          </a:prstGeom>
        </p:spPr>
      </p:pic>
    </p:spTree>
    <p:extLst>
      <p:ext uri="{BB962C8B-B14F-4D97-AF65-F5344CB8AC3E}">
        <p14:creationId xmlns:p14="http://schemas.microsoft.com/office/powerpoint/2010/main" val="38615488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內容版面配置區 7">
            <a:extLst>
              <a:ext uri="{FF2B5EF4-FFF2-40B4-BE49-F238E27FC236}">
                <a16:creationId xmlns:a16="http://schemas.microsoft.com/office/drawing/2014/main" id="{64FCB9CF-C284-4A94-894A-38CC6F85C8D6}"/>
              </a:ext>
            </a:extLst>
          </p:cNvPr>
          <p:cNvPicPr>
            <a:picLocks noGrp="1" noChangeAspect="1"/>
          </p:cNvPicPr>
          <p:nvPr>
            <p:ph sz="half" idx="2"/>
          </p:nvPr>
        </p:nvPicPr>
        <p:blipFill>
          <a:blip r:embed="rId2"/>
          <a:stretch>
            <a:fillRect/>
          </a:stretch>
        </p:blipFill>
        <p:spPr>
          <a:xfrm>
            <a:off x="6096000" y="102954"/>
            <a:ext cx="4629150" cy="4151343"/>
          </a:xfrm>
          <a:prstGeom prst="rect">
            <a:avLst/>
          </a:prstGeom>
        </p:spPr>
      </p:pic>
      <p:sp>
        <p:nvSpPr>
          <p:cNvPr id="2" name="標題 1">
            <a:extLst>
              <a:ext uri="{FF2B5EF4-FFF2-40B4-BE49-F238E27FC236}">
                <a16:creationId xmlns:a16="http://schemas.microsoft.com/office/drawing/2014/main" id="{C0A67AC8-5AB8-40A3-97EC-0F9AA3123209}"/>
              </a:ext>
            </a:extLst>
          </p:cNvPr>
          <p:cNvSpPr>
            <a:spLocks noGrp="1"/>
          </p:cNvSpPr>
          <p:nvPr>
            <p:ph type="title"/>
          </p:nvPr>
        </p:nvSpPr>
        <p:spPr/>
        <p:txBody>
          <a:bodyPr/>
          <a:lstStyle/>
          <a:p>
            <a:pPr algn="just"/>
            <a:r>
              <a:rPr lang="en-US" altLang="zh-TW" dirty="0"/>
              <a:t>Step 56 –</a:t>
            </a:r>
            <a:r>
              <a:rPr lang="zh-TW" altLang="en-US" dirty="0"/>
              <a:t> 安裝套件</a:t>
            </a:r>
          </a:p>
        </p:txBody>
      </p:sp>
      <p:sp>
        <p:nvSpPr>
          <p:cNvPr id="4" name="內容版面配置區 3">
            <a:extLst>
              <a:ext uri="{FF2B5EF4-FFF2-40B4-BE49-F238E27FC236}">
                <a16:creationId xmlns:a16="http://schemas.microsoft.com/office/drawing/2014/main" id="{64972204-006E-4BF3-8864-3159F8F98CBB}"/>
              </a:ext>
            </a:extLst>
          </p:cNvPr>
          <p:cNvSpPr>
            <a:spLocks noGrp="1"/>
          </p:cNvSpPr>
          <p:nvPr>
            <p:ph sz="half" idx="1"/>
          </p:nvPr>
        </p:nvSpPr>
        <p:spPr>
          <a:xfrm>
            <a:off x="838200" y="1719258"/>
            <a:ext cx="5181600" cy="4953635"/>
          </a:xfrm>
        </p:spPr>
        <p:txBody>
          <a:bodyPr>
            <a:normAutofit fontScale="92500" lnSpcReduction="20000"/>
          </a:bodyPr>
          <a:lstStyle/>
          <a:p>
            <a:pPr marL="514350" indent="-514350" algn="just">
              <a:buFont typeface="+mj-lt"/>
              <a:buAutoNum type="arabicPeriod"/>
            </a:pPr>
            <a:r>
              <a:rPr lang="zh-TW" altLang="en-US" sz="2400" dirty="0"/>
              <a:t>開啟</a:t>
            </a:r>
            <a:r>
              <a:rPr lang="en-US" altLang="zh-TW" sz="2400" dirty="0" err="1"/>
              <a:t>MobaXterm</a:t>
            </a:r>
            <a:endParaRPr lang="en-US" altLang="zh-TW" sz="2400" dirty="0"/>
          </a:p>
          <a:p>
            <a:pPr marL="514350" indent="-514350" algn="just">
              <a:buFont typeface="+mj-lt"/>
              <a:buAutoNum type="arabicPeriod"/>
            </a:pPr>
            <a:r>
              <a:rPr lang="zh-TW" altLang="en-US" sz="2400" dirty="0"/>
              <a:t>輸入</a:t>
            </a:r>
            <a:r>
              <a:rPr lang="en-US" altLang="zh-TW" sz="2400" dirty="0" err="1"/>
              <a:t>LinkIt</a:t>
            </a:r>
            <a:r>
              <a:rPr lang="en-US" altLang="zh-TW" sz="2400" dirty="0"/>
              <a:t> 7688 Duo</a:t>
            </a:r>
            <a:r>
              <a:rPr lang="zh-TW" altLang="en-US" sz="2400" dirty="0"/>
              <a:t> </a:t>
            </a:r>
            <a:r>
              <a:rPr lang="en-US" altLang="zh-TW" sz="2400" dirty="0"/>
              <a:t>IP</a:t>
            </a:r>
            <a:r>
              <a:rPr lang="zh-TW" altLang="en-US" sz="2400" dirty="0"/>
              <a:t>與</a:t>
            </a:r>
            <a:r>
              <a:rPr lang="en-US" altLang="zh-TW" sz="2400" dirty="0"/>
              <a:t>Port</a:t>
            </a:r>
          </a:p>
          <a:p>
            <a:pPr marL="514350" indent="-514350" algn="just">
              <a:buFont typeface="+mj-lt"/>
              <a:buAutoNum type="arabicPeriod"/>
            </a:pPr>
            <a:r>
              <a:rPr lang="zh-TW" altLang="en-US" sz="2400" dirty="0"/>
              <a:t>輸入帳號與密碼進行登入</a:t>
            </a:r>
            <a:endParaRPr lang="en-US" altLang="zh-TW" sz="2400" dirty="0"/>
          </a:p>
          <a:p>
            <a:pPr marL="514350" indent="-514350" algn="just">
              <a:buFont typeface="+mj-lt"/>
              <a:buAutoNum type="arabicPeriod"/>
            </a:pPr>
            <a:r>
              <a:rPr lang="en-US" altLang="zh-TW" sz="2400" dirty="0"/>
              <a:t>update </a:t>
            </a:r>
            <a:r>
              <a:rPr lang="en-US" altLang="zh-TW" sz="2400" dirty="0" err="1"/>
              <a:t>opkg</a:t>
            </a:r>
            <a:r>
              <a:rPr lang="en-US" altLang="zh-TW" sz="2400" dirty="0"/>
              <a:t> &amp; disable bridge</a:t>
            </a:r>
          </a:p>
          <a:p>
            <a:pPr lvl="1" algn="just"/>
            <a:r>
              <a:rPr lang="en-US" altLang="zh-TW" sz="2000" dirty="0" err="1"/>
              <a:t>opkg</a:t>
            </a:r>
            <a:r>
              <a:rPr lang="en-US" altLang="zh-TW" sz="2000" dirty="0"/>
              <a:t> update  </a:t>
            </a:r>
            <a:endParaRPr lang="en-US" altLang="zh-TW" sz="2400" dirty="0"/>
          </a:p>
          <a:p>
            <a:pPr lvl="1" algn="just"/>
            <a:r>
              <a:rPr lang="en-US" altLang="zh-TW" sz="2000" dirty="0" err="1"/>
              <a:t>uci</a:t>
            </a:r>
            <a:r>
              <a:rPr lang="en-US" altLang="zh-TW" sz="2000" dirty="0"/>
              <a:t> set </a:t>
            </a:r>
            <a:r>
              <a:rPr lang="en-US" altLang="zh-TW" sz="2000" dirty="0" err="1"/>
              <a:t>yunbridge.config.disabled</a:t>
            </a:r>
            <a:r>
              <a:rPr lang="en-US" altLang="zh-TW" sz="2000" dirty="0"/>
              <a:t>=0  </a:t>
            </a:r>
          </a:p>
          <a:p>
            <a:pPr lvl="1" algn="just"/>
            <a:r>
              <a:rPr lang="en-US" altLang="zh-TW" sz="2000" dirty="0" err="1"/>
              <a:t>uci</a:t>
            </a:r>
            <a:r>
              <a:rPr lang="en-US" altLang="zh-TW" sz="2000" dirty="0"/>
              <a:t> commit </a:t>
            </a:r>
          </a:p>
          <a:p>
            <a:pPr lvl="1" algn="just"/>
            <a:r>
              <a:rPr lang="en-US" altLang="zh-TW" sz="2000" dirty="0"/>
              <a:t>reboot</a:t>
            </a:r>
          </a:p>
          <a:p>
            <a:pPr marL="514350" indent="-514350" algn="just">
              <a:buFont typeface="+mj-lt"/>
              <a:buAutoNum type="arabicPeriod"/>
            </a:pPr>
            <a:r>
              <a:rPr lang="zh-TW" altLang="en-US" sz="2400" dirty="0"/>
              <a:t>使用</a:t>
            </a:r>
            <a:r>
              <a:rPr lang="en-US" altLang="zh-TW" sz="2400" dirty="0" err="1"/>
              <a:t>MobaXterm</a:t>
            </a:r>
            <a:r>
              <a:rPr lang="zh-TW" altLang="en-US" sz="2400" dirty="0"/>
              <a:t>重新登入</a:t>
            </a:r>
            <a:endParaRPr lang="en-US" altLang="zh-TW" sz="2400" dirty="0"/>
          </a:p>
          <a:p>
            <a:pPr marL="514350" indent="-514350" algn="just">
              <a:buFont typeface="+mj-lt"/>
              <a:buAutoNum type="arabicPeriod"/>
            </a:pPr>
            <a:r>
              <a:rPr lang="zh-TW" altLang="en-US" sz="2400" dirty="0"/>
              <a:t>安裝</a:t>
            </a:r>
            <a:r>
              <a:rPr lang="en-US" altLang="zh-TW" sz="2400" dirty="0"/>
              <a:t>sftp</a:t>
            </a:r>
          </a:p>
          <a:p>
            <a:pPr lvl="1" algn="just"/>
            <a:r>
              <a:rPr lang="en-US" altLang="zh-TW" sz="2000" dirty="0" err="1"/>
              <a:t>opkg</a:t>
            </a:r>
            <a:r>
              <a:rPr lang="en-US" altLang="zh-TW" sz="2000" dirty="0"/>
              <a:t> update</a:t>
            </a:r>
          </a:p>
          <a:p>
            <a:pPr lvl="1" algn="just"/>
            <a:r>
              <a:rPr lang="en-US" altLang="zh-TW" sz="2000" dirty="0" err="1"/>
              <a:t>opkg</a:t>
            </a:r>
            <a:r>
              <a:rPr lang="en-US" altLang="zh-TW" sz="2000" dirty="0"/>
              <a:t> install </a:t>
            </a:r>
            <a:r>
              <a:rPr lang="en-US" altLang="zh-TW" sz="2000" dirty="0" err="1"/>
              <a:t>openssh</a:t>
            </a:r>
            <a:r>
              <a:rPr lang="en-US" altLang="zh-TW" sz="2000" dirty="0"/>
              <a:t>-sftp-server</a:t>
            </a:r>
          </a:p>
          <a:p>
            <a:pPr marL="514350" indent="-514350" algn="just">
              <a:buFont typeface="+mj-lt"/>
              <a:buAutoNum type="arabicPeriod"/>
            </a:pPr>
            <a:r>
              <a:rPr lang="zh-TW" altLang="en-US" sz="2400" dirty="0"/>
              <a:t>安裝</a:t>
            </a:r>
            <a:r>
              <a:rPr lang="en-US" altLang="zh-TW" sz="2400" dirty="0" err="1"/>
              <a:t>AWSIoTPythonSDK</a:t>
            </a:r>
            <a:endParaRPr lang="en-US" altLang="zh-TW" sz="2400" dirty="0"/>
          </a:p>
          <a:p>
            <a:pPr lvl="1" algn="just">
              <a:lnSpc>
                <a:spcPct val="100000"/>
              </a:lnSpc>
            </a:pPr>
            <a:r>
              <a:rPr lang="en-US" altLang="zh-TW" sz="2000" dirty="0"/>
              <a:t>pip install </a:t>
            </a:r>
            <a:r>
              <a:rPr lang="en-US" altLang="zh-TW" sz="2000" dirty="0" err="1"/>
              <a:t>AWSIoTPythonSDK</a:t>
            </a:r>
            <a:r>
              <a:rPr lang="en-US" altLang="zh-TW" sz="2000" dirty="0"/>
              <a:t> </a:t>
            </a:r>
          </a:p>
          <a:p>
            <a:pPr marL="457200" indent="-457200" algn="just">
              <a:lnSpc>
                <a:spcPct val="100000"/>
              </a:lnSpc>
              <a:buFont typeface="+mj-lt"/>
              <a:buAutoNum type="arabicPeriod"/>
            </a:pPr>
            <a:r>
              <a:rPr lang="zh-TW" altLang="en-US" sz="2400" dirty="0"/>
              <a:t>重新</a:t>
            </a:r>
            <a:r>
              <a:rPr lang="en-US" altLang="zh-TW" sz="2400" dirty="0"/>
              <a:t>SSH</a:t>
            </a:r>
          </a:p>
          <a:p>
            <a:pPr lvl="1" algn="just"/>
            <a:endParaRPr lang="en-US" altLang="zh-TW" sz="2000" dirty="0"/>
          </a:p>
          <a:p>
            <a:pPr marL="514350" indent="-514350" algn="just">
              <a:buFont typeface="+mj-lt"/>
              <a:buAutoNum type="arabicPeriod"/>
            </a:pPr>
            <a:endParaRPr lang="en-US" altLang="zh-TW" sz="2400" dirty="0"/>
          </a:p>
        </p:txBody>
      </p:sp>
      <p:sp>
        <p:nvSpPr>
          <p:cNvPr id="6" name="矩形 5">
            <a:extLst>
              <a:ext uri="{FF2B5EF4-FFF2-40B4-BE49-F238E27FC236}">
                <a16:creationId xmlns:a16="http://schemas.microsoft.com/office/drawing/2014/main" id="{53F49393-148D-4B1A-B356-7224292C9E87}"/>
              </a:ext>
            </a:extLst>
          </p:cNvPr>
          <p:cNvSpPr/>
          <p:nvPr/>
        </p:nvSpPr>
        <p:spPr>
          <a:xfrm>
            <a:off x="6106243" y="96604"/>
            <a:ext cx="4629150" cy="2399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9" name="矩形 8">
            <a:extLst>
              <a:ext uri="{FF2B5EF4-FFF2-40B4-BE49-F238E27FC236}">
                <a16:creationId xmlns:a16="http://schemas.microsoft.com/office/drawing/2014/main" id="{79850035-DEA0-4C3A-A739-FFD0966A75B7}"/>
              </a:ext>
            </a:extLst>
          </p:cNvPr>
          <p:cNvSpPr/>
          <p:nvPr/>
        </p:nvSpPr>
        <p:spPr>
          <a:xfrm>
            <a:off x="6096000" y="2055797"/>
            <a:ext cx="4629150" cy="21985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10" name="圖片 9">
            <a:extLst>
              <a:ext uri="{FF2B5EF4-FFF2-40B4-BE49-F238E27FC236}">
                <a16:creationId xmlns:a16="http://schemas.microsoft.com/office/drawing/2014/main" id="{469D3AA9-E7E7-4773-82AA-AB969DC5D01A}"/>
              </a:ext>
            </a:extLst>
          </p:cNvPr>
          <p:cNvPicPr>
            <a:picLocks noChangeAspect="1"/>
          </p:cNvPicPr>
          <p:nvPr/>
        </p:nvPicPr>
        <p:blipFill rotWithShape="1">
          <a:blip r:embed="rId3"/>
          <a:srcRect t="74613"/>
          <a:stretch/>
        </p:blipFill>
        <p:spPr>
          <a:xfrm>
            <a:off x="6106244" y="6106976"/>
            <a:ext cx="4629149" cy="670198"/>
          </a:xfrm>
          <a:prstGeom prst="rect">
            <a:avLst/>
          </a:prstGeom>
        </p:spPr>
      </p:pic>
      <p:sp>
        <p:nvSpPr>
          <p:cNvPr id="11" name="矩形 10">
            <a:extLst>
              <a:ext uri="{FF2B5EF4-FFF2-40B4-BE49-F238E27FC236}">
                <a16:creationId xmlns:a16="http://schemas.microsoft.com/office/drawing/2014/main" id="{BDD7FC38-9D6A-42BA-8E31-1D13AC42C66E}"/>
              </a:ext>
            </a:extLst>
          </p:cNvPr>
          <p:cNvSpPr/>
          <p:nvPr/>
        </p:nvSpPr>
        <p:spPr>
          <a:xfrm>
            <a:off x="6106243" y="6104544"/>
            <a:ext cx="4629150" cy="6045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13" name="圖片 12">
            <a:extLst>
              <a:ext uri="{FF2B5EF4-FFF2-40B4-BE49-F238E27FC236}">
                <a16:creationId xmlns:a16="http://schemas.microsoft.com/office/drawing/2014/main" id="{FDABB352-DFD4-4D92-99BB-81CD650839D3}"/>
              </a:ext>
            </a:extLst>
          </p:cNvPr>
          <p:cNvPicPr>
            <a:picLocks noChangeAspect="1"/>
          </p:cNvPicPr>
          <p:nvPr/>
        </p:nvPicPr>
        <p:blipFill>
          <a:blip r:embed="rId4"/>
          <a:stretch>
            <a:fillRect/>
          </a:stretch>
        </p:blipFill>
        <p:spPr>
          <a:xfrm>
            <a:off x="6140146" y="4386760"/>
            <a:ext cx="4581834" cy="1625447"/>
          </a:xfrm>
          <a:prstGeom prst="rect">
            <a:avLst/>
          </a:prstGeom>
        </p:spPr>
      </p:pic>
      <p:sp>
        <p:nvSpPr>
          <p:cNvPr id="14" name="矩形 13">
            <a:extLst>
              <a:ext uri="{FF2B5EF4-FFF2-40B4-BE49-F238E27FC236}">
                <a16:creationId xmlns:a16="http://schemas.microsoft.com/office/drawing/2014/main" id="{CE45D53A-8D86-4EDA-AB0D-F24AEE3A8EDA}"/>
              </a:ext>
            </a:extLst>
          </p:cNvPr>
          <p:cNvSpPr/>
          <p:nvPr/>
        </p:nvSpPr>
        <p:spPr>
          <a:xfrm>
            <a:off x="6106243" y="4377169"/>
            <a:ext cx="4629150" cy="157278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1259561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0661842-DAD7-4BBC-B7B8-AB3FADB630C5}"/>
              </a:ext>
            </a:extLst>
          </p:cNvPr>
          <p:cNvSpPr>
            <a:spLocks noGrp="1"/>
          </p:cNvSpPr>
          <p:nvPr>
            <p:ph type="title"/>
          </p:nvPr>
        </p:nvSpPr>
        <p:spPr/>
        <p:txBody>
          <a:bodyPr/>
          <a:lstStyle/>
          <a:p>
            <a:pPr algn="just"/>
            <a:r>
              <a:rPr lang="en-US" altLang="zh-TW" dirty="0"/>
              <a:t>Step 57 – Python</a:t>
            </a:r>
            <a:r>
              <a:rPr lang="zh-TW" altLang="en-US" dirty="0"/>
              <a:t>端程式撰寫 </a:t>
            </a:r>
            <a:r>
              <a:rPr lang="en-US" altLang="zh-TW" dirty="0"/>
              <a:t>(1/2)</a:t>
            </a:r>
            <a:endParaRPr lang="zh-TW" altLang="en-US" dirty="0"/>
          </a:p>
        </p:txBody>
      </p:sp>
      <p:sp>
        <p:nvSpPr>
          <p:cNvPr id="3" name="內容版面配置區 2">
            <a:extLst>
              <a:ext uri="{FF2B5EF4-FFF2-40B4-BE49-F238E27FC236}">
                <a16:creationId xmlns:a16="http://schemas.microsoft.com/office/drawing/2014/main" id="{AAA7DC9A-5C19-42D3-BD14-037E4364D9A0}"/>
              </a:ext>
            </a:extLst>
          </p:cNvPr>
          <p:cNvSpPr>
            <a:spLocks noGrp="1"/>
          </p:cNvSpPr>
          <p:nvPr>
            <p:ph idx="1"/>
          </p:nvPr>
        </p:nvSpPr>
        <p:spPr>
          <a:xfrm>
            <a:off x="838200" y="1825624"/>
            <a:ext cx="10515600" cy="4505727"/>
          </a:xfrm>
        </p:spPr>
        <p:txBody>
          <a:bodyPr>
            <a:normAutofit/>
          </a:bodyPr>
          <a:lstStyle/>
          <a:p>
            <a:pPr marL="457200" indent="-457200" algn="just">
              <a:buFont typeface="+mj-lt"/>
              <a:buAutoNum type="arabicPeriod"/>
            </a:pPr>
            <a:r>
              <a:rPr lang="zh-TW" altLang="en-US" sz="2400" dirty="0"/>
              <a:t>輸入</a:t>
            </a:r>
            <a:r>
              <a:rPr lang="en-US" altLang="zh-TW" sz="2400" dirty="0"/>
              <a:t>vim ht_aws_time.py</a:t>
            </a:r>
            <a:r>
              <a:rPr lang="zh-TW" altLang="en-US" sz="2400" dirty="0"/>
              <a:t>創建程式。</a:t>
            </a:r>
            <a:endParaRPr lang="en-US" altLang="zh-TW" sz="2400" dirty="0"/>
          </a:p>
          <a:p>
            <a:pPr marL="457200" indent="-457200" algn="just">
              <a:buFont typeface="+mj-lt"/>
              <a:buAutoNum type="arabicPeriod"/>
            </a:pPr>
            <a:r>
              <a:rPr lang="en-US" altLang="zh-TW" sz="2400" dirty="0"/>
              <a:t>MPU</a:t>
            </a:r>
            <a:r>
              <a:rPr lang="zh-TW" altLang="en-US" sz="2400" dirty="0"/>
              <a:t>程式碼請至以下</a:t>
            </a:r>
            <a:r>
              <a:rPr lang="en-US" altLang="zh-TW" sz="2400" dirty="0">
                <a:hlinkClick r:id="rId3"/>
              </a:rPr>
              <a:t>https://gitlab.com/jyoulin/awsiot_2022.git</a:t>
            </a:r>
            <a:r>
              <a:rPr lang="zh-TW" altLang="en-US" sz="2400" dirty="0"/>
              <a:t>複製。</a:t>
            </a:r>
            <a:endParaRPr lang="en-US" altLang="zh-TW" sz="2400" dirty="0"/>
          </a:p>
          <a:p>
            <a:pPr marL="457200" indent="-457200" algn="just">
              <a:buFont typeface="+mj-lt"/>
              <a:buAutoNum type="arabicPeriod"/>
            </a:pPr>
            <a:r>
              <a:rPr lang="zh-TW" altLang="en-US" sz="2400" dirty="0"/>
              <a:t>回到</a:t>
            </a:r>
            <a:r>
              <a:rPr lang="en-US" altLang="zh-TW" sz="2400" dirty="0" err="1"/>
              <a:t>MobaXterm</a:t>
            </a:r>
            <a:r>
              <a:rPr lang="zh-TW" altLang="en-US" sz="2400" dirty="0"/>
              <a:t>按下滑鼠右鍵就會貼上，接著進入編輯模式。</a:t>
            </a:r>
            <a:endParaRPr lang="en-US" altLang="zh-TW" sz="2400" dirty="0"/>
          </a:p>
          <a:p>
            <a:pPr marL="457200" indent="-457200" algn="just">
              <a:buFont typeface="+mj-lt"/>
              <a:buAutoNum type="arabicPeriod"/>
            </a:pPr>
            <a:r>
              <a:rPr lang="zh-TW" altLang="en-US" sz="2400" dirty="0"/>
              <a:t>程式碼中</a:t>
            </a:r>
            <a:r>
              <a:rPr lang="zh-TW" altLang="zh-TW" sz="2400" dirty="0"/>
              <a:t>，以下幾項需要修改</a:t>
            </a:r>
            <a:r>
              <a:rPr lang="en-US" altLang="zh-TW" sz="2400" dirty="0"/>
              <a:t>:</a:t>
            </a:r>
          </a:p>
          <a:p>
            <a:pPr lvl="1" algn="just"/>
            <a:r>
              <a:rPr lang="en-US" altLang="zh-TW" sz="2000" dirty="0"/>
              <a:t>host=“XXXXX-ats.iot.us-east-1.amazonaws.com”</a:t>
            </a:r>
            <a:r>
              <a:rPr lang="zh-TW" altLang="en-US" sz="2000" dirty="0"/>
              <a:t>中，</a:t>
            </a:r>
            <a:r>
              <a:rPr lang="en-US" altLang="zh-TW" sz="2000" dirty="0"/>
              <a:t>XXXXX</a:t>
            </a:r>
            <a:r>
              <a:rPr lang="zh-TW" altLang="en-US" sz="2000" dirty="0"/>
              <a:t>請改為</a:t>
            </a:r>
            <a:r>
              <a:rPr lang="en-US" altLang="zh-TW" sz="2000" dirty="0"/>
              <a:t>Step 14</a:t>
            </a:r>
            <a:r>
              <a:rPr lang="zh-TW" altLang="en-US" sz="2000" dirty="0"/>
              <a:t>的</a:t>
            </a:r>
            <a:r>
              <a:rPr lang="en-US" altLang="zh-TW" sz="2000" dirty="0"/>
              <a:t>Host</a:t>
            </a:r>
            <a:r>
              <a:rPr lang="zh-TW" altLang="en-US" sz="2000" dirty="0"/>
              <a:t>值。</a:t>
            </a:r>
            <a:endParaRPr lang="en-US" altLang="zh-TW" sz="2000" dirty="0"/>
          </a:p>
          <a:p>
            <a:pPr lvl="1" algn="just"/>
            <a:r>
              <a:rPr lang="en-US" altLang="zh-TW" sz="2000" dirty="0" err="1"/>
              <a:t>certificatePath</a:t>
            </a:r>
            <a:r>
              <a:rPr lang="en-US" altLang="zh-TW" sz="2000" dirty="0"/>
              <a:t>=</a:t>
            </a:r>
            <a:r>
              <a:rPr lang="zh-TW" altLang="en-US" sz="2000" dirty="0"/>
              <a:t> </a:t>
            </a:r>
            <a:r>
              <a:rPr lang="en-US" altLang="zh-TW" sz="2000" dirty="0"/>
              <a:t>“./aws_7688_test_certifications/XXXXX-certificate.pem.crt”</a:t>
            </a:r>
            <a:r>
              <a:rPr lang="zh-TW" altLang="en-US" sz="2000" dirty="0"/>
              <a:t>，</a:t>
            </a:r>
            <a:r>
              <a:rPr lang="en-US" altLang="zh-TW" sz="2000" dirty="0"/>
              <a:t>XXXXX</a:t>
            </a:r>
            <a:r>
              <a:rPr lang="zh-TW" altLang="en-US" sz="2000" dirty="0"/>
              <a:t>請改為自己的憑證序號，</a:t>
            </a:r>
            <a:r>
              <a:rPr lang="en-US" altLang="zh-TW" sz="2000" dirty="0" err="1"/>
              <a:t>privateKeyPath</a:t>
            </a:r>
            <a:r>
              <a:rPr lang="zh-TW" altLang="en-US" sz="2000" dirty="0"/>
              <a:t>也一樣。</a:t>
            </a:r>
            <a:endParaRPr lang="en-US" altLang="zh-TW" sz="2000" dirty="0"/>
          </a:p>
          <a:p>
            <a:pPr lvl="1" algn="just"/>
            <a:r>
              <a:rPr lang="en-US" altLang="zh-TW" sz="2000" dirty="0" err="1"/>
              <a:t>myAWSIoTMQTTClient</a:t>
            </a:r>
            <a:r>
              <a:rPr lang="zh-TW" altLang="en-US" sz="2000" dirty="0"/>
              <a:t>內的</a:t>
            </a:r>
            <a:r>
              <a:rPr lang="en-US" altLang="zh-TW" sz="2000" dirty="0"/>
              <a:t>“7688_thing”</a:t>
            </a:r>
            <a:r>
              <a:rPr lang="zh-TW" altLang="en-US" sz="2000" dirty="0"/>
              <a:t>是於</a:t>
            </a:r>
            <a:r>
              <a:rPr lang="en-US" altLang="zh-TW" sz="2000" dirty="0"/>
              <a:t>AWS</a:t>
            </a:r>
            <a:r>
              <a:rPr lang="zh-TW" altLang="en-US" sz="2000" dirty="0"/>
              <a:t>平台創建的</a:t>
            </a:r>
            <a:r>
              <a:rPr lang="en-US" altLang="zh-TW" sz="2000" dirty="0"/>
              <a:t>thing</a:t>
            </a:r>
            <a:r>
              <a:rPr lang="zh-TW" altLang="en-US" sz="2000" dirty="0"/>
              <a:t>名稱。</a:t>
            </a:r>
            <a:endParaRPr lang="en-US" altLang="zh-TW" sz="2000" dirty="0"/>
          </a:p>
          <a:p>
            <a:pPr lvl="1" algn="just"/>
            <a:r>
              <a:rPr lang="en-US" altLang="zh-TW" sz="2000" dirty="0" err="1"/>
              <a:t>myAWSIoTMQTTClient.publish</a:t>
            </a:r>
            <a:r>
              <a:rPr lang="zh-TW" altLang="en-US" sz="2000" dirty="0"/>
              <a:t>內的</a:t>
            </a:r>
            <a:r>
              <a:rPr lang="en-US" altLang="zh-TW" sz="2000" dirty="0"/>
              <a:t>“7688_thing_topic”</a:t>
            </a:r>
            <a:r>
              <a:rPr lang="zh-TW" altLang="en-US" sz="2000" dirty="0"/>
              <a:t>為</a:t>
            </a:r>
            <a:r>
              <a:rPr lang="en-US" altLang="zh-TW" sz="2000" dirty="0"/>
              <a:t>Step 63</a:t>
            </a:r>
            <a:r>
              <a:rPr lang="zh-TW" altLang="en-US" sz="2000" dirty="0"/>
              <a:t>的</a:t>
            </a:r>
            <a:r>
              <a:rPr lang="en-US" altLang="zh-TW" sz="2000" dirty="0"/>
              <a:t>Subscription topic</a:t>
            </a:r>
            <a:r>
              <a:rPr lang="zh-TW" altLang="en-US" sz="2000" dirty="0"/>
              <a:t>，記得程式中的</a:t>
            </a:r>
            <a:r>
              <a:rPr lang="en-US" altLang="zh-TW" sz="2000" dirty="0"/>
              <a:t>topic</a:t>
            </a:r>
            <a:r>
              <a:rPr lang="zh-TW" altLang="en-US" sz="2000" dirty="0"/>
              <a:t>名稱一定要與</a:t>
            </a:r>
            <a:r>
              <a:rPr lang="en-US" altLang="zh-TW" sz="2000" dirty="0"/>
              <a:t>AWS Web UI</a:t>
            </a:r>
            <a:r>
              <a:rPr lang="zh-TW" altLang="en-US" sz="2000" dirty="0"/>
              <a:t>的</a:t>
            </a:r>
            <a:r>
              <a:rPr lang="en-US" altLang="zh-TW" sz="2000" dirty="0"/>
              <a:t>topic</a:t>
            </a:r>
            <a:r>
              <a:rPr lang="zh-TW" altLang="en-US" sz="2000" dirty="0"/>
              <a:t>名稱相同。</a:t>
            </a:r>
            <a:endParaRPr lang="en-US" altLang="zh-TW" sz="2000" dirty="0"/>
          </a:p>
          <a:p>
            <a:pPr marL="0" indent="0" algn="just">
              <a:buNone/>
            </a:pPr>
            <a:r>
              <a:rPr lang="en-US" altLang="zh-TW" sz="2400" dirty="0"/>
              <a:t>Note:</a:t>
            </a:r>
            <a:r>
              <a:rPr lang="zh-TW" altLang="en-US" sz="2400" dirty="0"/>
              <a:t> 在系統控制台中，我們輸入的指令就跟</a:t>
            </a:r>
            <a:r>
              <a:rPr lang="en-US" altLang="zh-TW" sz="2400" dirty="0" err="1"/>
              <a:t>linux</a:t>
            </a:r>
            <a:r>
              <a:rPr lang="zh-TW" altLang="en-US" sz="2400" dirty="0"/>
              <a:t>一樣；文字編輯器模式下，按下</a:t>
            </a:r>
            <a:r>
              <a:rPr lang="en-US" altLang="zh-TW" sz="2400" dirty="0" err="1"/>
              <a:t>i</a:t>
            </a:r>
            <a:r>
              <a:rPr lang="zh-TW" altLang="en-US" sz="2400" dirty="0"/>
              <a:t>鍵即輸入模式，按下</a:t>
            </a:r>
            <a:r>
              <a:rPr lang="en-US" altLang="zh-TW" sz="2400" dirty="0"/>
              <a:t>ESC</a:t>
            </a:r>
            <a:r>
              <a:rPr lang="zh-TW" altLang="en-US" sz="2400" dirty="0"/>
              <a:t>即退出該模式，按下</a:t>
            </a:r>
            <a:r>
              <a:rPr lang="en-US" altLang="zh-TW" sz="2400" dirty="0"/>
              <a:t>:</a:t>
            </a:r>
            <a:r>
              <a:rPr lang="zh-TW" altLang="en-US" sz="2400" dirty="0"/>
              <a:t>並輸入</a:t>
            </a:r>
            <a:r>
              <a:rPr lang="en-US" altLang="zh-TW" sz="2400" dirty="0" err="1"/>
              <a:t>wq</a:t>
            </a:r>
            <a:r>
              <a:rPr lang="zh-TW" altLang="en-US" sz="2400" dirty="0"/>
              <a:t>即可儲存並離開。</a:t>
            </a:r>
            <a:endParaRPr lang="en-US" altLang="zh-TW" sz="2400" dirty="0"/>
          </a:p>
          <a:p>
            <a:pPr marL="514350" indent="-514350" algn="just">
              <a:buFont typeface="+mj-lt"/>
              <a:buAutoNum type="arabicPeriod"/>
            </a:pPr>
            <a:endParaRPr lang="zh-TW" altLang="en-US" sz="2400" dirty="0"/>
          </a:p>
        </p:txBody>
      </p:sp>
    </p:spTree>
    <p:extLst>
      <p:ext uri="{BB962C8B-B14F-4D97-AF65-F5344CB8AC3E}">
        <p14:creationId xmlns:p14="http://schemas.microsoft.com/office/powerpoint/2010/main" val="15040189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FE46B6D4-3DD9-425F-A974-F1FFD0310768}"/>
              </a:ext>
            </a:extLst>
          </p:cNvPr>
          <p:cNvSpPr>
            <a:spLocks noGrp="1"/>
          </p:cNvSpPr>
          <p:nvPr>
            <p:ph type="title"/>
          </p:nvPr>
        </p:nvSpPr>
        <p:spPr/>
        <p:txBody>
          <a:bodyPr/>
          <a:lstStyle/>
          <a:p>
            <a:r>
              <a:rPr lang="en-US" altLang="zh-TW" dirty="0"/>
              <a:t>Step 58 – Python</a:t>
            </a:r>
            <a:r>
              <a:rPr lang="zh-TW" altLang="en-US" dirty="0"/>
              <a:t>端程式撰寫 </a:t>
            </a:r>
            <a:r>
              <a:rPr lang="en-US" altLang="zh-TW" dirty="0"/>
              <a:t>(2/2)</a:t>
            </a:r>
            <a:endParaRPr lang="zh-TW" altLang="en-US" dirty="0"/>
          </a:p>
        </p:txBody>
      </p:sp>
      <p:pic>
        <p:nvPicPr>
          <p:cNvPr id="3" name="圖片 2">
            <a:extLst>
              <a:ext uri="{FF2B5EF4-FFF2-40B4-BE49-F238E27FC236}">
                <a16:creationId xmlns:a16="http://schemas.microsoft.com/office/drawing/2014/main" id="{05A02B3D-AE22-4C44-89A7-0BAE0BA0A462}"/>
              </a:ext>
            </a:extLst>
          </p:cNvPr>
          <p:cNvPicPr>
            <a:picLocks noChangeAspect="1"/>
          </p:cNvPicPr>
          <p:nvPr/>
        </p:nvPicPr>
        <p:blipFill>
          <a:blip r:embed="rId3"/>
          <a:stretch>
            <a:fillRect/>
          </a:stretch>
        </p:blipFill>
        <p:spPr>
          <a:xfrm>
            <a:off x="4799410" y="2122557"/>
            <a:ext cx="7250430" cy="3713023"/>
          </a:xfrm>
          <a:prstGeom prst="rect">
            <a:avLst/>
          </a:prstGeom>
        </p:spPr>
      </p:pic>
      <p:pic>
        <p:nvPicPr>
          <p:cNvPr id="7" name="圖片 6">
            <a:extLst>
              <a:ext uri="{FF2B5EF4-FFF2-40B4-BE49-F238E27FC236}">
                <a16:creationId xmlns:a16="http://schemas.microsoft.com/office/drawing/2014/main" id="{433F9AB3-A7E6-4967-9FB3-57730A32F491}"/>
              </a:ext>
            </a:extLst>
          </p:cNvPr>
          <p:cNvPicPr>
            <a:picLocks noChangeAspect="1"/>
          </p:cNvPicPr>
          <p:nvPr/>
        </p:nvPicPr>
        <p:blipFill>
          <a:blip r:embed="rId4"/>
          <a:stretch>
            <a:fillRect/>
          </a:stretch>
        </p:blipFill>
        <p:spPr>
          <a:xfrm>
            <a:off x="185589" y="1885473"/>
            <a:ext cx="4530001" cy="4187190"/>
          </a:xfrm>
          <a:prstGeom prst="rect">
            <a:avLst/>
          </a:prstGeom>
        </p:spPr>
      </p:pic>
    </p:spTree>
    <p:extLst>
      <p:ext uri="{BB962C8B-B14F-4D97-AF65-F5344CB8AC3E}">
        <p14:creationId xmlns:p14="http://schemas.microsoft.com/office/powerpoint/2010/main" val="33950407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D1F6048-551B-4CE2-B31E-B9B72447F722}"/>
              </a:ext>
            </a:extLst>
          </p:cNvPr>
          <p:cNvSpPr>
            <a:spLocks noGrp="1"/>
          </p:cNvSpPr>
          <p:nvPr>
            <p:ph type="title"/>
          </p:nvPr>
        </p:nvSpPr>
        <p:spPr/>
        <p:txBody>
          <a:bodyPr/>
          <a:lstStyle/>
          <a:p>
            <a:r>
              <a:rPr lang="en-US" altLang="zh-TW" dirty="0"/>
              <a:t>Step 59 –</a:t>
            </a:r>
            <a:r>
              <a:rPr lang="zh-TW" altLang="en-US" dirty="0"/>
              <a:t> </a:t>
            </a:r>
            <a:r>
              <a:rPr lang="en-US" altLang="zh-TW" dirty="0" err="1"/>
              <a:t>LinkIt</a:t>
            </a:r>
            <a:r>
              <a:rPr lang="en-US" altLang="zh-TW" dirty="0"/>
              <a:t> 7688 Duo</a:t>
            </a:r>
            <a:r>
              <a:rPr lang="zh-TW" altLang="en-US" dirty="0"/>
              <a:t>目錄階層</a:t>
            </a:r>
          </a:p>
        </p:txBody>
      </p:sp>
      <p:sp>
        <p:nvSpPr>
          <p:cNvPr id="5" name="內容版面配置區 4">
            <a:extLst>
              <a:ext uri="{FF2B5EF4-FFF2-40B4-BE49-F238E27FC236}">
                <a16:creationId xmlns:a16="http://schemas.microsoft.com/office/drawing/2014/main" id="{FE595FAA-E3E4-4B34-8AC3-FEFDEDC2A8F4}"/>
              </a:ext>
            </a:extLst>
          </p:cNvPr>
          <p:cNvSpPr>
            <a:spLocks noGrp="1"/>
          </p:cNvSpPr>
          <p:nvPr>
            <p:ph idx="1"/>
          </p:nvPr>
        </p:nvSpPr>
        <p:spPr/>
        <p:txBody>
          <a:bodyPr>
            <a:normAutofit/>
          </a:bodyPr>
          <a:lstStyle/>
          <a:p>
            <a:pPr marL="0" indent="0">
              <a:buNone/>
            </a:pPr>
            <a:r>
              <a:rPr lang="en-US" altLang="zh-TW" sz="2400" dirty="0" err="1"/>
              <a:t>LinkIt</a:t>
            </a:r>
            <a:r>
              <a:rPr lang="en-US" altLang="zh-TW" sz="2400" dirty="0"/>
              <a:t> 7688 Duo</a:t>
            </a:r>
          </a:p>
          <a:p>
            <a:pPr marL="0" indent="0">
              <a:buNone/>
            </a:pPr>
            <a:r>
              <a:rPr lang="zh-TW" altLang="en-US" sz="2400" dirty="0"/>
              <a:t>   </a:t>
            </a:r>
            <a:r>
              <a:rPr lang="en-US" altLang="zh-TW" sz="2400" dirty="0"/>
              <a:t>├─</a:t>
            </a:r>
            <a:r>
              <a:rPr lang="zh-TW" altLang="en-US" sz="2400" dirty="0"/>
              <a:t> </a:t>
            </a:r>
            <a:r>
              <a:rPr lang="en-US" altLang="zh-TW" sz="2400" dirty="0"/>
              <a:t>aws_7688_test_certifications</a:t>
            </a:r>
          </a:p>
          <a:p>
            <a:pPr marL="0" indent="0">
              <a:buNone/>
            </a:pPr>
            <a:r>
              <a:rPr lang="zh-TW" altLang="en-US" sz="2400" dirty="0"/>
              <a:t>   </a:t>
            </a:r>
            <a:r>
              <a:rPr lang="en-US" altLang="zh-TW" sz="2400" dirty="0"/>
              <a:t>│</a:t>
            </a:r>
            <a:r>
              <a:rPr lang="zh-TW" altLang="en-US" sz="2400" dirty="0"/>
              <a:t>    </a:t>
            </a:r>
            <a:r>
              <a:rPr lang="en-US" altLang="zh-TW" sz="2400" dirty="0"/>
              <a:t>├── XXXXX-certificate.pem.crt</a:t>
            </a:r>
          </a:p>
          <a:p>
            <a:pPr marL="0" indent="0">
              <a:buNone/>
            </a:pPr>
            <a:r>
              <a:rPr lang="zh-TW" altLang="en-US" sz="2400" dirty="0"/>
              <a:t>   </a:t>
            </a:r>
            <a:r>
              <a:rPr lang="en-US" altLang="zh-TW" sz="2400" dirty="0"/>
              <a:t>│</a:t>
            </a:r>
            <a:r>
              <a:rPr lang="zh-TW" altLang="en-US" sz="2400" dirty="0"/>
              <a:t>    </a:t>
            </a:r>
            <a:r>
              <a:rPr lang="en-US" altLang="zh-TW" sz="2400" dirty="0"/>
              <a:t>├── XXXXX-</a:t>
            </a:r>
            <a:r>
              <a:rPr lang="en-US" altLang="zh-TW" sz="2400" dirty="0" err="1"/>
              <a:t>private.pem.key</a:t>
            </a:r>
            <a:endParaRPr lang="en-US" altLang="zh-TW" sz="2400" dirty="0"/>
          </a:p>
          <a:p>
            <a:pPr marL="0" indent="0">
              <a:buNone/>
            </a:pPr>
            <a:r>
              <a:rPr lang="zh-TW" altLang="en-US" sz="2400" dirty="0"/>
              <a:t>   </a:t>
            </a:r>
            <a:r>
              <a:rPr lang="en-US" altLang="zh-TW" sz="2400" dirty="0"/>
              <a:t>│</a:t>
            </a:r>
            <a:r>
              <a:rPr lang="zh-TW" altLang="en-US" sz="2400" dirty="0"/>
              <a:t>    </a:t>
            </a:r>
            <a:r>
              <a:rPr lang="en-US" altLang="zh-TW" sz="2400" dirty="0"/>
              <a:t>├── XXXXX-</a:t>
            </a:r>
            <a:r>
              <a:rPr lang="en-US" altLang="zh-TW" sz="2400" dirty="0" err="1"/>
              <a:t>public.pem.key</a:t>
            </a:r>
            <a:endParaRPr lang="en-US" altLang="zh-TW" sz="2400" dirty="0"/>
          </a:p>
          <a:p>
            <a:pPr marL="0" indent="0">
              <a:buNone/>
            </a:pPr>
            <a:r>
              <a:rPr lang="zh-TW" altLang="en-US" sz="2400" dirty="0"/>
              <a:t>   </a:t>
            </a:r>
            <a:r>
              <a:rPr lang="en-US" altLang="zh-TW" sz="2400" dirty="0"/>
              <a:t>│</a:t>
            </a:r>
            <a:r>
              <a:rPr lang="zh-TW" altLang="en-US" sz="2400" dirty="0"/>
              <a:t>    </a:t>
            </a:r>
            <a:r>
              <a:rPr lang="en-US" altLang="zh-TW" sz="2400" dirty="0"/>
              <a:t>└── root-CA.crt</a:t>
            </a:r>
          </a:p>
          <a:p>
            <a:pPr marL="0" indent="0">
              <a:buNone/>
            </a:pPr>
            <a:r>
              <a:rPr lang="zh-TW" altLang="en-US" sz="2400" dirty="0"/>
              <a:t>   </a:t>
            </a:r>
            <a:r>
              <a:rPr lang="en-US" altLang="zh-TW" sz="2400" dirty="0"/>
              <a:t>└─</a:t>
            </a:r>
            <a:r>
              <a:rPr lang="zh-TW" altLang="en-US" sz="2400" dirty="0"/>
              <a:t> </a:t>
            </a:r>
            <a:r>
              <a:rPr lang="en-US" altLang="zh-TW" sz="2400" dirty="0"/>
              <a:t>ht_aws_time.py</a:t>
            </a:r>
          </a:p>
          <a:p>
            <a:pPr lvl="1"/>
            <a:endParaRPr lang="zh-TW" altLang="en-US" sz="2000" dirty="0"/>
          </a:p>
        </p:txBody>
      </p:sp>
    </p:spTree>
    <p:extLst>
      <p:ext uri="{BB962C8B-B14F-4D97-AF65-F5344CB8AC3E}">
        <p14:creationId xmlns:p14="http://schemas.microsoft.com/office/powerpoint/2010/main" val="39552061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EB6DD7FD-0501-45DB-A856-2D7B8F528BF5}"/>
              </a:ext>
            </a:extLst>
          </p:cNvPr>
          <p:cNvPicPr>
            <a:picLocks noChangeAspect="1"/>
          </p:cNvPicPr>
          <p:nvPr/>
        </p:nvPicPr>
        <p:blipFill rotWithShape="1">
          <a:blip r:embed="rId2"/>
          <a:srcRect t="178" b="42708"/>
          <a:stretch/>
        </p:blipFill>
        <p:spPr>
          <a:xfrm>
            <a:off x="768946" y="3126788"/>
            <a:ext cx="10654108" cy="3496262"/>
          </a:xfrm>
          <a:prstGeom prst="rect">
            <a:avLst/>
          </a:prstGeom>
        </p:spPr>
      </p:pic>
      <p:sp>
        <p:nvSpPr>
          <p:cNvPr id="3" name="內容版面配置區 2">
            <a:extLst>
              <a:ext uri="{FF2B5EF4-FFF2-40B4-BE49-F238E27FC236}">
                <a16:creationId xmlns:a16="http://schemas.microsoft.com/office/drawing/2014/main" id="{1ED7A8B0-7A37-4B98-8F35-3123081AFBB4}"/>
              </a:ext>
            </a:extLst>
          </p:cNvPr>
          <p:cNvSpPr>
            <a:spLocks noGrp="1"/>
          </p:cNvSpPr>
          <p:nvPr>
            <p:ph idx="1"/>
          </p:nvPr>
        </p:nvSpPr>
        <p:spPr/>
        <p:txBody>
          <a:bodyPr>
            <a:normAutofit/>
          </a:bodyPr>
          <a:lstStyle/>
          <a:p>
            <a:pPr marL="457200" indent="-457200" algn="just">
              <a:buFont typeface="+mj-lt"/>
              <a:buAutoNum type="arabicPeriod"/>
            </a:pPr>
            <a:r>
              <a:rPr lang="zh-TW" altLang="en-US" sz="2000" dirty="0"/>
              <a:t>在</a:t>
            </a:r>
            <a:r>
              <a:rPr lang="en-US" altLang="zh-TW" sz="2000" dirty="0"/>
              <a:t>Windows</a:t>
            </a:r>
            <a:r>
              <a:rPr lang="zh-TW" altLang="en-US" sz="2000" dirty="0"/>
              <a:t>上事先建立</a:t>
            </a:r>
            <a:r>
              <a:rPr lang="en-US" altLang="zh-TW" sz="2000" dirty="0"/>
              <a:t>aws_7688_certifications</a:t>
            </a:r>
            <a:r>
              <a:rPr lang="zh-TW" altLang="en-US" sz="2000" dirty="0"/>
              <a:t>資料夾並存放所有憑證。</a:t>
            </a:r>
            <a:endParaRPr lang="en-US" altLang="zh-TW" sz="2000" dirty="0"/>
          </a:p>
          <a:p>
            <a:pPr marL="457200" indent="-457200" algn="just">
              <a:buFont typeface="+mj-lt"/>
              <a:buAutoNum type="arabicPeriod"/>
            </a:pPr>
            <a:r>
              <a:rPr lang="zh-TW" altLang="en-US" sz="2000" dirty="0"/>
              <a:t>將整個資料夾拖曳至</a:t>
            </a:r>
            <a:r>
              <a:rPr lang="en-US" altLang="zh-TW" sz="2000" dirty="0" err="1"/>
              <a:t>MobaXterm</a:t>
            </a:r>
            <a:r>
              <a:rPr lang="zh-TW" altLang="en-US" sz="2000" dirty="0"/>
              <a:t>左側。</a:t>
            </a:r>
            <a:endParaRPr lang="en-US" altLang="zh-TW" sz="2000" dirty="0"/>
          </a:p>
          <a:p>
            <a:pPr marL="0" indent="0" algn="just">
              <a:buNone/>
            </a:pPr>
            <a:r>
              <a:rPr lang="en-US" altLang="zh-TW" sz="2000" dirty="0"/>
              <a:t>Note</a:t>
            </a:r>
            <a:r>
              <a:rPr lang="zh-TW" altLang="en-US" sz="2000" dirty="0"/>
              <a:t>：如果發覺拖曳過去卡住了，請重新</a:t>
            </a:r>
            <a:r>
              <a:rPr lang="en-US" altLang="zh-TW" sz="2000" dirty="0"/>
              <a:t>SSH</a:t>
            </a:r>
            <a:r>
              <a:rPr lang="zh-TW" altLang="en-US" sz="2000" dirty="0"/>
              <a:t>。</a:t>
            </a:r>
            <a:endParaRPr lang="en-US" altLang="zh-TW" sz="2000" dirty="0"/>
          </a:p>
        </p:txBody>
      </p:sp>
      <p:sp>
        <p:nvSpPr>
          <p:cNvPr id="2" name="標題 1">
            <a:extLst>
              <a:ext uri="{FF2B5EF4-FFF2-40B4-BE49-F238E27FC236}">
                <a16:creationId xmlns:a16="http://schemas.microsoft.com/office/drawing/2014/main" id="{15FA3547-8843-4FC9-9D87-8BD32409681D}"/>
              </a:ext>
            </a:extLst>
          </p:cNvPr>
          <p:cNvSpPr>
            <a:spLocks noGrp="1"/>
          </p:cNvSpPr>
          <p:nvPr>
            <p:ph type="title"/>
          </p:nvPr>
        </p:nvSpPr>
        <p:spPr/>
        <p:txBody>
          <a:bodyPr/>
          <a:lstStyle/>
          <a:p>
            <a:pPr algn="just"/>
            <a:r>
              <a:rPr lang="en-US" altLang="zh-TW" dirty="0"/>
              <a:t>Step 60 –</a:t>
            </a:r>
            <a:r>
              <a:rPr lang="zh-TW" altLang="en-US" dirty="0"/>
              <a:t> 建立憑證目錄</a:t>
            </a:r>
          </a:p>
        </p:txBody>
      </p:sp>
      <p:sp>
        <p:nvSpPr>
          <p:cNvPr id="5" name="矩形 4">
            <a:extLst>
              <a:ext uri="{FF2B5EF4-FFF2-40B4-BE49-F238E27FC236}">
                <a16:creationId xmlns:a16="http://schemas.microsoft.com/office/drawing/2014/main" id="{24A7055F-FC63-483B-BB33-4BCD64B0B04A}"/>
              </a:ext>
            </a:extLst>
          </p:cNvPr>
          <p:cNvSpPr/>
          <p:nvPr/>
        </p:nvSpPr>
        <p:spPr>
          <a:xfrm>
            <a:off x="2239009" y="3906885"/>
            <a:ext cx="1616037" cy="24574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9" name="文字方塊 8">
            <a:extLst>
              <a:ext uri="{FF2B5EF4-FFF2-40B4-BE49-F238E27FC236}">
                <a16:creationId xmlns:a16="http://schemas.microsoft.com/office/drawing/2014/main" id="{66D3F6A9-1DD0-47D8-AE78-FDCB7119C960}"/>
              </a:ext>
            </a:extLst>
          </p:cNvPr>
          <p:cNvSpPr txBox="1"/>
          <p:nvPr/>
        </p:nvSpPr>
        <p:spPr>
          <a:xfrm>
            <a:off x="4975035" y="4029757"/>
            <a:ext cx="1350011" cy="369332"/>
          </a:xfrm>
          <a:prstGeom prst="rect">
            <a:avLst/>
          </a:prstGeom>
          <a:noFill/>
        </p:spPr>
        <p:txBody>
          <a:bodyPr wrap="square" rtlCol="0">
            <a:spAutoFit/>
          </a:bodyPr>
          <a:lstStyle/>
          <a:p>
            <a:r>
              <a:rPr kumimoji="1" lang="zh-TW" altLang="en-US" dirty="0">
                <a:solidFill>
                  <a:srgbClr val="FF0000"/>
                </a:solidFill>
              </a:rPr>
              <a:t>拖曳到這裡</a:t>
            </a:r>
          </a:p>
        </p:txBody>
      </p:sp>
      <p:cxnSp>
        <p:nvCxnSpPr>
          <p:cNvPr id="11" name="直線單箭頭接點 10">
            <a:extLst>
              <a:ext uri="{FF2B5EF4-FFF2-40B4-BE49-F238E27FC236}">
                <a16:creationId xmlns:a16="http://schemas.microsoft.com/office/drawing/2014/main" id="{B04CD657-2C0C-42C4-BF30-EC259B7137B1}"/>
              </a:ext>
            </a:extLst>
          </p:cNvPr>
          <p:cNvCxnSpPr>
            <a:cxnSpLocks/>
            <a:stCxn id="5" idx="3"/>
          </p:cNvCxnSpPr>
          <p:nvPr/>
        </p:nvCxnSpPr>
        <p:spPr>
          <a:xfrm flipV="1">
            <a:off x="3855046" y="4029757"/>
            <a:ext cx="930015" cy="1"/>
          </a:xfrm>
          <a:prstGeom prst="straightConnector1">
            <a:avLst/>
          </a:prstGeom>
          <a:ln w="5715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4" name="矩形 13">
            <a:extLst>
              <a:ext uri="{FF2B5EF4-FFF2-40B4-BE49-F238E27FC236}">
                <a16:creationId xmlns:a16="http://schemas.microsoft.com/office/drawing/2014/main" id="{FD569E47-4AE3-4065-B1BC-D99535A5E932}"/>
              </a:ext>
            </a:extLst>
          </p:cNvPr>
          <p:cNvSpPr/>
          <p:nvPr/>
        </p:nvSpPr>
        <p:spPr>
          <a:xfrm>
            <a:off x="4797761" y="3308334"/>
            <a:ext cx="1616037" cy="331470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21756872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a:extLst>
              <a:ext uri="{FF2B5EF4-FFF2-40B4-BE49-F238E27FC236}">
                <a16:creationId xmlns:a16="http://schemas.microsoft.com/office/drawing/2014/main" id="{74AC80F7-A899-40E7-9CCD-8112345582C2}"/>
              </a:ext>
            </a:extLst>
          </p:cNvPr>
          <p:cNvPicPr>
            <a:picLocks noGrp="1" noChangeAspect="1"/>
          </p:cNvPicPr>
          <p:nvPr>
            <p:ph idx="1"/>
          </p:nvPr>
        </p:nvPicPr>
        <p:blipFill>
          <a:blip r:embed="rId2"/>
          <a:stretch>
            <a:fillRect/>
          </a:stretch>
        </p:blipFill>
        <p:spPr>
          <a:xfrm>
            <a:off x="1941196" y="1825625"/>
            <a:ext cx="8309607" cy="4351338"/>
          </a:xfrm>
          <a:prstGeom prst="rect">
            <a:avLst/>
          </a:prstGeom>
        </p:spPr>
      </p:pic>
      <p:sp>
        <p:nvSpPr>
          <p:cNvPr id="2" name="標題 1">
            <a:extLst>
              <a:ext uri="{FF2B5EF4-FFF2-40B4-BE49-F238E27FC236}">
                <a16:creationId xmlns:a16="http://schemas.microsoft.com/office/drawing/2014/main" id="{C0A67AC8-5AB8-40A3-97EC-0F9AA3123209}"/>
              </a:ext>
            </a:extLst>
          </p:cNvPr>
          <p:cNvSpPr>
            <a:spLocks noGrp="1"/>
          </p:cNvSpPr>
          <p:nvPr>
            <p:ph type="title"/>
          </p:nvPr>
        </p:nvSpPr>
        <p:spPr/>
        <p:txBody>
          <a:bodyPr/>
          <a:lstStyle/>
          <a:p>
            <a:r>
              <a:rPr lang="en-US" altLang="zh-TW" dirty="0"/>
              <a:t>Step 61 –</a:t>
            </a:r>
            <a:r>
              <a:rPr lang="zh-TW" altLang="en-US" dirty="0"/>
              <a:t> 設定</a:t>
            </a:r>
            <a:r>
              <a:rPr lang="en-US" altLang="zh-TW" dirty="0"/>
              <a:t>MQTT client Subscribe (1/3)</a:t>
            </a:r>
            <a:endParaRPr lang="zh-TW" altLang="en-US" dirty="0"/>
          </a:p>
        </p:txBody>
      </p:sp>
      <p:sp>
        <p:nvSpPr>
          <p:cNvPr id="10" name="矩形 9">
            <a:extLst>
              <a:ext uri="{FF2B5EF4-FFF2-40B4-BE49-F238E27FC236}">
                <a16:creationId xmlns:a16="http://schemas.microsoft.com/office/drawing/2014/main" id="{727D1945-CF0C-47A7-904D-70C310901D59}"/>
              </a:ext>
            </a:extLst>
          </p:cNvPr>
          <p:cNvSpPr/>
          <p:nvPr/>
        </p:nvSpPr>
        <p:spPr>
          <a:xfrm>
            <a:off x="2290608" y="5337086"/>
            <a:ext cx="532773" cy="26590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1" name="群組 10">
            <a:extLst>
              <a:ext uri="{FF2B5EF4-FFF2-40B4-BE49-F238E27FC236}">
                <a16:creationId xmlns:a16="http://schemas.microsoft.com/office/drawing/2014/main" id="{32C5C488-60E5-4D38-A6D1-21682E50D6CD}"/>
              </a:ext>
            </a:extLst>
          </p:cNvPr>
          <p:cNvGrpSpPr/>
          <p:nvPr/>
        </p:nvGrpSpPr>
        <p:grpSpPr>
          <a:xfrm flipH="1">
            <a:off x="2892831" y="5175392"/>
            <a:ext cx="722644" cy="722644"/>
            <a:chOff x="4536098" y="5059673"/>
            <a:chExt cx="722644" cy="722644"/>
          </a:xfrm>
        </p:grpSpPr>
        <p:pic>
          <p:nvPicPr>
            <p:cNvPr id="12" name="圖形 11" descr="手背向前食指朝右指索引">
              <a:extLst>
                <a:ext uri="{FF2B5EF4-FFF2-40B4-BE49-F238E27FC236}">
                  <a16:creationId xmlns:a16="http://schemas.microsoft.com/office/drawing/2014/main" id="{DA68AF43-7E31-43DF-A11D-64C7184082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6098" y="5059673"/>
              <a:ext cx="722644" cy="722644"/>
            </a:xfrm>
            <a:prstGeom prst="rect">
              <a:avLst/>
            </a:prstGeom>
          </p:spPr>
        </p:pic>
        <p:sp>
          <p:nvSpPr>
            <p:cNvPr id="13" name="文字方塊 12">
              <a:extLst>
                <a:ext uri="{FF2B5EF4-FFF2-40B4-BE49-F238E27FC236}">
                  <a16:creationId xmlns:a16="http://schemas.microsoft.com/office/drawing/2014/main" id="{979D1222-DE7C-407C-973A-AD7172455EEA}"/>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grpSp>
        <p:nvGrpSpPr>
          <p:cNvPr id="14" name="群組 13">
            <a:extLst>
              <a:ext uri="{FF2B5EF4-FFF2-40B4-BE49-F238E27FC236}">
                <a16:creationId xmlns:a16="http://schemas.microsoft.com/office/drawing/2014/main" id="{6018C623-AD34-4A89-AEDB-7E5DEC9709EE}"/>
              </a:ext>
            </a:extLst>
          </p:cNvPr>
          <p:cNvGrpSpPr/>
          <p:nvPr/>
        </p:nvGrpSpPr>
        <p:grpSpPr>
          <a:xfrm>
            <a:off x="5876965" y="4001294"/>
            <a:ext cx="722644" cy="722644"/>
            <a:chOff x="6497445" y="5748630"/>
            <a:chExt cx="722644" cy="722644"/>
          </a:xfrm>
        </p:grpSpPr>
        <p:pic>
          <p:nvPicPr>
            <p:cNvPr id="15" name="圖形 14" descr="手背向前食指朝右指索引">
              <a:extLst>
                <a:ext uri="{FF2B5EF4-FFF2-40B4-BE49-F238E27FC236}">
                  <a16:creationId xmlns:a16="http://schemas.microsoft.com/office/drawing/2014/main" id="{48D23BDE-C687-47E1-9A58-49D8CF65F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6497445" y="5748630"/>
              <a:ext cx="722644" cy="722644"/>
            </a:xfrm>
            <a:prstGeom prst="rect">
              <a:avLst/>
            </a:prstGeom>
          </p:spPr>
        </p:pic>
        <p:sp>
          <p:nvSpPr>
            <p:cNvPr id="16" name="文字方塊 15">
              <a:extLst>
                <a:ext uri="{FF2B5EF4-FFF2-40B4-BE49-F238E27FC236}">
                  <a16:creationId xmlns:a16="http://schemas.microsoft.com/office/drawing/2014/main" id="{3C115015-392B-4DBB-A570-A12BABB2E16D}"/>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
        <p:nvSpPr>
          <p:cNvPr id="18" name="矩形 17">
            <a:extLst>
              <a:ext uri="{FF2B5EF4-FFF2-40B4-BE49-F238E27FC236}">
                <a16:creationId xmlns:a16="http://schemas.microsoft.com/office/drawing/2014/main" id="{0B4A4F7F-3E3F-4C69-A2DA-4978C5E12F56}"/>
              </a:ext>
            </a:extLst>
          </p:cNvPr>
          <p:cNvSpPr/>
          <p:nvPr/>
        </p:nvSpPr>
        <p:spPr>
          <a:xfrm>
            <a:off x="4119078" y="4133207"/>
            <a:ext cx="1688437" cy="2935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11111138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id="{0B2EC4F1-3EA0-4282-A9FB-095D7E48827F}"/>
              </a:ext>
            </a:extLst>
          </p:cNvPr>
          <p:cNvPicPr>
            <a:picLocks noGrp="1" noChangeAspect="1"/>
          </p:cNvPicPr>
          <p:nvPr>
            <p:ph idx="1"/>
          </p:nvPr>
        </p:nvPicPr>
        <p:blipFill>
          <a:blip r:embed="rId2"/>
          <a:stretch>
            <a:fillRect/>
          </a:stretch>
        </p:blipFill>
        <p:spPr>
          <a:xfrm>
            <a:off x="1703554" y="1562554"/>
            <a:ext cx="8784892" cy="4877480"/>
          </a:xfrm>
          <a:prstGeom prst="rect">
            <a:avLst/>
          </a:prstGeom>
        </p:spPr>
      </p:pic>
      <p:sp>
        <p:nvSpPr>
          <p:cNvPr id="2" name="標題 1">
            <a:extLst>
              <a:ext uri="{FF2B5EF4-FFF2-40B4-BE49-F238E27FC236}">
                <a16:creationId xmlns:a16="http://schemas.microsoft.com/office/drawing/2014/main" id="{C0A67AC8-5AB8-40A3-97EC-0F9AA3123209}"/>
              </a:ext>
            </a:extLst>
          </p:cNvPr>
          <p:cNvSpPr>
            <a:spLocks noGrp="1"/>
          </p:cNvSpPr>
          <p:nvPr>
            <p:ph type="title"/>
          </p:nvPr>
        </p:nvSpPr>
        <p:spPr/>
        <p:txBody>
          <a:bodyPr/>
          <a:lstStyle/>
          <a:p>
            <a:r>
              <a:rPr lang="en-US" altLang="zh-TW" dirty="0"/>
              <a:t>Step 62 –</a:t>
            </a:r>
            <a:r>
              <a:rPr lang="zh-TW" altLang="en-US" dirty="0"/>
              <a:t> 設定</a:t>
            </a:r>
            <a:r>
              <a:rPr lang="en-US" altLang="zh-TW" dirty="0"/>
              <a:t>MQTT client Subscribe (2/3)</a:t>
            </a:r>
            <a:endParaRPr lang="zh-TW" altLang="en-US" dirty="0"/>
          </a:p>
        </p:txBody>
      </p:sp>
      <p:sp>
        <p:nvSpPr>
          <p:cNvPr id="10" name="矩形 9">
            <a:extLst>
              <a:ext uri="{FF2B5EF4-FFF2-40B4-BE49-F238E27FC236}">
                <a16:creationId xmlns:a16="http://schemas.microsoft.com/office/drawing/2014/main" id="{727D1945-CF0C-47A7-904D-70C310901D59}"/>
              </a:ext>
            </a:extLst>
          </p:cNvPr>
          <p:cNvSpPr/>
          <p:nvPr/>
        </p:nvSpPr>
        <p:spPr>
          <a:xfrm>
            <a:off x="8157316" y="5295446"/>
            <a:ext cx="620792" cy="30983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grpSp>
        <p:nvGrpSpPr>
          <p:cNvPr id="11" name="群組 10">
            <a:extLst>
              <a:ext uri="{FF2B5EF4-FFF2-40B4-BE49-F238E27FC236}">
                <a16:creationId xmlns:a16="http://schemas.microsoft.com/office/drawing/2014/main" id="{32C5C488-60E5-4D38-A6D1-21682E50D6CD}"/>
              </a:ext>
            </a:extLst>
          </p:cNvPr>
          <p:cNvGrpSpPr/>
          <p:nvPr/>
        </p:nvGrpSpPr>
        <p:grpSpPr>
          <a:xfrm flipH="1">
            <a:off x="8792394" y="5163394"/>
            <a:ext cx="722644" cy="722644"/>
            <a:chOff x="4536098" y="5059673"/>
            <a:chExt cx="722644" cy="722644"/>
          </a:xfrm>
        </p:grpSpPr>
        <p:pic>
          <p:nvPicPr>
            <p:cNvPr id="12" name="圖形 11" descr="手背向前食指朝右指索引">
              <a:extLst>
                <a:ext uri="{FF2B5EF4-FFF2-40B4-BE49-F238E27FC236}">
                  <a16:creationId xmlns:a16="http://schemas.microsoft.com/office/drawing/2014/main" id="{DA68AF43-7E31-43DF-A11D-64C7184082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36098" y="5059673"/>
              <a:ext cx="722644" cy="722644"/>
            </a:xfrm>
            <a:prstGeom prst="rect">
              <a:avLst/>
            </a:prstGeom>
          </p:spPr>
        </p:pic>
        <p:sp>
          <p:nvSpPr>
            <p:cNvPr id="13" name="文字方塊 12">
              <a:extLst>
                <a:ext uri="{FF2B5EF4-FFF2-40B4-BE49-F238E27FC236}">
                  <a16:creationId xmlns:a16="http://schemas.microsoft.com/office/drawing/2014/main" id="{979D1222-DE7C-407C-973A-AD7172455EEA}"/>
                </a:ext>
              </a:extLst>
            </p:cNvPr>
            <p:cNvSpPr txBox="1"/>
            <p:nvPr/>
          </p:nvSpPr>
          <p:spPr>
            <a:xfrm>
              <a:off x="4644729" y="5220964"/>
              <a:ext cx="338554" cy="461665"/>
            </a:xfrm>
            <a:prstGeom prst="rect">
              <a:avLst/>
            </a:prstGeom>
            <a:noFill/>
          </p:spPr>
          <p:txBody>
            <a:bodyPr wrap="none" rtlCol="0">
              <a:spAutoFit/>
            </a:bodyPr>
            <a:lstStyle/>
            <a:p>
              <a:r>
                <a:rPr lang="en-US" altLang="zh-TW" sz="2400" dirty="0">
                  <a:solidFill>
                    <a:schemeClr val="bg1"/>
                  </a:solidFill>
                </a:rPr>
                <a:t>1</a:t>
              </a:r>
              <a:endParaRPr lang="zh-TW" altLang="en-US" sz="2400" dirty="0">
                <a:solidFill>
                  <a:schemeClr val="bg1"/>
                </a:solidFill>
              </a:endParaRPr>
            </a:p>
          </p:txBody>
        </p:sp>
      </p:grpSp>
      <p:grpSp>
        <p:nvGrpSpPr>
          <p:cNvPr id="14" name="群組 13">
            <a:extLst>
              <a:ext uri="{FF2B5EF4-FFF2-40B4-BE49-F238E27FC236}">
                <a16:creationId xmlns:a16="http://schemas.microsoft.com/office/drawing/2014/main" id="{6018C623-AD34-4A89-AEDB-7E5DEC9709EE}"/>
              </a:ext>
            </a:extLst>
          </p:cNvPr>
          <p:cNvGrpSpPr/>
          <p:nvPr/>
        </p:nvGrpSpPr>
        <p:grpSpPr>
          <a:xfrm>
            <a:off x="10127124" y="5686007"/>
            <a:ext cx="722644" cy="722644"/>
            <a:chOff x="6497445" y="5748630"/>
            <a:chExt cx="722644" cy="722644"/>
          </a:xfrm>
        </p:grpSpPr>
        <p:pic>
          <p:nvPicPr>
            <p:cNvPr id="15" name="圖形 14" descr="手背向前食指朝右指索引">
              <a:extLst>
                <a:ext uri="{FF2B5EF4-FFF2-40B4-BE49-F238E27FC236}">
                  <a16:creationId xmlns:a16="http://schemas.microsoft.com/office/drawing/2014/main" id="{48D23BDE-C687-47E1-9A58-49D8CF65F7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6497445" y="5748630"/>
              <a:ext cx="722644" cy="722644"/>
            </a:xfrm>
            <a:prstGeom prst="rect">
              <a:avLst/>
            </a:prstGeom>
          </p:spPr>
        </p:pic>
        <p:sp>
          <p:nvSpPr>
            <p:cNvPr id="16" name="文字方塊 15">
              <a:extLst>
                <a:ext uri="{FF2B5EF4-FFF2-40B4-BE49-F238E27FC236}">
                  <a16:creationId xmlns:a16="http://schemas.microsoft.com/office/drawing/2014/main" id="{3C115015-392B-4DBB-A570-A12BABB2E16D}"/>
                </a:ext>
              </a:extLst>
            </p:cNvPr>
            <p:cNvSpPr txBox="1"/>
            <p:nvPr/>
          </p:nvSpPr>
          <p:spPr>
            <a:xfrm>
              <a:off x="6792045" y="5910159"/>
              <a:ext cx="338554" cy="461665"/>
            </a:xfrm>
            <a:prstGeom prst="rect">
              <a:avLst/>
            </a:prstGeom>
            <a:noFill/>
          </p:spPr>
          <p:txBody>
            <a:bodyPr wrap="none" rtlCol="0">
              <a:spAutoFit/>
            </a:bodyPr>
            <a:lstStyle/>
            <a:p>
              <a:r>
                <a:rPr lang="en-US" altLang="zh-TW" sz="2400" dirty="0">
                  <a:solidFill>
                    <a:schemeClr val="bg1"/>
                  </a:solidFill>
                </a:rPr>
                <a:t>2</a:t>
              </a:r>
              <a:endParaRPr lang="zh-TW" altLang="en-US" sz="2400" dirty="0">
                <a:solidFill>
                  <a:schemeClr val="bg1"/>
                </a:solidFill>
              </a:endParaRPr>
            </a:p>
          </p:txBody>
        </p:sp>
      </p:grpSp>
      <p:sp>
        <p:nvSpPr>
          <p:cNvPr id="18" name="矩形 17">
            <a:extLst>
              <a:ext uri="{FF2B5EF4-FFF2-40B4-BE49-F238E27FC236}">
                <a16:creationId xmlns:a16="http://schemas.microsoft.com/office/drawing/2014/main" id="{0B4A4F7F-3E3F-4C69-A2DA-4978C5E12F56}"/>
              </a:ext>
            </a:extLst>
          </p:cNvPr>
          <p:cNvSpPr/>
          <p:nvPr/>
        </p:nvSpPr>
        <p:spPr>
          <a:xfrm>
            <a:off x="8858250" y="5838212"/>
            <a:ext cx="1268874" cy="2958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5195342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內容版面配置區 5">
            <a:extLst>
              <a:ext uri="{FF2B5EF4-FFF2-40B4-BE49-F238E27FC236}">
                <a16:creationId xmlns:a16="http://schemas.microsoft.com/office/drawing/2014/main" id="{D8C30EE6-DCE5-44D0-B2EE-F75B6410CF49}"/>
              </a:ext>
            </a:extLst>
          </p:cNvPr>
          <p:cNvPicPr>
            <a:picLocks noGrp="1" noChangeAspect="1"/>
          </p:cNvPicPr>
          <p:nvPr>
            <p:ph idx="1"/>
          </p:nvPr>
        </p:nvPicPr>
        <p:blipFill>
          <a:blip r:embed="rId2"/>
          <a:stretch>
            <a:fillRect/>
          </a:stretch>
        </p:blipFill>
        <p:spPr>
          <a:xfrm>
            <a:off x="839486" y="1825625"/>
            <a:ext cx="10513027" cy="4351338"/>
          </a:xfrm>
          <a:prstGeom prst="rect">
            <a:avLst/>
          </a:prstGeom>
        </p:spPr>
      </p:pic>
      <p:sp>
        <p:nvSpPr>
          <p:cNvPr id="2" name="標題 1">
            <a:extLst>
              <a:ext uri="{FF2B5EF4-FFF2-40B4-BE49-F238E27FC236}">
                <a16:creationId xmlns:a16="http://schemas.microsoft.com/office/drawing/2014/main" id="{3EC8EE0B-FDEB-4147-B76D-96CC84EA8BC7}"/>
              </a:ext>
            </a:extLst>
          </p:cNvPr>
          <p:cNvSpPr>
            <a:spLocks noGrp="1"/>
          </p:cNvSpPr>
          <p:nvPr>
            <p:ph type="title"/>
          </p:nvPr>
        </p:nvSpPr>
        <p:spPr/>
        <p:txBody>
          <a:bodyPr/>
          <a:lstStyle/>
          <a:p>
            <a:r>
              <a:rPr lang="en-US" altLang="zh-TW" dirty="0"/>
              <a:t>Step 63 –</a:t>
            </a:r>
            <a:r>
              <a:rPr lang="zh-TW" altLang="en-US" dirty="0"/>
              <a:t> 設定</a:t>
            </a:r>
            <a:r>
              <a:rPr lang="en-US" altLang="zh-TW" dirty="0"/>
              <a:t>MQTT client Subscribe (3/3)</a:t>
            </a:r>
            <a:endParaRPr lang="zh-TW" altLang="en-US" dirty="0"/>
          </a:p>
        </p:txBody>
      </p:sp>
      <p:sp>
        <p:nvSpPr>
          <p:cNvPr id="8" name="矩形 7">
            <a:extLst>
              <a:ext uri="{FF2B5EF4-FFF2-40B4-BE49-F238E27FC236}">
                <a16:creationId xmlns:a16="http://schemas.microsoft.com/office/drawing/2014/main" id="{AF4E8F70-FAC9-4CF5-94B0-18E65BFA304E}"/>
              </a:ext>
            </a:extLst>
          </p:cNvPr>
          <p:cNvSpPr/>
          <p:nvPr/>
        </p:nvSpPr>
        <p:spPr>
          <a:xfrm>
            <a:off x="3409049" y="3809364"/>
            <a:ext cx="1716104" cy="4931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
        <p:nvSpPr>
          <p:cNvPr id="9" name="文字方塊 8">
            <a:extLst>
              <a:ext uri="{FF2B5EF4-FFF2-40B4-BE49-F238E27FC236}">
                <a16:creationId xmlns:a16="http://schemas.microsoft.com/office/drawing/2014/main" id="{A796B95F-C146-467F-9710-E3C74742C9EE}"/>
              </a:ext>
            </a:extLst>
          </p:cNvPr>
          <p:cNvSpPr txBox="1"/>
          <p:nvPr/>
        </p:nvSpPr>
        <p:spPr>
          <a:xfrm>
            <a:off x="6617202" y="3714028"/>
            <a:ext cx="2155027" cy="646331"/>
          </a:xfrm>
          <a:prstGeom prst="rect">
            <a:avLst/>
          </a:prstGeom>
          <a:noFill/>
        </p:spPr>
        <p:txBody>
          <a:bodyPr wrap="square" rtlCol="0">
            <a:spAutoFit/>
          </a:bodyPr>
          <a:lstStyle/>
          <a:p>
            <a:r>
              <a:rPr lang="en-US" altLang="zh-TW" dirty="0">
                <a:solidFill>
                  <a:srgbClr val="FF0000"/>
                </a:solidFill>
              </a:rPr>
              <a:t>Topic</a:t>
            </a:r>
            <a:r>
              <a:rPr lang="zh-TW" altLang="en-US" dirty="0">
                <a:solidFill>
                  <a:srgbClr val="FF0000"/>
                </a:solidFill>
              </a:rPr>
              <a:t>名稱要與程式碼中的</a:t>
            </a:r>
            <a:r>
              <a:rPr lang="en-US" altLang="zh-TW" dirty="0">
                <a:solidFill>
                  <a:srgbClr val="FF0000"/>
                </a:solidFill>
              </a:rPr>
              <a:t>Topic</a:t>
            </a:r>
            <a:r>
              <a:rPr lang="zh-TW" altLang="en-US" dirty="0">
                <a:solidFill>
                  <a:srgbClr val="FF0000"/>
                </a:solidFill>
              </a:rPr>
              <a:t>相同</a:t>
            </a:r>
          </a:p>
        </p:txBody>
      </p:sp>
      <p:cxnSp>
        <p:nvCxnSpPr>
          <p:cNvPr id="10" name="接點: 肘形 9">
            <a:extLst>
              <a:ext uri="{FF2B5EF4-FFF2-40B4-BE49-F238E27FC236}">
                <a16:creationId xmlns:a16="http://schemas.microsoft.com/office/drawing/2014/main" id="{626A05C1-8A1F-41BE-9F08-1392FC68F64F}"/>
              </a:ext>
            </a:extLst>
          </p:cNvPr>
          <p:cNvCxnSpPr>
            <a:cxnSpLocks/>
            <a:stCxn id="19" idx="3"/>
            <a:endCxn id="9" idx="2"/>
          </p:cNvCxnSpPr>
          <p:nvPr/>
        </p:nvCxnSpPr>
        <p:spPr>
          <a:xfrm flipV="1">
            <a:off x="4667250" y="4360359"/>
            <a:ext cx="3027466" cy="606374"/>
          </a:xfrm>
          <a:prstGeom prst="bentConnector2">
            <a:avLst/>
          </a:prstGeom>
          <a:ln w="57150" cap="flat" cmpd="sng" algn="ctr">
            <a:solidFill>
              <a:srgbClr val="FF0000"/>
            </a:solidFill>
            <a:prstDash val="sys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矩形 12">
            <a:extLst>
              <a:ext uri="{FF2B5EF4-FFF2-40B4-BE49-F238E27FC236}">
                <a16:creationId xmlns:a16="http://schemas.microsoft.com/office/drawing/2014/main" id="{DA9C630E-833D-411E-8662-C84CC282643A}"/>
              </a:ext>
            </a:extLst>
          </p:cNvPr>
          <p:cNvSpPr/>
          <p:nvPr/>
        </p:nvSpPr>
        <p:spPr>
          <a:xfrm>
            <a:off x="3528995" y="5562526"/>
            <a:ext cx="973155" cy="3693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pic>
        <p:nvPicPr>
          <p:cNvPr id="14" name="圖形 13" descr="手背向前食指朝右指索引">
            <a:extLst>
              <a:ext uri="{FF2B5EF4-FFF2-40B4-BE49-F238E27FC236}">
                <a16:creationId xmlns:a16="http://schemas.microsoft.com/office/drawing/2014/main" id="{A23EB4F3-16A6-4BD1-B3AC-D0702C1255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4502150" y="5446325"/>
            <a:ext cx="722644" cy="722644"/>
          </a:xfrm>
          <a:prstGeom prst="rect">
            <a:avLst/>
          </a:prstGeom>
        </p:spPr>
      </p:pic>
      <p:sp>
        <p:nvSpPr>
          <p:cNvPr id="19" name="矩形 18">
            <a:extLst>
              <a:ext uri="{FF2B5EF4-FFF2-40B4-BE49-F238E27FC236}">
                <a16:creationId xmlns:a16="http://schemas.microsoft.com/office/drawing/2014/main" id="{1333EB79-7B46-475B-BC96-9B9831985D5C}"/>
              </a:ext>
            </a:extLst>
          </p:cNvPr>
          <p:cNvSpPr/>
          <p:nvPr/>
        </p:nvSpPr>
        <p:spPr>
          <a:xfrm>
            <a:off x="3528995" y="4782067"/>
            <a:ext cx="1138255" cy="3693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TW" altLang="en-US"/>
          </a:p>
        </p:txBody>
      </p:sp>
    </p:spTree>
    <p:extLst>
      <p:ext uri="{BB962C8B-B14F-4D97-AF65-F5344CB8AC3E}">
        <p14:creationId xmlns:p14="http://schemas.microsoft.com/office/powerpoint/2010/main" val="27968499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7DA04E3-F93F-4F4D-925D-302D1DF035A5}"/>
              </a:ext>
            </a:extLst>
          </p:cNvPr>
          <p:cNvSpPr>
            <a:spLocks noGrp="1"/>
          </p:cNvSpPr>
          <p:nvPr>
            <p:ph type="title"/>
          </p:nvPr>
        </p:nvSpPr>
        <p:spPr/>
        <p:txBody>
          <a:bodyPr/>
          <a:lstStyle/>
          <a:p>
            <a:r>
              <a:rPr lang="en-US" altLang="zh-TW" dirty="0"/>
              <a:t>Step 64 – </a:t>
            </a:r>
            <a:r>
              <a:rPr lang="zh-TW" altLang="en-US" dirty="0"/>
              <a:t>測試 </a:t>
            </a:r>
            <a:r>
              <a:rPr lang="en-US" altLang="zh-TW" dirty="0"/>
              <a:t>(1/3)</a:t>
            </a:r>
            <a:endParaRPr lang="zh-TW" altLang="en-US" dirty="0"/>
          </a:p>
        </p:txBody>
      </p:sp>
      <p:sp>
        <p:nvSpPr>
          <p:cNvPr id="3" name="內容版面配置區 2">
            <a:extLst>
              <a:ext uri="{FF2B5EF4-FFF2-40B4-BE49-F238E27FC236}">
                <a16:creationId xmlns:a16="http://schemas.microsoft.com/office/drawing/2014/main" id="{4C4E79E2-E8BB-4575-AFB4-8E371FD15BBB}"/>
              </a:ext>
            </a:extLst>
          </p:cNvPr>
          <p:cNvSpPr>
            <a:spLocks noGrp="1"/>
          </p:cNvSpPr>
          <p:nvPr>
            <p:ph idx="1"/>
          </p:nvPr>
        </p:nvSpPr>
        <p:spPr/>
        <p:txBody>
          <a:bodyPr>
            <a:normAutofit/>
          </a:bodyPr>
          <a:lstStyle/>
          <a:p>
            <a:pPr marL="514350" indent="-514350" algn="just">
              <a:buFont typeface="+mj-lt"/>
              <a:buAutoNum type="arabicPeriod"/>
            </a:pPr>
            <a:r>
              <a:rPr lang="zh-TW" altLang="en-US" sz="2400" dirty="0"/>
              <a:t>回到</a:t>
            </a:r>
            <a:r>
              <a:rPr lang="en-US" altLang="zh-TW" sz="2400" dirty="0" err="1"/>
              <a:t>MobaXterm</a:t>
            </a:r>
            <a:r>
              <a:rPr lang="zh-TW" altLang="en-US" sz="2400" dirty="0"/>
              <a:t>中輸入</a:t>
            </a:r>
            <a:r>
              <a:rPr lang="en-US" altLang="zh-TW" sz="2400" dirty="0"/>
              <a:t>python ht_aws_time.py</a:t>
            </a:r>
            <a:r>
              <a:rPr lang="zh-TW" altLang="en-US" sz="2400" dirty="0"/>
              <a:t>，按下</a:t>
            </a:r>
            <a:r>
              <a:rPr lang="en-US" altLang="zh-TW" sz="2400" dirty="0"/>
              <a:t>Enter</a:t>
            </a:r>
            <a:r>
              <a:rPr lang="zh-TW" altLang="en-US" sz="2400" dirty="0"/>
              <a:t>執行 </a:t>
            </a:r>
            <a:r>
              <a:rPr lang="en-US" altLang="zh-TW" sz="2400" dirty="0"/>
              <a:t>(</a:t>
            </a:r>
            <a:r>
              <a:rPr lang="zh-TW" altLang="en-US" sz="2400" dirty="0"/>
              <a:t>此處執行的程式就是</a:t>
            </a:r>
            <a:r>
              <a:rPr lang="en-US" altLang="zh-TW" sz="2400" dirty="0"/>
              <a:t>Step 57 &amp; 58</a:t>
            </a:r>
            <a:r>
              <a:rPr lang="zh-TW" altLang="en-US" sz="2400" dirty="0"/>
              <a:t>的程式</a:t>
            </a:r>
            <a:r>
              <a:rPr lang="en-US" altLang="zh-TW" sz="2400" dirty="0"/>
              <a:t>)</a:t>
            </a:r>
            <a:r>
              <a:rPr lang="zh-TW" altLang="en-US" sz="2400" dirty="0"/>
              <a:t>。</a:t>
            </a:r>
            <a:endParaRPr lang="en-US" altLang="zh-TW" sz="2400" dirty="0"/>
          </a:p>
          <a:p>
            <a:pPr marL="514350" indent="-514350" algn="just">
              <a:buFont typeface="+mj-lt"/>
              <a:buAutoNum type="arabicPeriod"/>
            </a:pPr>
            <a:r>
              <a:rPr lang="zh-TW" altLang="en-US" sz="2400" dirty="0"/>
              <a:t>觀察</a:t>
            </a:r>
            <a:r>
              <a:rPr lang="en-US" altLang="zh-TW" sz="2400" dirty="0" err="1"/>
              <a:t>MobaXterm</a:t>
            </a:r>
            <a:r>
              <a:rPr lang="zh-TW" altLang="en-US" sz="2400" dirty="0"/>
              <a:t>視窗中，執行程式後顯示的感測數值，此數值會傳送至</a:t>
            </a:r>
            <a:r>
              <a:rPr lang="en-US" altLang="zh-TW" sz="2400" dirty="0"/>
              <a:t>AWS Web UI</a:t>
            </a:r>
            <a:r>
              <a:rPr lang="zh-TW" altLang="en-US" sz="2400" dirty="0"/>
              <a:t>。</a:t>
            </a:r>
            <a:endParaRPr lang="en-US" altLang="zh-TW" sz="2400" dirty="0"/>
          </a:p>
          <a:p>
            <a:pPr marL="514350" indent="-514350" algn="just">
              <a:buFont typeface="+mj-lt"/>
              <a:buAutoNum type="arabicPeriod"/>
            </a:pPr>
            <a:r>
              <a:rPr lang="zh-TW" altLang="en-US" sz="2400" dirty="0"/>
              <a:t>觀察</a:t>
            </a:r>
            <a:r>
              <a:rPr lang="en-US" altLang="zh-TW" sz="2400" dirty="0"/>
              <a:t>AWS Web UI</a:t>
            </a:r>
            <a:r>
              <a:rPr lang="zh-TW" altLang="en-US" sz="2400" dirty="0"/>
              <a:t>中</a:t>
            </a:r>
            <a:r>
              <a:rPr lang="en-US" altLang="zh-TW" sz="2400" dirty="0"/>
              <a:t>MQTT</a:t>
            </a:r>
            <a:r>
              <a:rPr lang="zh-TW" altLang="en-US" sz="2400" dirty="0"/>
              <a:t>接收到數值。</a:t>
            </a:r>
            <a:endParaRPr lang="en-US" altLang="zh-TW" sz="2400" dirty="0"/>
          </a:p>
        </p:txBody>
      </p:sp>
    </p:spTree>
    <p:extLst>
      <p:ext uri="{BB962C8B-B14F-4D97-AF65-F5344CB8AC3E}">
        <p14:creationId xmlns:p14="http://schemas.microsoft.com/office/powerpoint/2010/main" val="28926506"/>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訂 6">
      <a:majorFont>
        <a:latin typeface="Times New Roman"/>
        <a:ea typeface="標楷體"/>
        <a:cs typeface=""/>
      </a:majorFont>
      <a:minorFont>
        <a:latin typeface="Times New Roman"/>
        <a:ea typeface="標楷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9673</TotalTime>
  <Words>11868</Words>
  <Application>Microsoft Office PowerPoint</Application>
  <PresentationFormat>寬螢幕</PresentationFormat>
  <Paragraphs>905</Paragraphs>
  <Slides>147</Slides>
  <Notes>82</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147</vt:i4>
      </vt:variant>
    </vt:vector>
  </HeadingPairs>
  <TitlesOfParts>
    <vt:vector size="155" baseType="lpstr">
      <vt:lpstr>Amazon Ember</vt:lpstr>
      <vt:lpstr>新細明體</vt:lpstr>
      <vt:lpstr>標楷體</vt:lpstr>
      <vt:lpstr>Arial</vt:lpstr>
      <vt:lpstr>Calibri</vt:lpstr>
      <vt:lpstr>Times New Roman</vt:lpstr>
      <vt:lpstr>Wingdings</vt:lpstr>
      <vt:lpstr>Office 佈景主題</vt:lpstr>
      <vt:lpstr>物聯網核心技術   實驗三：物聯網雲端管理平台 AWS IoT</vt:lpstr>
      <vt:lpstr>目錄</vt:lpstr>
      <vt:lpstr>使用設備與環境</vt:lpstr>
      <vt:lpstr>Introduction</vt:lpstr>
      <vt:lpstr>AWS服務</vt:lpstr>
      <vt:lpstr>AWS常用功能</vt:lpstr>
      <vt:lpstr>Elastic Compute Cloud (EC2)</vt:lpstr>
      <vt:lpstr>Virtual Private Cloud (VPC)</vt:lpstr>
      <vt:lpstr>Simple Storage Service (S3)</vt:lpstr>
      <vt:lpstr>Relational Database Service (RDS)</vt:lpstr>
      <vt:lpstr>Simple Email Service (SES)</vt:lpstr>
      <vt:lpstr>Simple Notification Service (SNS)</vt:lpstr>
      <vt:lpstr>CloudFront</vt:lpstr>
      <vt:lpstr>IAM</vt:lpstr>
      <vt:lpstr>Elastic Load Balancer / Auto Scaling </vt:lpstr>
      <vt:lpstr>ElasticCache</vt:lpstr>
      <vt:lpstr>Certificate Manager </vt:lpstr>
      <vt:lpstr>提醒</vt:lpstr>
      <vt:lpstr>帳單與成本管理首頁</vt:lpstr>
      <vt:lpstr>帳單</vt:lpstr>
      <vt:lpstr>訂單與發票</vt:lpstr>
      <vt:lpstr>Console home</vt:lpstr>
      <vt:lpstr>AWS IoT</vt:lpstr>
      <vt:lpstr>What is AWS IoT</vt:lpstr>
      <vt:lpstr>How AWS IoT works</vt:lpstr>
      <vt:lpstr>How AWS IoT works</vt:lpstr>
      <vt:lpstr>How AWS IoT works</vt:lpstr>
      <vt:lpstr>How AWS IoT works</vt:lpstr>
      <vt:lpstr>AWS IoT Core services</vt:lpstr>
      <vt:lpstr>AWS IoT Core services</vt:lpstr>
      <vt:lpstr>AWS IoT Core messaging services</vt:lpstr>
      <vt:lpstr>AWS IoT Core control services</vt:lpstr>
      <vt:lpstr>AWS IoT Core data services</vt:lpstr>
      <vt:lpstr>AWS IoT Core support service</vt:lpstr>
      <vt:lpstr>Connect to AWS</vt:lpstr>
      <vt:lpstr>Step 1 – 登入AWS平台</vt:lpstr>
      <vt:lpstr>Step 2 – 進入AWS IoT</vt:lpstr>
      <vt:lpstr>Step 3 – Connect device (1/3)</vt:lpstr>
      <vt:lpstr>Step 4 – Connect device (2/3)</vt:lpstr>
      <vt:lpstr>Step 5 – Connect device (3/3)</vt:lpstr>
      <vt:lpstr>Step 6 – 選擇環境 (1/3)</vt:lpstr>
      <vt:lpstr>Step 7 – 選擇環境 (2/3)</vt:lpstr>
      <vt:lpstr>Step 8 – 選擇環境 (3/3) </vt:lpstr>
      <vt:lpstr>Step 9 – 下載適用Python的AWS IoT SDK</vt:lpstr>
      <vt:lpstr>Step 10 – 進入Things</vt:lpstr>
      <vt:lpstr>Step 11 – Create Device Shadow (1/2)</vt:lpstr>
      <vt:lpstr>Step 12 – Create Device Shadow (2/2)</vt:lpstr>
      <vt:lpstr>Step 13 – Device Shadow</vt:lpstr>
      <vt:lpstr>Step 14 – 記住Host值</vt:lpstr>
      <vt:lpstr>Step 15 – 創建Policy</vt:lpstr>
      <vt:lpstr>Step 16 – 設定Policy</vt:lpstr>
      <vt:lpstr>Step 17 – 確認Policy已存在</vt:lpstr>
      <vt:lpstr>Step 18 – 創建Certificates</vt:lpstr>
      <vt:lpstr>Step 19 – 設定Certificates</vt:lpstr>
      <vt:lpstr>Step 20 – 下載憑證</vt:lpstr>
      <vt:lpstr>Step 21 – Root CA 1重新命名</vt:lpstr>
      <vt:lpstr>Step 22 – 選擇Policy (1/4)</vt:lpstr>
      <vt:lpstr>Step 23 – 選擇Policy (2/4)</vt:lpstr>
      <vt:lpstr>Step 24 – 選擇Policy (3/4)</vt:lpstr>
      <vt:lpstr>Step 25 – 選擇Policy (4/4)</vt:lpstr>
      <vt:lpstr>Step 26 – 選擇Things對應 (1/4) </vt:lpstr>
      <vt:lpstr>Step 27 – 選擇Things對應 (2/4) </vt:lpstr>
      <vt:lpstr>Step 28 – 選擇Things對應 (3/4)</vt:lpstr>
      <vt:lpstr>Step 29 – 選擇Things對應 (4/4)</vt:lpstr>
      <vt:lpstr>Step 30 – 接上Micro-USB 線</vt:lpstr>
      <vt:lpstr>Step 31 – 將電腦連到LinkIt 7688 AP</vt:lpstr>
      <vt:lpstr>Step 32 – 訪問LinkIt 7688 Web UI配置工具</vt:lpstr>
      <vt:lpstr>Step 33 – 7688 Duo連接到Internet ( 1/2 )</vt:lpstr>
      <vt:lpstr>Step 34 – 7688 Duo連接到Internet ( 2/2 )</vt:lpstr>
      <vt:lpstr>Step 35 – 等待重啟</vt:lpstr>
      <vt:lpstr>Step 36 – 電腦連接相同AP</vt:lpstr>
      <vt:lpstr>Step 37 – 從命令提示字元取得IP範圍</vt:lpstr>
      <vt:lpstr>Step 38 – 使用IP Scanner掃描LinkIt設備IP</vt:lpstr>
      <vt:lpstr>Step 39 – 登入7688 Duo系統</vt:lpstr>
      <vt:lpstr>Step 40 – 檢查網際網路連線</vt:lpstr>
      <vt:lpstr>Step 41 – 組裝DHT 22、Light Sensor</vt:lpstr>
      <vt:lpstr>Step 42 – 下載Arduino IDE (1/2)</vt:lpstr>
      <vt:lpstr>Step 43 – 下載Arduino IDE (2/2)</vt:lpstr>
      <vt:lpstr>Step 44 – 安裝Arduino IDE</vt:lpstr>
      <vt:lpstr>Step 45 – 配合Arduino IDE安裝驅動程式</vt:lpstr>
      <vt:lpstr>Step 46 – 取得LinkIt 7688 Duo的支援</vt:lpstr>
      <vt:lpstr>Step 47 – LinkIt 7688 Duo package手動放入</vt:lpstr>
      <vt:lpstr>Step 48 – 在Boards Manager新增7688</vt:lpstr>
      <vt:lpstr>Step 49 – 選擇LinkIt Smart 7688 Duo</vt:lpstr>
      <vt:lpstr>Step 50 – 選擇COM Port</vt:lpstr>
      <vt:lpstr>Step 51 – Arduino安裝程式庫</vt:lpstr>
      <vt:lpstr>Step 52 – 下載Library</vt:lpstr>
      <vt:lpstr>Step 53 – 匯入Library</vt:lpstr>
      <vt:lpstr>Step 54 – Arduino IDE端程式撰寫</vt:lpstr>
      <vt:lpstr>Step 55 – 讀取結果</vt:lpstr>
      <vt:lpstr>Step 56 – 安裝套件</vt:lpstr>
      <vt:lpstr>Step 57 – Python端程式撰寫 (1/2)</vt:lpstr>
      <vt:lpstr>Step 58 – Python端程式撰寫 (2/2)</vt:lpstr>
      <vt:lpstr>Step 59 – LinkIt 7688 Duo目錄階層</vt:lpstr>
      <vt:lpstr>Step 60 – 建立憑證目錄</vt:lpstr>
      <vt:lpstr>Step 61 – 設定MQTT client Subscribe (1/3)</vt:lpstr>
      <vt:lpstr>Step 62 – 設定MQTT client Subscribe (2/3)</vt:lpstr>
      <vt:lpstr>Step 63 – 設定MQTT client Subscribe (3/3)</vt:lpstr>
      <vt:lpstr>Step 64 – 測試 (1/3)</vt:lpstr>
      <vt:lpstr>Step 65 – 測試 (2/3)</vt:lpstr>
      <vt:lpstr>Step 66 – 測試 (3/3)</vt:lpstr>
      <vt:lpstr>Create IoT Analytics</vt:lpstr>
      <vt:lpstr>Step 67 – IoT Analytics (1/3)</vt:lpstr>
      <vt:lpstr>Step 68 – IoT Analytics (2/3)</vt:lpstr>
      <vt:lpstr>Step 69 – IoT Analytics (3/3)</vt:lpstr>
      <vt:lpstr>Step 70 – 回到AWS IoT</vt:lpstr>
      <vt:lpstr>Step 71 – 新增Rule (1/7)</vt:lpstr>
      <vt:lpstr>Step 72 – 新增Rule (2/7)</vt:lpstr>
      <vt:lpstr>Step 73 – 新增Rule (3/7)</vt:lpstr>
      <vt:lpstr>Step 74 – 新增Rule (4/7)</vt:lpstr>
      <vt:lpstr>Step 75 – 新增Rule (5/7)</vt:lpstr>
      <vt:lpstr>Step 76 – 新增Rule (6/7)</vt:lpstr>
      <vt:lpstr>Step 77 – 新增Rule (7/7)</vt:lpstr>
      <vt:lpstr>Step 78 – 回到IoT Analytics</vt:lpstr>
      <vt:lpstr>Step 79 – Dataset建立Schedule (1/10)</vt:lpstr>
      <vt:lpstr>Step 80 – Dataset建立Schedule (2/10)</vt:lpstr>
      <vt:lpstr>Step 81 – Dataset建立Schedule (3/10)</vt:lpstr>
      <vt:lpstr>Step 82 – Dataset建立Schedule (4/10)</vt:lpstr>
      <vt:lpstr>Step 83 – Dataset建立Schedule (5/10)</vt:lpstr>
      <vt:lpstr>Step 84 – Dataset建立Schedule (6/10)</vt:lpstr>
      <vt:lpstr>Step 85 – Dataset建立Schedule (7/10)</vt:lpstr>
      <vt:lpstr>Step 86 – Dataset建立Schedule (8/10)</vt:lpstr>
      <vt:lpstr>Step 87 – Dataset建立Schedule (9/10)</vt:lpstr>
      <vt:lpstr>Step 88 – Dataset建立Schedule (10/10)</vt:lpstr>
      <vt:lpstr>Step 89 – SageMaker (1/9)</vt:lpstr>
      <vt:lpstr>Step 90 – SageMaker (2/9)</vt:lpstr>
      <vt:lpstr>Step 91 – SageMaker (3/9)</vt:lpstr>
      <vt:lpstr>Step 92 – SageMaker (4/9)</vt:lpstr>
      <vt:lpstr>Step 93 – SageMaker (5/9)</vt:lpstr>
      <vt:lpstr>Step 94 – SageMaker (6/9)</vt:lpstr>
      <vt:lpstr>Step 95 – SageMaker (7/9)</vt:lpstr>
      <vt:lpstr>Step 96 – SageMaker (8/9)</vt:lpstr>
      <vt:lpstr>Step 97 – SageMaker (9/9)</vt:lpstr>
      <vt:lpstr>Step 98 – 給予存取IoTAnalytics權限 (1/5)</vt:lpstr>
      <vt:lpstr>Step 99 – 給予存取IoTAnalytics權限 (2/5)</vt:lpstr>
      <vt:lpstr>Step 100 – 給予存取IoTAnalytics權限 (3/5)</vt:lpstr>
      <vt:lpstr>Step 101 – 給予存取IoTAnalytics權限 (4/5)</vt:lpstr>
      <vt:lpstr>Step 102 – 給予存取IoTAnalytics權限 (5/5)</vt:lpstr>
      <vt:lpstr>Step 103 – Jupyter Notebook (1/5)</vt:lpstr>
      <vt:lpstr>Step 104 – Jupyter Notebook (2/5)</vt:lpstr>
      <vt:lpstr>Step 105 – Jupyter Notebook (3/5)</vt:lpstr>
      <vt:lpstr>Step 106 – Jupyter Notebook (4/5)</vt:lpstr>
      <vt:lpstr>Step 107 – Jupyter Notebook (5/5)</vt:lpstr>
      <vt:lpstr>Checkpoint</vt:lpstr>
      <vt:lpstr>The reminder of important steps</vt:lpstr>
      <vt:lpstr>Remember to shutdown(or delete) all functions</vt:lpstr>
      <vt:lpstr>資料來源</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AWS Account Application</dc:title>
  <dc:creator>Jill Lin</dc:creator>
  <cp:lastModifiedBy>林佳幼</cp:lastModifiedBy>
  <cp:revision>504</cp:revision>
  <dcterms:created xsi:type="dcterms:W3CDTF">2020-07-07T15:40:00Z</dcterms:created>
  <dcterms:modified xsi:type="dcterms:W3CDTF">2022-10-25T09:52:39Z</dcterms:modified>
</cp:coreProperties>
</file>