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7.jpg" ContentType="image/png"/>
  <Override PartName="/ppt/media/image38.jpg" ContentType="image/png"/>
  <Override PartName="/ppt/media/image39.jpg" ContentType="image/png"/>
  <Override PartName="/ppt/media/image40.jpg" ContentType="image/png"/>
  <Override PartName="/ppt/media/image41.jpg" ContentType="image/png"/>
  <Override PartName="/ppt/media/image42.jpg" ContentType="image/png"/>
  <Override PartName="/ppt/media/image4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7" r:id="rId12"/>
    <p:sldId id="288" r:id="rId13"/>
    <p:sldId id="289" r:id="rId14"/>
    <p:sldId id="290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91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i2.appinventor.mit.edu/?locale=en#582948840616755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ai2.appinventor.mit.ed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rduino.cc/en/Main/OldSoftwareReleases&#32178;&#31449;&#19978;&#19979;&#36617;Arduino1.6.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labs.mediatek.com/resource/linkit-one/en/getting-started/get-started-on-windows/get-the-hardware-and-softwar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download.labs.mediatek.com/package_mtk_linkit_index.js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物聯網核心技術</a:t>
            </a:r>
            <a:r>
              <a:rPr lang="zh-TW" altLang="en-US" sz="4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實習作業一</a:t>
            </a:r>
            <a:r>
              <a:rPr lang="en-US" altLang="zh-TW" sz="4800" dirty="0" err="1" smtClean="0">
                <a:solidFill>
                  <a:schemeClr val="tx1"/>
                </a:solidFill>
              </a:rPr>
              <a:t>Linkit</a:t>
            </a:r>
            <a:r>
              <a:rPr lang="en-US" altLang="zh-TW" sz="4800" dirty="0" smtClean="0">
                <a:solidFill>
                  <a:schemeClr val="tx1"/>
                </a:solidFill>
              </a:rPr>
              <a:t> </a:t>
            </a:r>
            <a:r>
              <a:rPr lang="en-US" altLang="zh-TW" sz="4800" dirty="0">
                <a:solidFill>
                  <a:schemeClr val="tx1"/>
                </a:solidFill>
              </a:rPr>
              <a:t>one, Arduino </a:t>
            </a:r>
            <a:r>
              <a:rPr lang="en-US" altLang="zh-TW" sz="4800" dirty="0" smtClean="0">
                <a:solidFill>
                  <a:schemeClr val="tx1"/>
                </a:solidFill>
              </a:rPr>
              <a:t>IDE</a:t>
            </a:r>
            <a:r>
              <a:rPr lang="en-US" altLang="zh-TW" sz="4800" dirty="0">
                <a:solidFill>
                  <a:schemeClr val="tx1"/>
                </a:solidFill>
              </a:rPr>
              <a:t/>
            </a:r>
            <a:br>
              <a:rPr lang="en-US" altLang="zh-TW" sz="4800" dirty="0">
                <a:solidFill>
                  <a:schemeClr val="tx1"/>
                </a:solidFill>
              </a:rPr>
            </a:br>
            <a:r>
              <a:rPr lang="en-US" altLang="zh-TW" sz="4800" dirty="0">
                <a:solidFill>
                  <a:schemeClr val="tx1"/>
                </a:solidFill>
              </a:rPr>
              <a:t>App </a:t>
            </a:r>
            <a:r>
              <a:rPr lang="en-US" altLang="zh-TW" sz="4800" dirty="0" smtClean="0">
                <a:solidFill>
                  <a:schemeClr val="tx1"/>
                </a:solidFill>
              </a:rPr>
              <a:t>Inventor2 </a:t>
            </a:r>
            <a:endParaRPr lang="zh-TW" altLang="en-US" sz="4800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國立中正大學資工系 黃仁竑教授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727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Arduino IDE</a:t>
            </a:r>
            <a:r>
              <a:rPr lang="zh-TW" altLang="zh-TW" dirty="0">
                <a:solidFill>
                  <a:schemeClr val="tx1"/>
                </a:solidFill>
              </a:rPr>
              <a:t>環境建置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續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若安裝成功，則會看到</a:t>
            </a:r>
            <a:r>
              <a:rPr lang="en-US" altLang="zh-TW" dirty="0"/>
              <a:t>”INSTALLED”</a:t>
            </a:r>
            <a:r>
              <a:rPr lang="zh-TW" altLang="zh-TW" dirty="0"/>
              <a:t>的字</a:t>
            </a:r>
            <a:endParaRPr lang="zh-TW" altLang="en-US" dirty="0"/>
          </a:p>
        </p:txBody>
      </p:sp>
      <p:pic>
        <p:nvPicPr>
          <p:cNvPr id="4" name="圖片 3" descr="C:\Users\user\Desktop\iot_lab1\安裝完成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345" y="2749266"/>
            <a:ext cx="5271770" cy="2941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1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/>
                </a:solidFill>
              </a:rPr>
              <a:t>Linkit</a:t>
            </a:r>
            <a:r>
              <a:rPr lang="en-US" altLang="zh-TW" dirty="0">
                <a:solidFill>
                  <a:schemeClr val="tx1"/>
                </a:solidFill>
              </a:rPr>
              <a:t> one Example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將</a:t>
            </a:r>
            <a:r>
              <a:rPr lang="en-US" altLang="zh-TW" dirty="0" smtClean="0"/>
              <a:t>Arduino IDE</a:t>
            </a:r>
            <a:r>
              <a:rPr lang="zh-TW" altLang="en-US" dirty="0" smtClean="0"/>
              <a:t>裡的</a:t>
            </a:r>
            <a:r>
              <a:rPr lang="en-US" altLang="zh-TW" dirty="0" smtClean="0"/>
              <a:t>example-blink</a:t>
            </a:r>
            <a:br>
              <a:rPr lang="en-US" altLang="zh-TW" dirty="0" smtClean="0"/>
            </a:br>
            <a:r>
              <a:rPr lang="zh-TW" altLang="en-US" dirty="0" smtClean="0"/>
              <a:t>燒入到</a:t>
            </a:r>
            <a:r>
              <a:rPr lang="en-US" altLang="zh-TW" dirty="0" err="1" smtClean="0"/>
              <a:t>Linkit</a:t>
            </a:r>
            <a:r>
              <a:rPr lang="en-US" altLang="zh-TW" dirty="0" smtClean="0"/>
              <a:t> one</a:t>
            </a:r>
            <a:r>
              <a:rPr lang="zh-TW" altLang="en-US" dirty="0" smtClean="0"/>
              <a:t>板子上</a:t>
            </a: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67" y="609600"/>
            <a:ext cx="5822128" cy="58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6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/>
                </a:solidFill>
              </a:rPr>
              <a:t>Linkit</a:t>
            </a:r>
            <a:r>
              <a:rPr lang="en-US" altLang="zh-TW" dirty="0">
                <a:solidFill>
                  <a:schemeClr val="tx1"/>
                </a:solidFill>
              </a:rPr>
              <a:t> one </a:t>
            </a:r>
            <a:r>
              <a:rPr lang="en-US" altLang="zh-TW" dirty="0" smtClean="0">
                <a:solidFill>
                  <a:schemeClr val="tx1"/>
                </a:solidFill>
              </a:rPr>
              <a:t>Example(</a:t>
            </a:r>
            <a:r>
              <a:rPr lang="zh-TW" altLang="en-US" dirty="0" smtClean="0">
                <a:solidFill>
                  <a:schemeClr val="tx1"/>
                </a:solidFill>
              </a:rPr>
              <a:t>續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MTK USB Debug Port</a:t>
            </a:r>
            <a:r>
              <a:rPr lang="zh-TW" altLang="zh-TW" dirty="0"/>
              <a:t>為燒錄程式</a:t>
            </a:r>
            <a:r>
              <a:rPr lang="zh-TW" altLang="zh-TW" dirty="0" smtClean="0"/>
              <a:t>用</a:t>
            </a:r>
            <a:r>
              <a:rPr lang="zh-TW" altLang="en-US" dirty="0" smtClean="0"/>
              <a:t>，範例為</a:t>
            </a:r>
            <a:r>
              <a:rPr lang="en-US" altLang="zh-TW" dirty="0" smtClean="0"/>
              <a:t>port8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所以在</a:t>
            </a:r>
            <a:r>
              <a:rPr lang="en-US" altLang="zh-TW" dirty="0" smtClean="0"/>
              <a:t>Arduino IDE</a:t>
            </a:r>
            <a:r>
              <a:rPr lang="zh-TW" altLang="en-US" dirty="0" smtClean="0"/>
              <a:t>上也是選取</a:t>
            </a:r>
            <a:r>
              <a:rPr lang="en-US" altLang="zh-TW" dirty="0" smtClean="0"/>
              <a:t>port8</a:t>
            </a:r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" y="3292902"/>
            <a:ext cx="4114927" cy="13381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02" y="609600"/>
            <a:ext cx="5896798" cy="579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86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/>
                </a:solidFill>
              </a:rPr>
              <a:t>Linkit</a:t>
            </a:r>
            <a:r>
              <a:rPr lang="en-US" altLang="zh-TW" dirty="0">
                <a:solidFill>
                  <a:schemeClr val="tx1"/>
                </a:solidFill>
              </a:rPr>
              <a:t> one </a:t>
            </a:r>
            <a:r>
              <a:rPr lang="en-US" altLang="zh-TW" dirty="0" smtClean="0">
                <a:solidFill>
                  <a:schemeClr val="tx1"/>
                </a:solidFill>
              </a:rPr>
              <a:t>Example(</a:t>
            </a:r>
            <a:r>
              <a:rPr lang="zh-TW" altLang="en-US" dirty="0">
                <a:solidFill>
                  <a:schemeClr val="tx1"/>
                </a:solidFill>
              </a:rPr>
              <a:t>續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77334" y="2121400"/>
            <a:ext cx="8596668" cy="3880773"/>
          </a:xfrm>
        </p:spPr>
        <p:txBody>
          <a:bodyPr/>
          <a:lstStyle/>
          <a:p>
            <a:r>
              <a:rPr lang="zh-TW" altLang="en-US" dirty="0" smtClean="0"/>
              <a:t>看到</a:t>
            </a:r>
            <a:r>
              <a:rPr lang="en-US" altLang="zh-TW" dirty="0" smtClean="0"/>
              <a:t>Done uploading </a:t>
            </a:r>
            <a:r>
              <a:rPr lang="zh-TW" altLang="en-US" dirty="0"/>
              <a:t>就</a:t>
            </a:r>
            <a:r>
              <a:rPr lang="zh-TW" altLang="en-US" dirty="0" smtClean="0"/>
              <a:t>代表燒入成功</a:t>
            </a:r>
            <a:endParaRPr lang="zh-TW" altLang="en-US" dirty="0"/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75" y="222070"/>
            <a:ext cx="5250406" cy="632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01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/>
                </a:solidFill>
              </a:rPr>
              <a:t>Linkit</a:t>
            </a:r>
            <a:r>
              <a:rPr lang="en-US" altLang="zh-TW" dirty="0">
                <a:solidFill>
                  <a:schemeClr val="tx1"/>
                </a:solidFill>
              </a:rPr>
              <a:t> one </a:t>
            </a:r>
            <a:r>
              <a:rPr lang="en-US" altLang="zh-TW" dirty="0" smtClean="0">
                <a:solidFill>
                  <a:schemeClr val="tx1"/>
                </a:solidFill>
              </a:rPr>
              <a:t>Example(</a:t>
            </a:r>
            <a:r>
              <a:rPr lang="zh-TW" altLang="en-US" dirty="0">
                <a:solidFill>
                  <a:schemeClr val="tx1"/>
                </a:solidFill>
              </a:rPr>
              <a:t>續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執行完成後，便可以看到框框內的</a:t>
            </a:r>
            <a:r>
              <a:rPr lang="en-US" altLang="zh-TW" dirty="0"/>
              <a:t>L</a:t>
            </a:r>
            <a:r>
              <a:rPr lang="en-US" altLang="zh-TW" dirty="0" smtClean="0"/>
              <a:t>ed</a:t>
            </a:r>
            <a:r>
              <a:rPr lang="zh-TW" altLang="en-US" dirty="0" smtClean="0"/>
              <a:t>在閃爍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1458"/>
          <a:stretch/>
        </p:blipFill>
        <p:spPr>
          <a:xfrm>
            <a:off x="2819400" y="2549356"/>
            <a:ext cx="6734175" cy="444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9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Lab1 Part1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將溫度感測器的接收的值，在</a:t>
            </a:r>
            <a:r>
              <a:rPr lang="en-US" altLang="zh-TW" dirty="0" smtClean="0"/>
              <a:t>Arduino IDE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console</a:t>
            </a:r>
            <a:r>
              <a:rPr lang="zh-TW" altLang="en-US" dirty="0" smtClean="0"/>
              <a:t>中顯示，並截圖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83" y="2821463"/>
            <a:ext cx="6087325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63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App </a:t>
            </a:r>
            <a:r>
              <a:rPr lang="en-US" altLang="zh-TW" dirty="0" smtClean="0">
                <a:solidFill>
                  <a:schemeClr val="tx1"/>
                </a:solidFill>
              </a:rPr>
              <a:t>Inventor2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err="1">
                <a:solidFill>
                  <a:schemeClr val="tx1"/>
                </a:solidFill>
              </a:rPr>
              <a:t>Intorduction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Google</a:t>
            </a:r>
            <a:r>
              <a:rPr lang="zh-TW" altLang="en-US" dirty="0"/>
              <a:t>在</a:t>
            </a:r>
            <a:r>
              <a:rPr lang="en-US" altLang="zh-TW" dirty="0"/>
              <a:t>2010</a:t>
            </a:r>
            <a:r>
              <a:rPr lang="zh-TW" altLang="en-US" dirty="0"/>
              <a:t>年推出，現由</a:t>
            </a:r>
            <a:r>
              <a:rPr lang="en-US" altLang="zh-TW" dirty="0"/>
              <a:t>Massachusetts Institute of Technology(MIT)</a:t>
            </a:r>
            <a:r>
              <a:rPr lang="zh-TW" altLang="en-US" dirty="0"/>
              <a:t>進行維護。</a:t>
            </a:r>
            <a:endParaRPr lang="en-US" altLang="zh-TW" dirty="0"/>
          </a:p>
          <a:p>
            <a:r>
              <a:rPr lang="en-US" altLang="zh-TW" dirty="0"/>
              <a:t>User</a:t>
            </a:r>
            <a:r>
              <a:rPr lang="zh-TW" altLang="en-US" dirty="0"/>
              <a:t>可以透過拼圖方式組合程式語言，使</a:t>
            </a:r>
            <a:r>
              <a:rPr lang="en-US" altLang="zh-TW" dirty="0"/>
              <a:t>User</a:t>
            </a:r>
            <a:r>
              <a:rPr lang="zh-TW" altLang="en-US" dirty="0"/>
              <a:t>不需要太多基礎便可進行開發。</a:t>
            </a:r>
            <a:endParaRPr lang="en-US" altLang="zh-TW" dirty="0"/>
          </a:p>
          <a:p>
            <a:r>
              <a:rPr lang="zh-TW" altLang="en-US" dirty="0"/>
              <a:t>運行在雲端環境上。</a:t>
            </a:r>
            <a:endParaRPr lang="en-US" altLang="zh-TW" dirty="0"/>
          </a:p>
          <a:p>
            <a:r>
              <a:rPr lang="zh-TW" altLang="en-US" dirty="0"/>
              <a:t>與個人的</a:t>
            </a:r>
            <a:r>
              <a:rPr lang="en-US" altLang="zh-TW" dirty="0"/>
              <a:t>Google</a:t>
            </a:r>
            <a:r>
              <a:rPr lang="zh-TW" altLang="en-US" dirty="0"/>
              <a:t>帳號結合運作。</a:t>
            </a:r>
            <a:endParaRPr lang="en-US" altLang="zh-TW" dirty="0"/>
          </a:p>
          <a:p>
            <a:r>
              <a:rPr lang="en-US" altLang="zh-TW" dirty="0"/>
              <a:t>App Inventor 2 </a:t>
            </a:r>
            <a:r>
              <a:rPr lang="zh-TW" altLang="en-US" dirty="0"/>
              <a:t>網址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>
                <a:hlinkClick r:id="rId2"/>
              </a:rPr>
              <a:t>ai2.appinventor.mit.edu</a:t>
            </a:r>
            <a:r>
              <a:rPr lang="en-US" altLang="zh-TW" dirty="0"/>
              <a:t>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7529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App Inventor2 </a:t>
            </a:r>
            <a:r>
              <a:rPr lang="en-US" altLang="zh-TW" dirty="0" err="1" smtClean="0">
                <a:solidFill>
                  <a:schemeClr val="tx1"/>
                </a:solidFill>
              </a:rPr>
              <a:t>Intorduction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續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版面介紹</a:t>
            </a:r>
            <a:endParaRPr lang="en-US" altLang="zh-TW" dirty="0"/>
          </a:p>
          <a:p>
            <a:pPr lvl="1"/>
            <a:r>
              <a:rPr lang="en-US" altLang="zh-TW" sz="1800" dirty="0"/>
              <a:t>Designer: </a:t>
            </a:r>
            <a:r>
              <a:rPr lang="zh-TW" altLang="en-US" sz="1800" dirty="0"/>
              <a:t>可藉由左方的</a:t>
            </a:r>
            <a:r>
              <a:rPr lang="en-US" altLang="zh-TW" sz="1800" dirty="0"/>
              <a:t>User Interface</a:t>
            </a:r>
            <a:r>
              <a:rPr lang="zh-TW" altLang="en-US" sz="1800" dirty="0"/>
              <a:t>中的</a:t>
            </a:r>
            <a:r>
              <a:rPr lang="en-US" altLang="zh-TW" sz="1800" dirty="0"/>
              <a:t>component</a:t>
            </a:r>
            <a:r>
              <a:rPr lang="zh-TW" altLang="en-US" sz="1800" dirty="0"/>
              <a:t>拖曳到中間的</a:t>
            </a:r>
            <a:r>
              <a:rPr lang="en-US" altLang="zh-TW" sz="1800" dirty="0"/>
              <a:t>Viewer</a:t>
            </a:r>
            <a:r>
              <a:rPr lang="zh-TW" altLang="en-US" sz="1800" dirty="0"/>
              <a:t>中調整版面，例如</a:t>
            </a:r>
            <a:r>
              <a:rPr lang="en-US" altLang="zh-TW" sz="1800" dirty="0"/>
              <a:t>Button</a:t>
            </a:r>
            <a:r>
              <a:rPr lang="zh-TW" altLang="en-US" sz="1800" dirty="0"/>
              <a:t>、</a:t>
            </a:r>
            <a:r>
              <a:rPr lang="en-US" altLang="zh-TW" sz="1800" dirty="0" err="1"/>
              <a:t>WebViewer</a:t>
            </a:r>
            <a:r>
              <a:rPr lang="zh-TW" altLang="en-US" sz="1800" dirty="0"/>
              <a:t>、</a:t>
            </a:r>
            <a:r>
              <a:rPr lang="en-US" altLang="zh-TW" sz="1800" dirty="0"/>
              <a:t>sensor</a:t>
            </a:r>
            <a:r>
              <a:rPr lang="zh-TW" altLang="en-US" sz="1800" dirty="0"/>
              <a:t>等等</a:t>
            </a:r>
            <a:r>
              <a:rPr lang="zh-TW" altLang="en-US" sz="1800" dirty="0" smtClean="0"/>
              <a:t>。</a:t>
            </a:r>
            <a:endParaRPr lang="en-US" altLang="zh-TW" sz="1800" dirty="0"/>
          </a:p>
          <a:p>
            <a:pPr lvl="1"/>
            <a:r>
              <a:rPr lang="en-US" altLang="zh-TW" sz="1800" dirty="0"/>
              <a:t>Blocks editor:</a:t>
            </a:r>
            <a:r>
              <a:rPr lang="zh-TW" altLang="en-US" sz="1800" dirty="0"/>
              <a:t>處理程式邏輯，例如</a:t>
            </a:r>
            <a:r>
              <a:rPr lang="en-US" altLang="zh-TW" sz="1800" dirty="0"/>
              <a:t>:while ,if ,else if</a:t>
            </a:r>
            <a:r>
              <a:rPr lang="zh-TW" altLang="en-US" sz="1800" dirty="0"/>
              <a:t>等等</a:t>
            </a:r>
            <a:r>
              <a:rPr lang="zh-TW" altLang="en-US" sz="1800" dirty="0" smtClean="0"/>
              <a:t>。</a:t>
            </a:r>
            <a:endParaRPr lang="en-US" altLang="zh-TW" sz="1800" dirty="0"/>
          </a:p>
          <a:p>
            <a:pPr lvl="1"/>
            <a:r>
              <a:rPr lang="zh-TW" altLang="en-US" sz="1800" dirty="0"/>
              <a:t>可藉由模擬器顯示出目前完成的程式方便</a:t>
            </a:r>
            <a:r>
              <a:rPr lang="en-US" altLang="zh-TW" sz="1800" dirty="0"/>
              <a:t>debug</a:t>
            </a:r>
            <a:r>
              <a:rPr lang="zh-TW" altLang="en-US" sz="1800" dirty="0" smtClean="0"/>
              <a:t>。</a:t>
            </a:r>
            <a:endParaRPr lang="en-US" altLang="zh-TW" sz="1800" dirty="0"/>
          </a:p>
          <a:p>
            <a:pPr lvl="1"/>
            <a:r>
              <a:rPr lang="zh-TW" altLang="en-US" sz="1800" dirty="0"/>
              <a:t>提供</a:t>
            </a:r>
            <a:r>
              <a:rPr lang="en-US" altLang="zh-TW" sz="1800" dirty="0"/>
              <a:t>QR code</a:t>
            </a:r>
            <a:r>
              <a:rPr lang="zh-TW" altLang="en-US" sz="1800" dirty="0"/>
              <a:t>掃描下載或者直接下載。</a:t>
            </a:r>
            <a:endParaRPr lang="en-US" altLang="zh-TW" sz="1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8748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App Inventor2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Login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輸入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en-US" altLang="zh-TW" dirty="0"/>
              <a:t> </a:t>
            </a:r>
            <a:r>
              <a:rPr lang="en-US" altLang="zh-TW" dirty="0">
                <a:hlinkClick r:id="rId2"/>
              </a:rPr>
              <a:t>http://ai2.appinventor.mit.edu</a:t>
            </a:r>
            <a:endParaRPr lang="en-US" altLang="zh-TW" dirty="0"/>
          </a:p>
          <a:p>
            <a:r>
              <a:rPr lang="zh-TW" altLang="en-US" dirty="0"/>
              <a:t>登入自己的</a:t>
            </a:r>
            <a:r>
              <a:rPr lang="en-US" altLang="zh-TW" dirty="0"/>
              <a:t>Google</a:t>
            </a:r>
            <a:r>
              <a:rPr lang="zh-TW" altLang="en-US" dirty="0"/>
              <a:t>帳戶並允許存帳戶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271838"/>
            <a:ext cx="2667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8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App Inventor2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New project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在上方的選單中選擇</a:t>
            </a:r>
            <a:r>
              <a:rPr lang="en-US" altLang="zh-TW" dirty="0"/>
              <a:t>Projects</a:t>
            </a:r>
            <a:r>
              <a:rPr lang="zh-TW" altLang="en-US" dirty="0"/>
              <a:t>，並選擇</a:t>
            </a:r>
            <a:r>
              <a:rPr lang="en-US" altLang="zh-TW" dirty="0"/>
              <a:t>New project</a:t>
            </a:r>
            <a:r>
              <a:rPr lang="zh-TW" altLang="en-US" dirty="0"/>
              <a:t>，點選</a:t>
            </a:r>
            <a:r>
              <a:rPr lang="en-US" altLang="zh-TW" dirty="0"/>
              <a:t>OK</a:t>
            </a:r>
            <a:r>
              <a:rPr lang="zh-TW" altLang="en-US" dirty="0"/>
              <a:t>完成。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52749" y="2841278"/>
            <a:ext cx="4095751" cy="367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6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目錄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98589"/>
            <a:ext cx="8596668" cy="455453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板子</a:t>
            </a:r>
            <a:r>
              <a:rPr lang="zh-TW" altLang="en-US" dirty="0" smtClean="0">
                <a:solidFill>
                  <a:schemeClr val="tx1"/>
                </a:solidFill>
              </a:rPr>
              <a:t>介紹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Arduino IDE</a:t>
            </a:r>
            <a:r>
              <a:rPr lang="zh-TW" altLang="zh-TW" dirty="0">
                <a:solidFill>
                  <a:schemeClr val="tx1"/>
                </a:solidFill>
              </a:rPr>
              <a:t>環境</a:t>
            </a:r>
            <a:r>
              <a:rPr lang="zh-TW" altLang="zh-TW" dirty="0" smtClean="0">
                <a:solidFill>
                  <a:schemeClr val="tx1"/>
                </a:solidFill>
              </a:rPr>
              <a:t>建置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 err="1" smtClean="0">
                <a:solidFill>
                  <a:schemeClr val="tx1"/>
                </a:solidFill>
              </a:rPr>
              <a:t>Linkit</a:t>
            </a:r>
            <a:r>
              <a:rPr lang="en-US" altLang="zh-TW" dirty="0" smtClean="0">
                <a:solidFill>
                  <a:schemeClr val="tx1"/>
                </a:solidFill>
              </a:rPr>
              <a:t> one Example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Lab1 </a:t>
            </a:r>
            <a:r>
              <a:rPr lang="en-US" altLang="zh-TW" dirty="0" smtClean="0">
                <a:solidFill>
                  <a:schemeClr val="tx1"/>
                </a:solidFill>
              </a:rPr>
              <a:t>Part1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App Inventor2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 err="1" smtClean="0">
                <a:solidFill>
                  <a:schemeClr val="tx1"/>
                </a:solidFill>
              </a:rPr>
              <a:t>Intorduction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App Inventor2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Login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App Inventor2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New </a:t>
            </a:r>
            <a:r>
              <a:rPr lang="en-US" altLang="zh-TW" dirty="0" smtClean="0">
                <a:solidFill>
                  <a:schemeClr val="tx1"/>
                </a:solidFill>
              </a:rPr>
              <a:t>project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App Inventor2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GUI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Install </a:t>
            </a:r>
            <a:r>
              <a:rPr lang="en-US" altLang="zh-TW" dirty="0" smtClean="0">
                <a:solidFill>
                  <a:schemeClr val="tx1"/>
                </a:solidFill>
              </a:rPr>
              <a:t>Emulator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App Inventor2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Example</a:t>
            </a:r>
          </a:p>
          <a:p>
            <a:r>
              <a:rPr lang="en-US" altLang="zh-TW" dirty="0">
                <a:solidFill>
                  <a:schemeClr val="tx1"/>
                </a:solidFill>
              </a:rPr>
              <a:t>Lab1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Part2</a:t>
            </a:r>
            <a:endParaRPr lang="en-US" altLang="zh-TW" dirty="0" smtClean="0">
              <a:solidFill>
                <a:schemeClr val="tx1"/>
              </a:solidFill>
            </a:endParaRPr>
          </a:p>
          <a:p>
            <a:endParaRPr lang="en-US" altLang="zh-TW" dirty="0" smtClean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App Inventor2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New project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</a:t>
            </a:r>
            <a:r>
              <a:rPr lang="en-US" altLang="zh-TW" dirty="0"/>
              <a:t>Project Name</a:t>
            </a:r>
            <a:r>
              <a:rPr lang="zh-TW" altLang="en-US" dirty="0"/>
              <a:t>中輸入想使用的</a:t>
            </a:r>
            <a:r>
              <a:rPr lang="en-US" altLang="zh-TW" dirty="0"/>
              <a:t>Project</a:t>
            </a:r>
            <a:r>
              <a:rPr lang="zh-TW" altLang="en-US" dirty="0"/>
              <a:t> </a:t>
            </a:r>
            <a:r>
              <a:rPr lang="en-US" altLang="zh-TW" dirty="0"/>
              <a:t>Name</a:t>
            </a:r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19362" y="3095625"/>
            <a:ext cx="3910013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17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App Inventor2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GUI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25298"/>
            <a:ext cx="8596668" cy="3880773"/>
          </a:xfrm>
        </p:spPr>
        <p:txBody>
          <a:bodyPr/>
          <a:lstStyle/>
          <a:p>
            <a:r>
              <a:rPr lang="zh-TW" altLang="en-US" dirty="0"/>
              <a:t>在</a:t>
            </a:r>
            <a:r>
              <a:rPr lang="en-US" altLang="zh-TW" dirty="0"/>
              <a:t>Palette</a:t>
            </a:r>
            <a:r>
              <a:rPr lang="zh-TW" altLang="en-US" dirty="0"/>
              <a:t>中選取想使用的</a:t>
            </a:r>
            <a:r>
              <a:rPr lang="en-US" altLang="zh-TW" dirty="0" err="1"/>
              <a:t>compoment</a:t>
            </a:r>
            <a:r>
              <a:rPr lang="zh-TW" altLang="en-US" dirty="0"/>
              <a:t>拖曳到</a:t>
            </a:r>
            <a:r>
              <a:rPr lang="en-US" altLang="zh-TW" dirty="0"/>
              <a:t>Viewer</a:t>
            </a:r>
            <a:r>
              <a:rPr lang="zh-TW" altLang="en-US" dirty="0"/>
              <a:t>中的</a:t>
            </a:r>
            <a:r>
              <a:rPr lang="en-US" altLang="zh-TW" dirty="0"/>
              <a:t>Screen</a:t>
            </a:r>
            <a:r>
              <a:rPr lang="zh-TW" altLang="en-US" dirty="0"/>
              <a:t>中使用，並且可以在</a:t>
            </a:r>
            <a:r>
              <a:rPr lang="en-US" altLang="zh-TW" dirty="0"/>
              <a:t>Properties</a:t>
            </a:r>
            <a:r>
              <a:rPr lang="zh-TW" altLang="en-US" dirty="0"/>
              <a:t>中更改想要更改的屬性，例如位置、名稱、大小等等。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2" y="2428785"/>
            <a:ext cx="8630724" cy="393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95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App Inventor2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GUI(</a:t>
            </a:r>
            <a:r>
              <a:rPr lang="zh-TW" altLang="en-US" dirty="0" smtClean="0">
                <a:solidFill>
                  <a:schemeClr val="tx1"/>
                </a:solidFill>
              </a:rPr>
              <a:t>續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642115"/>
            <a:ext cx="8596668" cy="3880773"/>
          </a:xfrm>
        </p:spPr>
        <p:txBody>
          <a:bodyPr/>
          <a:lstStyle/>
          <a:p>
            <a:r>
              <a:rPr lang="zh-TW" altLang="en-US" dirty="0"/>
              <a:t>點選右上方</a:t>
            </a:r>
            <a:r>
              <a:rPr lang="en-US" altLang="zh-TW" dirty="0"/>
              <a:t>Blocks</a:t>
            </a:r>
            <a:r>
              <a:rPr lang="zh-TW" altLang="en-US" dirty="0"/>
              <a:t>切換到</a:t>
            </a:r>
            <a:r>
              <a:rPr lang="en-US" altLang="zh-TW" dirty="0"/>
              <a:t>Block editor</a:t>
            </a:r>
            <a:r>
              <a:rPr lang="zh-TW" altLang="en-US" dirty="0"/>
              <a:t>，以組合出讓</a:t>
            </a:r>
            <a:r>
              <a:rPr lang="en-US" altLang="zh-TW" dirty="0"/>
              <a:t>App</a:t>
            </a:r>
            <a:r>
              <a:rPr lang="zh-TW" altLang="en-US" dirty="0"/>
              <a:t>運作的條件控制。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88166" y="2102809"/>
            <a:ext cx="8185836" cy="391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79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Install Emulator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從上方的選單點選</a:t>
            </a:r>
            <a:r>
              <a:rPr lang="en-US" altLang="zh-TW" dirty="0"/>
              <a:t>Help</a:t>
            </a:r>
            <a:r>
              <a:rPr lang="zh-TW" altLang="en-US" dirty="0"/>
              <a:t>中的</a:t>
            </a:r>
            <a:r>
              <a:rPr lang="en-US" altLang="zh-TW" dirty="0"/>
              <a:t>Library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564" y="1245518"/>
            <a:ext cx="2789325" cy="508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76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Install </a:t>
            </a:r>
            <a:r>
              <a:rPr lang="en-US" altLang="zh-TW" dirty="0" smtClean="0">
                <a:solidFill>
                  <a:schemeClr val="tx1"/>
                </a:solidFill>
              </a:rPr>
              <a:t>Emulator(</a:t>
            </a:r>
            <a:r>
              <a:rPr lang="zh-TW" altLang="en-US" dirty="0" smtClean="0">
                <a:solidFill>
                  <a:schemeClr val="tx1"/>
                </a:solidFill>
              </a:rPr>
              <a:t>續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44152"/>
            <a:ext cx="8596668" cy="3880773"/>
          </a:xfrm>
        </p:spPr>
        <p:txBody>
          <a:bodyPr/>
          <a:lstStyle/>
          <a:p>
            <a:r>
              <a:rPr lang="zh-TW" altLang="en-US" dirty="0"/>
              <a:t>找到</a:t>
            </a:r>
            <a:r>
              <a:rPr lang="en-US" altLang="zh-TW" dirty="0"/>
              <a:t>How to update the App Inventor….</a:t>
            </a:r>
            <a:r>
              <a:rPr lang="zh-TW" altLang="en-US" dirty="0"/>
              <a:t>並點選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035" y="2134841"/>
            <a:ext cx="7199011" cy="404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05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Install </a:t>
            </a:r>
            <a:r>
              <a:rPr lang="en-US" altLang="zh-TW" dirty="0" smtClean="0">
                <a:solidFill>
                  <a:schemeClr val="tx1"/>
                </a:solidFill>
              </a:rPr>
              <a:t>Emulator(</a:t>
            </a:r>
            <a:r>
              <a:rPr lang="zh-TW" altLang="en-US" dirty="0" smtClean="0">
                <a:solidFill>
                  <a:schemeClr val="tx1"/>
                </a:solidFill>
              </a:rPr>
              <a:t>續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10139"/>
            <a:ext cx="8596668" cy="3880773"/>
          </a:xfrm>
        </p:spPr>
        <p:txBody>
          <a:bodyPr/>
          <a:lstStyle/>
          <a:p>
            <a:r>
              <a:rPr lang="zh-TW" altLang="en-US" dirty="0"/>
              <a:t>點選</a:t>
            </a:r>
            <a:r>
              <a:rPr lang="en-US" altLang="zh-TW" dirty="0"/>
              <a:t>Setup Instructions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25" y="2220946"/>
            <a:ext cx="6641528" cy="373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02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Install </a:t>
            </a:r>
            <a:r>
              <a:rPr lang="en-US" altLang="zh-TW" dirty="0" smtClean="0">
                <a:solidFill>
                  <a:schemeClr val="tx1"/>
                </a:solidFill>
              </a:rPr>
              <a:t>Emulator(</a:t>
            </a:r>
            <a:r>
              <a:rPr lang="zh-TW" altLang="en-US" dirty="0" smtClean="0">
                <a:solidFill>
                  <a:schemeClr val="tx1"/>
                </a:solidFill>
              </a:rPr>
              <a:t>續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25298"/>
            <a:ext cx="8596668" cy="3880773"/>
          </a:xfrm>
        </p:spPr>
        <p:txBody>
          <a:bodyPr/>
          <a:lstStyle/>
          <a:p>
            <a:r>
              <a:rPr lang="zh-TW" altLang="en-US" dirty="0"/>
              <a:t>找到</a:t>
            </a:r>
            <a:r>
              <a:rPr lang="en-US" altLang="zh-TW" dirty="0"/>
              <a:t>Option</a:t>
            </a:r>
            <a:r>
              <a:rPr lang="zh-TW" altLang="en-US" dirty="0"/>
              <a:t> </a:t>
            </a:r>
            <a:r>
              <a:rPr lang="en-US" altLang="zh-TW" dirty="0"/>
              <a:t>Three</a:t>
            </a:r>
            <a:r>
              <a:rPr lang="zh-TW" altLang="en-US" dirty="0"/>
              <a:t>並點選</a:t>
            </a:r>
            <a:r>
              <a:rPr lang="en-US" altLang="zh-TW" dirty="0"/>
              <a:t>Instructions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30" y="2186911"/>
            <a:ext cx="7581632" cy="426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70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Install </a:t>
            </a:r>
            <a:r>
              <a:rPr lang="en-US" altLang="zh-TW" dirty="0" smtClean="0">
                <a:solidFill>
                  <a:schemeClr val="tx1"/>
                </a:solidFill>
              </a:rPr>
              <a:t>Emulator(</a:t>
            </a:r>
            <a:r>
              <a:rPr lang="zh-TW" altLang="en-US" dirty="0" smtClean="0">
                <a:solidFill>
                  <a:schemeClr val="tx1"/>
                </a:solidFill>
              </a:rPr>
              <a:t>續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1602" y="1349884"/>
            <a:ext cx="8596668" cy="3880773"/>
          </a:xfrm>
        </p:spPr>
        <p:txBody>
          <a:bodyPr/>
          <a:lstStyle/>
          <a:p>
            <a:r>
              <a:rPr lang="zh-TW" altLang="en-US" dirty="0"/>
              <a:t>根據工作環境選擇</a:t>
            </a:r>
            <a:r>
              <a:rPr lang="en-US" altLang="zh-TW" dirty="0"/>
              <a:t>Download</a:t>
            </a:r>
            <a:r>
              <a:rPr lang="zh-TW" altLang="en-US" dirty="0"/>
              <a:t>版本</a:t>
            </a:r>
            <a:r>
              <a:rPr lang="en-US" altLang="zh-TW" dirty="0"/>
              <a:t>(</a:t>
            </a:r>
            <a:r>
              <a:rPr lang="zh-TW" altLang="en-US" dirty="0"/>
              <a:t>以</a:t>
            </a:r>
            <a:r>
              <a:rPr lang="en-US" altLang="zh-TW" dirty="0"/>
              <a:t>Windows</a:t>
            </a:r>
            <a:r>
              <a:rPr lang="zh-TW" altLang="en-US" dirty="0"/>
              <a:t>為例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78" y="2125265"/>
            <a:ext cx="7886700" cy="443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90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Install Emulator(</a:t>
            </a:r>
            <a:r>
              <a:rPr lang="zh-TW" altLang="en-US" dirty="0">
                <a:solidFill>
                  <a:schemeClr val="tx1"/>
                </a:solidFill>
              </a:rPr>
              <a:t>續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15872"/>
            <a:ext cx="8596668" cy="3880773"/>
          </a:xfrm>
        </p:spPr>
        <p:txBody>
          <a:bodyPr/>
          <a:lstStyle/>
          <a:p>
            <a:r>
              <a:rPr lang="zh-TW" altLang="en-US" dirty="0"/>
              <a:t>接著點選</a:t>
            </a:r>
            <a:r>
              <a:rPr lang="en-US" altLang="zh-TW" dirty="0"/>
              <a:t>Download the installer</a:t>
            </a:r>
            <a:r>
              <a:rPr lang="zh-TW" altLang="en-US" dirty="0"/>
              <a:t>，並且執行安裝。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80" y="2023899"/>
            <a:ext cx="8114121" cy="456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14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Install Emulator(</a:t>
            </a:r>
            <a:r>
              <a:rPr lang="zh-TW" altLang="en-US" dirty="0">
                <a:solidFill>
                  <a:schemeClr val="tx1"/>
                </a:solidFill>
              </a:rPr>
              <a:t>續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59310"/>
            <a:ext cx="8596668" cy="3880773"/>
          </a:xfrm>
        </p:spPr>
        <p:txBody>
          <a:bodyPr/>
          <a:lstStyle/>
          <a:p>
            <a:r>
              <a:rPr lang="zh-TW" altLang="en-US" dirty="0"/>
              <a:t>安裝完成後桌面會出現圖示並執行。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446" y="1738508"/>
            <a:ext cx="7196286" cy="431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7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solidFill>
                  <a:schemeClr val="tx1"/>
                </a:solidFill>
              </a:rPr>
              <a:t>Linkit</a:t>
            </a:r>
            <a:r>
              <a:rPr lang="en-US" altLang="zh-TW" dirty="0" smtClean="0">
                <a:solidFill>
                  <a:schemeClr val="tx1"/>
                </a:solidFill>
              </a:rPr>
              <a:t> one </a:t>
            </a:r>
            <a:r>
              <a:rPr lang="zh-TW" altLang="en-US" dirty="0" smtClean="0">
                <a:solidFill>
                  <a:schemeClr val="tx1"/>
                </a:solidFill>
              </a:rPr>
              <a:t>板子介紹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621765"/>
            <a:ext cx="8596668" cy="388077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Micro </a:t>
            </a:r>
            <a:r>
              <a:rPr lang="en-US" altLang="zh-TW" dirty="0" err="1"/>
              <a:t>usb</a:t>
            </a:r>
            <a:r>
              <a:rPr lang="zh-TW" altLang="en-US" dirty="0"/>
              <a:t>：透過此孔來燒錄程式</a:t>
            </a:r>
          </a:p>
          <a:p>
            <a:r>
              <a:rPr lang="zh-TW" altLang="en-US" dirty="0"/>
              <a:t>裝置模式：若要燒錄程式，請切到</a:t>
            </a:r>
            <a:r>
              <a:rPr lang="en-US" altLang="zh-TW" dirty="0"/>
              <a:t>UART(</a:t>
            </a:r>
            <a:r>
              <a:rPr lang="zh-TW" altLang="en-US" dirty="0"/>
              <a:t>下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r>
              <a:rPr lang="en-US" altLang="zh-TW" dirty="0"/>
              <a:t>MS</a:t>
            </a:r>
            <a:r>
              <a:rPr lang="zh-TW" altLang="en-US" dirty="0"/>
              <a:t>代表不會執行程式，板子裡的</a:t>
            </a:r>
            <a:r>
              <a:rPr lang="en-US" altLang="zh-TW" dirty="0"/>
              <a:t>Flash</a:t>
            </a:r>
            <a:r>
              <a:rPr lang="zh-TW" altLang="en-US" dirty="0"/>
              <a:t>儲存媒體會成為類似於隨身碟／記憶卡的模式，可用於韌體更新。</a:t>
            </a:r>
          </a:p>
          <a:p>
            <a:r>
              <a:rPr lang="zh-TW" altLang="en-US" dirty="0"/>
              <a:t>供電來源：若是切到</a:t>
            </a:r>
            <a:r>
              <a:rPr lang="en-US" altLang="zh-TW" dirty="0"/>
              <a:t>USB</a:t>
            </a:r>
            <a:r>
              <a:rPr lang="zh-TW" altLang="en-US" dirty="0"/>
              <a:t>，則從</a:t>
            </a:r>
            <a:r>
              <a:rPr lang="en-US" altLang="zh-TW" dirty="0"/>
              <a:t>USB</a:t>
            </a:r>
            <a:r>
              <a:rPr lang="zh-TW" altLang="en-US" dirty="0"/>
              <a:t>線／電腦端汲取電源。若是</a:t>
            </a:r>
            <a:r>
              <a:rPr lang="en-US" altLang="zh-TW" dirty="0"/>
              <a:t>BAT</a:t>
            </a:r>
            <a:r>
              <a:rPr lang="zh-TW" altLang="en-US" dirty="0"/>
              <a:t>則從電池供電，若連接電腦可進行充電。</a:t>
            </a:r>
          </a:p>
          <a:p>
            <a:r>
              <a:rPr lang="en-US" altLang="zh-TW" dirty="0" smtClean="0"/>
              <a:t>SPI</a:t>
            </a:r>
            <a:r>
              <a:rPr lang="zh-TW" altLang="en-US" dirty="0"/>
              <a:t>腳位功能選擇：請切到</a:t>
            </a:r>
            <a:r>
              <a:rPr lang="en-US" altLang="zh-TW" dirty="0"/>
              <a:t>SPI(</a:t>
            </a:r>
            <a:r>
              <a:rPr lang="zh-TW" altLang="en-US" dirty="0"/>
              <a:t>上</a:t>
            </a:r>
            <a:r>
              <a:rPr lang="en-US" altLang="zh-TW" dirty="0"/>
              <a:t>)</a:t>
            </a:r>
            <a:r>
              <a:rPr lang="zh-TW" altLang="en-US" dirty="0"/>
              <a:t>，代表</a:t>
            </a:r>
            <a:r>
              <a:rPr lang="en-US" altLang="zh-TW" dirty="0"/>
              <a:t>SPI</a:t>
            </a:r>
            <a:r>
              <a:rPr lang="zh-TW" altLang="en-US" dirty="0"/>
              <a:t>功能相關腳位由你使用。若切到</a:t>
            </a:r>
            <a:r>
              <a:rPr lang="en-US" altLang="zh-TW" dirty="0"/>
              <a:t>SD</a:t>
            </a:r>
            <a:r>
              <a:rPr lang="zh-TW" altLang="en-US" dirty="0"/>
              <a:t>，代表想使用外插的</a:t>
            </a:r>
            <a:r>
              <a:rPr lang="en-US" altLang="zh-TW" dirty="0"/>
              <a:t>Micro SD</a:t>
            </a:r>
            <a:r>
              <a:rPr lang="zh-TW" altLang="en-US" dirty="0"/>
              <a:t>卡，那麼腳位</a:t>
            </a:r>
            <a:r>
              <a:rPr lang="en-US" altLang="zh-TW" dirty="0"/>
              <a:t>D11</a:t>
            </a:r>
            <a:r>
              <a:rPr lang="zh-TW" altLang="en-US" dirty="0"/>
              <a:t>、</a:t>
            </a:r>
            <a:r>
              <a:rPr lang="en-US" altLang="zh-TW" dirty="0"/>
              <a:t>D12</a:t>
            </a:r>
            <a:r>
              <a:rPr lang="zh-TW" altLang="en-US" dirty="0"/>
              <a:t>、</a:t>
            </a:r>
            <a:r>
              <a:rPr lang="en-US" altLang="zh-TW" dirty="0"/>
              <a:t>D13</a:t>
            </a:r>
            <a:r>
              <a:rPr lang="zh-TW" altLang="en-US" dirty="0"/>
              <a:t>就不能運作，而內建</a:t>
            </a:r>
            <a:r>
              <a:rPr lang="en-US" altLang="zh-TW" dirty="0"/>
              <a:t>LED</a:t>
            </a:r>
            <a:r>
              <a:rPr lang="zh-TW" altLang="en-US" dirty="0"/>
              <a:t>連接到腳位</a:t>
            </a:r>
            <a:r>
              <a:rPr lang="en-US" altLang="zh-TW" dirty="0"/>
              <a:t>D13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pic>
        <p:nvPicPr>
          <p:cNvPr id="5" name="圖片 4" descr="C:\Users\user\Google 雲端硬碟\課程作業\linkit\iot_lab1\Linkit one 正面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9246" r="180" b="1370"/>
          <a:stretch/>
        </p:blipFill>
        <p:spPr bwMode="auto">
          <a:xfrm>
            <a:off x="4975668" y="142502"/>
            <a:ext cx="5838106" cy="26563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02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App </a:t>
            </a:r>
            <a:r>
              <a:rPr lang="en-US" altLang="zh-TW" dirty="0" smtClean="0">
                <a:solidFill>
                  <a:schemeClr val="tx1"/>
                </a:solidFill>
              </a:rPr>
              <a:t>Inventor2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Example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新增一個</a:t>
            </a:r>
            <a:r>
              <a:rPr lang="en-US" altLang="zh-TW" dirty="0"/>
              <a:t>Project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81730" y="1755517"/>
            <a:ext cx="4304809" cy="428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14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App Inventor2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Example(</a:t>
            </a:r>
            <a:r>
              <a:rPr lang="zh-TW" altLang="en-US" dirty="0" smtClean="0">
                <a:solidFill>
                  <a:schemeClr val="tx1"/>
                </a:solidFill>
              </a:rPr>
              <a:t>續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取名為</a:t>
            </a:r>
            <a:r>
              <a:rPr lang="en-US" altLang="zh-TW" dirty="0"/>
              <a:t>Hello World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73" b="65980"/>
          <a:stretch/>
        </p:blipFill>
        <p:spPr>
          <a:xfrm>
            <a:off x="1843585" y="2870559"/>
            <a:ext cx="6897491" cy="317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27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App Inventor2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Example(</a:t>
            </a:r>
            <a:r>
              <a:rPr lang="zh-TW" altLang="en-US" dirty="0">
                <a:solidFill>
                  <a:schemeClr val="tx1"/>
                </a:solidFill>
              </a:rPr>
              <a:t>續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1920" y="1397018"/>
            <a:ext cx="8596668" cy="3880773"/>
          </a:xfrm>
        </p:spPr>
        <p:txBody>
          <a:bodyPr/>
          <a:lstStyle/>
          <a:p>
            <a:r>
              <a:rPr lang="zh-TW" altLang="en-US" dirty="0"/>
              <a:t>點選</a:t>
            </a:r>
            <a:r>
              <a:rPr lang="en-US" altLang="zh-TW" dirty="0"/>
              <a:t>Palette</a:t>
            </a:r>
            <a:r>
              <a:rPr lang="zh-TW" altLang="en-US" dirty="0"/>
              <a:t>中的</a:t>
            </a:r>
            <a:r>
              <a:rPr lang="en-US" altLang="zh-TW" dirty="0" err="1"/>
              <a:t>Lable</a:t>
            </a:r>
            <a:r>
              <a:rPr lang="zh-TW" altLang="en-US" dirty="0"/>
              <a:t>並拖曳到</a:t>
            </a:r>
            <a:r>
              <a:rPr lang="en-US" altLang="zh-TW" dirty="0"/>
              <a:t>Screen1</a:t>
            </a:r>
            <a:r>
              <a:rPr lang="zh-TW" altLang="en-US" dirty="0"/>
              <a:t>中，並透過更改</a:t>
            </a:r>
            <a:r>
              <a:rPr lang="en-US" altLang="zh-TW" dirty="0"/>
              <a:t>Screen1</a:t>
            </a:r>
            <a:r>
              <a:rPr lang="zh-TW" altLang="en-US" dirty="0"/>
              <a:t>及</a:t>
            </a:r>
            <a:r>
              <a:rPr lang="en-US" altLang="zh-TW" dirty="0" err="1"/>
              <a:t>Lable</a:t>
            </a:r>
            <a:r>
              <a:rPr lang="zh-TW" altLang="en-US" dirty="0"/>
              <a:t>中的</a:t>
            </a:r>
            <a:r>
              <a:rPr lang="en-US" altLang="zh-TW" dirty="0" err="1"/>
              <a:t>Properites</a:t>
            </a:r>
            <a:r>
              <a:rPr lang="zh-TW" altLang="en-US" dirty="0"/>
              <a:t>更改</a:t>
            </a:r>
            <a:r>
              <a:rPr lang="en-US" altLang="zh-TW" dirty="0" err="1"/>
              <a:t>Lable</a:t>
            </a:r>
            <a:r>
              <a:rPr lang="zh-TW" altLang="en-US" dirty="0"/>
              <a:t>內容及位置。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74" y="2414390"/>
            <a:ext cx="8415302" cy="377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93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App Inventor2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Example(</a:t>
            </a:r>
            <a:r>
              <a:rPr lang="zh-TW" altLang="en-US" dirty="0">
                <a:solidFill>
                  <a:schemeClr val="tx1"/>
                </a:solidFill>
              </a:rPr>
              <a:t>續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接著點選上方的</a:t>
            </a:r>
            <a:r>
              <a:rPr lang="en-US" altLang="zh-TW" dirty="0"/>
              <a:t>Connect</a:t>
            </a:r>
            <a:r>
              <a:rPr lang="zh-TW" altLang="en-US" dirty="0"/>
              <a:t>中的</a:t>
            </a:r>
            <a:r>
              <a:rPr lang="en-US" altLang="zh-TW" dirty="0"/>
              <a:t>Emulator</a:t>
            </a:r>
            <a:r>
              <a:rPr lang="zh-TW" altLang="en-US" dirty="0"/>
              <a:t>進行模擬。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05" y="2771824"/>
            <a:ext cx="4580445" cy="35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05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App Inventor2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Example(</a:t>
            </a:r>
            <a:r>
              <a:rPr lang="zh-TW" altLang="en-US" dirty="0">
                <a:solidFill>
                  <a:schemeClr val="tx1"/>
                </a:solidFill>
              </a:rPr>
              <a:t>續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406445"/>
            <a:ext cx="8596668" cy="3880773"/>
          </a:xfrm>
        </p:spPr>
        <p:txBody>
          <a:bodyPr/>
          <a:lstStyle/>
          <a:p>
            <a:r>
              <a:rPr lang="zh-TW" altLang="en-US" dirty="0"/>
              <a:t>等待之後，模擬出現剛剛所完成之</a:t>
            </a:r>
            <a:r>
              <a:rPr lang="en-US" altLang="zh-TW" dirty="0"/>
              <a:t>App</a:t>
            </a:r>
            <a:r>
              <a:rPr lang="zh-TW" altLang="en-US" dirty="0"/>
              <a:t>。</a:t>
            </a: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46491" y="2092744"/>
            <a:ext cx="3757624" cy="440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48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App Inventor2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Example(</a:t>
            </a:r>
            <a:r>
              <a:rPr lang="zh-TW" altLang="en-US" dirty="0">
                <a:solidFill>
                  <a:schemeClr val="tx1"/>
                </a:solidFill>
              </a:rPr>
              <a:t>續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346" y="1510140"/>
            <a:ext cx="8596668" cy="3880773"/>
          </a:xfrm>
        </p:spPr>
        <p:txBody>
          <a:bodyPr/>
          <a:lstStyle/>
          <a:p>
            <a:r>
              <a:rPr lang="zh-TW" altLang="en-US" dirty="0"/>
              <a:t>也可以透過上方</a:t>
            </a:r>
            <a:r>
              <a:rPr lang="en-US" altLang="zh-TW" dirty="0"/>
              <a:t>Build</a:t>
            </a:r>
            <a:r>
              <a:rPr lang="zh-TW" altLang="en-US" dirty="0"/>
              <a:t>中的兩種方式測試結果，掃描</a:t>
            </a:r>
            <a:r>
              <a:rPr lang="en-US" altLang="zh-TW" dirty="0"/>
              <a:t>QR code</a:t>
            </a:r>
            <a:r>
              <a:rPr lang="zh-TW" altLang="en-US" dirty="0"/>
              <a:t>或者將</a:t>
            </a:r>
            <a:r>
              <a:rPr lang="en-US" altLang="zh-TW" dirty="0" err="1"/>
              <a:t>apk</a:t>
            </a:r>
            <a:r>
              <a:rPr lang="zh-TW" altLang="en-US" dirty="0"/>
              <a:t>存到電腦中。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30" y="2698965"/>
            <a:ext cx="4348188" cy="1693926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88390" y="2438082"/>
            <a:ext cx="3290408" cy="335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47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Lab1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Part2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使用</a:t>
            </a:r>
            <a:r>
              <a:rPr lang="en-US" altLang="zh-TW" sz="2400" dirty="0"/>
              <a:t>App Inventor 2</a:t>
            </a:r>
            <a:r>
              <a:rPr lang="zh-TW" altLang="en-US" sz="2400" dirty="0"/>
              <a:t>完成一個</a:t>
            </a:r>
            <a:r>
              <a:rPr lang="en-US" altLang="zh-TW" sz="2400" dirty="0"/>
              <a:t>Guess Number App</a:t>
            </a:r>
          </a:p>
          <a:p>
            <a:r>
              <a:rPr lang="zh-TW" altLang="en-US" sz="2000" dirty="0"/>
              <a:t>參考附圖完成</a:t>
            </a:r>
            <a:r>
              <a:rPr lang="en-US" altLang="zh-TW" sz="2000" dirty="0"/>
              <a:t>GUI</a:t>
            </a:r>
            <a:r>
              <a:rPr lang="zh-TW" altLang="en-US" sz="2000" dirty="0"/>
              <a:t>，並完成以下功能</a:t>
            </a:r>
            <a:endParaRPr lang="en-US" altLang="zh-TW" sz="2000" dirty="0"/>
          </a:p>
          <a:p>
            <a:pPr marL="457200" lvl="1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輸入數字後，如果正確顯示正確，錯誤則顯示猜錯重來。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錯誤後要記錄猜錯幾次，並在正確答對後顯示出猜錯幾次。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答錯後，要提示使用者提高或降低猜的數字直到正確為止。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按下</a:t>
            </a:r>
            <a:r>
              <a:rPr lang="en-US" altLang="zh-TW" dirty="0"/>
              <a:t>About</a:t>
            </a:r>
            <a:r>
              <a:rPr lang="zh-TW" altLang="en-US" dirty="0"/>
              <a:t>開啟附註資訊，按下</a:t>
            </a:r>
            <a:r>
              <a:rPr lang="en-US" altLang="zh-TW" dirty="0"/>
              <a:t>Restart</a:t>
            </a:r>
            <a:r>
              <a:rPr lang="zh-TW" altLang="en-US" dirty="0"/>
              <a:t>則</a:t>
            </a:r>
            <a:r>
              <a:rPr lang="en-US" altLang="zh-TW" dirty="0"/>
              <a:t>Reset</a:t>
            </a:r>
            <a:r>
              <a:rPr lang="zh-TW" altLang="en-US" dirty="0"/>
              <a:t> </a:t>
            </a:r>
            <a:r>
              <a:rPr lang="en-US" altLang="zh-TW" dirty="0"/>
              <a:t>App</a:t>
            </a:r>
            <a:r>
              <a:rPr lang="zh-TW" altLang="en-US" dirty="0"/>
              <a:t>，按下</a:t>
            </a:r>
            <a:r>
              <a:rPr lang="en-US" altLang="zh-TW" dirty="0"/>
              <a:t>Quit</a:t>
            </a:r>
            <a:r>
              <a:rPr lang="zh-TW" altLang="en-US" dirty="0"/>
              <a:t>則關掉</a:t>
            </a:r>
            <a:r>
              <a:rPr lang="en-US" altLang="zh-TW" dirty="0"/>
              <a:t>App</a:t>
            </a:r>
            <a:r>
              <a:rPr lang="zh-TW" altLang="en-US" dirty="0"/>
              <a:t>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56318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Lab1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Part2(</a:t>
            </a:r>
            <a:r>
              <a:rPr lang="zh-TW" altLang="en-US" dirty="0" smtClean="0">
                <a:solidFill>
                  <a:schemeClr val="tx1"/>
                </a:solidFill>
              </a:rPr>
              <a:t>續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32436"/>
            <a:ext cx="8596668" cy="3880773"/>
          </a:xfrm>
        </p:spPr>
        <p:txBody>
          <a:bodyPr/>
          <a:lstStyle/>
          <a:p>
            <a:r>
              <a:rPr lang="zh-TW" altLang="en-US" dirty="0"/>
              <a:t>開啟</a:t>
            </a:r>
            <a:r>
              <a:rPr lang="en-US" altLang="zh-TW" dirty="0"/>
              <a:t>App</a:t>
            </a:r>
            <a:r>
              <a:rPr lang="zh-TW" altLang="en-US" dirty="0"/>
              <a:t>的初始狀態</a:t>
            </a:r>
            <a:endParaRPr lang="en-US" altLang="zh-TW" dirty="0"/>
          </a:p>
          <a:p>
            <a:r>
              <a:rPr lang="zh-TW" altLang="en-US" dirty="0"/>
              <a:t>輸入錯誤範危顯示訊息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23" y="2378903"/>
            <a:ext cx="2225893" cy="395714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33" y="2421321"/>
            <a:ext cx="2303030" cy="40942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80" y="2378903"/>
            <a:ext cx="2350751" cy="41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6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Lab1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Part2(</a:t>
            </a:r>
            <a:r>
              <a:rPr lang="zh-TW" altLang="en-US" dirty="0">
                <a:solidFill>
                  <a:schemeClr val="tx1"/>
                </a:solidFill>
              </a:rPr>
              <a:t>續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00631"/>
            <a:ext cx="8596668" cy="3880773"/>
          </a:xfrm>
        </p:spPr>
        <p:txBody>
          <a:bodyPr/>
          <a:lstStyle/>
          <a:p>
            <a:r>
              <a:rPr lang="zh-TW" altLang="en-US" dirty="0"/>
              <a:t>輸入正確範圍內數字後，上方範圍變動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8" y="2218997"/>
            <a:ext cx="2389954" cy="424880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888" y="2250527"/>
            <a:ext cx="2354482" cy="418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49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Lab1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Part2(</a:t>
            </a:r>
            <a:r>
              <a:rPr lang="zh-TW" altLang="en-US" dirty="0">
                <a:solidFill>
                  <a:schemeClr val="tx1"/>
                </a:solidFill>
              </a:rPr>
              <a:t>續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0945" y="1492679"/>
            <a:ext cx="8596668" cy="3880773"/>
          </a:xfrm>
        </p:spPr>
        <p:txBody>
          <a:bodyPr/>
          <a:lstStyle/>
          <a:p>
            <a:r>
              <a:rPr lang="zh-TW" altLang="en-US" dirty="0"/>
              <a:t>找到正確數字顯示訊息</a:t>
            </a:r>
            <a:endParaRPr lang="en-US" altLang="zh-TW" dirty="0"/>
          </a:p>
          <a:p>
            <a:r>
              <a:rPr lang="zh-TW" altLang="en-US" dirty="0"/>
              <a:t>點選</a:t>
            </a:r>
            <a:r>
              <a:rPr lang="en-US" altLang="zh-TW" dirty="0"/>
              <a:t>About</a:t>
            </a:r>
            <a:r>
              <a:rPr lang="zh-TW" altLang="en-US" dirty="0"/>
              <a:t> 開啟</a:t>
            </a:r>
            <a:r>
              <a:rPr lang="en-US" altLang="zh-TW" dirty="0"/>
              <a:t>Notifier1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64" y="2357973"/>
            <a:ext cx="2367784" cy="420939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41" y="2357973"/>
            <a:ext cx="2307185" cy="41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1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solidFill>
                  <a:schemeClr val="tx1"/>
                </a:solidFill>
              </a:rPr>
              <a:t>Linkit</a:t>
            </a:r>
            <a:r>
              <a:rPr lang="en-US" altLang="zh-TW" dirty="0">
                <a:solidFill>
                  <a:schemeClr val="tx1"/>
                </a:solidFill>
              </a:rPr>
              <a:t> one </a:t>
            </a:r>
            <a:r>
              <a:rPr lang="zh-TW" altLang="en-US" dirty="0">
                <a:solidFill>
                  <a:schemeClr val="tx1"/>
                </a:solidFill>
              </a:rPr>
              <a:t>板子</a:t>
            </a:r>
            <a:r>
              <a:rPr lang="zh-TW" altLang="en-US" dirty="0" smtClean="0">
                <a:solidFill>
                  <a:schemeClr val="tx1"/>
                </a:solidFill>
              </a:rPr>
              <a:t>介紹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續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 descr="C:\Users\user\Google 雲端硬碟\課程作業\linkit\iot_lab1\linkit one反面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" t="21370" r="2893" b="5753"/>
          <a:stretch/>
        </p:blipFill>
        <p:spPr bwMode="auto">
          <a:xfrm>
            <a:off x="981075" y="2085781"/>
            <a:ext cx="4743450" cy="2463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圖片 4" descr="C:\Users\user\Google 雲端硬碟\課程作業\linkit\iot_lab1\lab1圖\wifi藍芽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t="6844" r="23715" b="12548"/>
          <a:stretch/>
        </p:blipFill>
        <p:spPr bwMode="auto">
          <a:xfrm>
            <a:off x="5796211" y="1473006"/>
            <a:ext cx="1790700" cy="20193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C:\Users\user\Google 雲端硬碟\課程作業\linkit\iot_lab1\lab1圖\GPRS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12548" r="2572" b="3042"/>
          <a:stretch/>
        </p:blipFill>
        <p:spPr bwMode="auto">
          <a:xfrm>
            <a:off x="7658597" y="1479059"/>
            <a:ext cx="2790825" cy="2114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圖片 6" descr="C:\Users\user\Google 雲端硬碟\課程作業\linkit\iot_lab1\lab1圖\GPS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27757"/>
          <a:stretch/>
        </p:blipFill>
        <p:spPr bwMode="auto">
          <a:xfrm>
            <a:off x="6187902" y="4100975"/>
            <a:ext cx="3086100" cy="1809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1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Arduino IDE</a:t>
            </a:r>
            <a:r>
              <a:rPr lang="zh-TW" altLang="zh-TW" dirty="0">
                <a:solidFill>
                  <a:schemeClr val="tx1"/>
                </a:solidFill>
              </a:rPr>
              <a:t>環境建置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請先</a:t>
            </a:r>
            <a:r>
              <a:rPr lang="zh-TW" altLang="en-US" dirty="0" smtClean="0">
                <a:hlinkClick r:id="rId2"/>
              </a:rPr>
              <a:t>官網</a:t>
            </a:r>
            <a:r>
              <a:rPr lang="zh-TW" altLang="en-US" dirty="0" smtClean="0"/>
              <a:t>下載</a:t>
            </a:r>
            <a:r>
              <a:rPr lang="en-US" altLang="zh-TW" dirty="0" smtClean="0"/>
              <a:t>1.6.6</a:t>
            </a:r>
            <a:r>
              <a:rPr lang="zh-TW" altLang="en-US" dirty="0" smtClean="0"/>
              <a:t>版本的</a:t>
            </a:r>
            <a:r>
              <a:rPr lang="en-US" altLang="zh-TW" dirty="0" smtClean="0"/>
              <a:t>Arduino IDE</a:t>
            </a:r>
            <a:r>
              <a:rPr lang="zh-TW" altLang="en-US" dirty="0" smtClean="0"/>
              <a:t>，下載完後解壓縮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 descr="C:\Users\user\Desktop\iot_lab1\官網下載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18" y="2646432"/>
            <a:ext cx="8219716" cy="3706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9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Arduino IDE</a:t>
            </a:r>
            <a:r>
              <a:rPr lang="zh-TW" altLang="zh-TW" dirty="0">
                <a:solidFill>
                  <a:schemeClr val="tx1"/>
                </a:solidFill>
              </a:rPr>
              <a:t>環境</a:t>
            </a:r>
            <a:r>
              <a:rPr lang="zh-TW" altLang="zh-TW" dirty="0" smtClean="0">
                <a:solidFill>
                  <a:schemeClr val="tx1"/>
                </a:solidFill>
              </a:rPr>
              <a:t>建置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續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進入控制台，搜尋</a:t>
            </a:r>
            <a:r>
              <a:rPr lang="en-US" altLang="zh-TW" dirty="0"/>
              <a:t>”</a:t>
            </a:r>
            <a:r>
              <a:rPr lang="zh-TW" altLang="zh-TW" dirty="0">
                <a:solidFill>
                  <a:schemeClr val="accent5"/>
                </a:solidFill>
              </a:rPr>
              <a:t>變更裝置和安裝設定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</a:t>
            </a:r>
            <a:r>
              <a:rPr lang="zh-TW" altLang="zh-TW" dirty="0"/>
              <a:t>選擇</a:t>
            </a:r>
            <a:r>
              <a:rPr lang="en-US" altLang="zh-TW" dirty="0"/>
              <a:t>”</a:t>
            </a:r>
            <a:r>
              <a:rPr lang="zh-TW" altLang="zh-TW" dirty="0">
                <a:solidFill>
                  <a:schemeClr val="accent5"/>
                </a:solidFill>
              </a:rPr>
              <a:t>否，讓我選擇要進行的動作</a:t>
            </a:r>
            <a:r>
              <a:rPr lang="en-US" altLang="zh-TW" dirty="0">
                <a:solidFill>
                  <a:schemeClr val="accent5"/>
                </a:solidFill>
              </a:rPr>
              <a:t>”</a:t>
            </a:r>
            <a:r>
              <a:rPr lang="zh-TW" altLang="zh-TW" dirty="0">
                <a:solidFill>
                  <a:schemeClr val="accent5"/>
                </a:solidFill>
              </a:rPr>
              <a:t>與</a:t>
            </a:r>
            <a:r>
              <a:rPr lang="en-US" altLang="zh-TW" dirty="0">
                <a:solidFill>
                  <a:schemeClr val="accent5"/>
                </a:solidFill>
              </a:rPr>
              <a:t>”</a:t>
            </a:r>
            <a:r>
              <a:rPr lang="zh-TW" altLang="zh-TW" dirty="0">
                <a:solidFill>
                  <a:schemeClr val="accent5"/>
                </a:solidFill>
              </a:rPr>
              <a:t>絕不安裝來自</a:t>
            </a:r>
            <a:r>
              <a:rPr lang="en-US" altLang="zh-TW" dirty="0">
                <a:solidFill>
                  <a:schemeClr val="accent5"/>
                </a:solidFill>
              </a:rPr>
              <a:t>Windows Update</a:t>
            </a:r>
            <a:r>
              <a:rPr lang="zh-TW" altLang="zh-TW" dirty="0">
                <a:solidFill>
                  <a:schemeClr val="accent5"/>
                </a:solidFill>
              </a:rPr>
              <a:t>的驅動程式軟體</a:t>
            </a:r>
            <a:r>
              <a:rPr lang="en-US" altLang="zh-TW" dirty="0"/>
              <a:t>”</a:t>
            </a:r>
            <a:endParaRPr lang="zh-TW" altLang="en-US" dirty="0"/>
          </a:p>
        </p:txBody>
      </p:sp>
      <p:pic>
        <p:nvPicPr>
          <p:cNvPr id="4" name="圖片 3" descr="C:\Users\user\Desktop\iot_lab1\設定為n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20" y="2808729"/>
            <a:ext cx="5271770" cy="3943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2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Arduino IDE</a:t>
            </a:r>
            <a:r>
              <a:rPr lang="zh-TW" altLang="zh-TW" dirty="0" smtClean="0">
                <a:solidFill>
                  <a:schemeClr val="tx1"/>
                </a:solidFill>
              </a:rPr>
              <a:t>環境建置</a:t>
            </a:r>
            <a:r>
              <a:rPr lang="en-US" altLang="zh-TW" dirty="0" smtClean="0">
                <a:solidFill>
                  <a:schemeClr val="tx1"/>
                </a:solidFill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</a:rPr>
              <a:t>續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5772" y="2160589"/>
            <a:ext cx="8596668" cy="3880773"/>
          </a:xfrm>
        </p:spPr>
        <p:txBody>
          <a:bodyPr/>
          <a:lstStyle/>
          <a:p>
            <a:r>
              <a:rPr lang="zh-TW" altLang="zh-TW" dirty="0"/>
              <a:t>下載</a:t>
            </a:r>
            <a:r>
              <a:rPr lang="en-US" altLang="zh-TW" dirty="0" err="1"/>
              <a:t>Linkit</a:t>
            </a:r>
            <a:r>
              <a:rPr lang="en-US" altLang="zh-TW" dirty="0"/>
              <a:t> one</a:t>
            </a:r>
            <a:r>
              <a:rPr lang="zh-TW" altLang="zh-TW" dirty="0"/>
              <a:t>的</a:t>
            </a:r>
            <a:r>
              <a:rPr lang="zh-TW" altLang="zh-TW" dirty="0" smtClean="0"/>
              <a:t>驅動程式</a:t>
            </a:r>
            <a:r>
              <a:rPr lang="en-US" altLang="zh-TW" dirty="0" smtClean="0"/>
              <a:t>(</a:t>
            </a:r>
            <a:r>
              <a:rPr lang="zh-TW" altLang="en-US" dirty="0" smtClean="0">
                <a:hlinkClick r:id="rId2"/>
              </a:rPr>
              <a:t>驅動載點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，下載後並解壓縮。</a:t>
            </a:r>
            <a:endParaRPr lang="en-US" altLang="zh-TW" dirty="0" smtClean="0"/>
          </a:p>
          <a:p>
            <a:r>
              <a:rPr lang="zh-TW" altLang="en-US" dirty="0"/>
              <a:t>執行</a:t>
            </a:r>
            <a:r>
              <a:rPr lang="en-US" altLang="zh-TW" dirty="0" err="1" smtClean="0"/>
              <a:t>InstallMTKUSBCOMPortDriver</a:t>
            </a:r>
            <a:r>
              <a:rPr lang="zh-TW" altLang="en-US" dirty="0" smtClean="0"/>
              <a:t>檔</a:t>
            </a:r>
            <a:endParaRPr lang="en-US" altLang="zh-TW" dirty="0" smtClean="0"/>
          </a:p>
          <a:p>
            <a:r>
              <a:rPr lang="zh-TW" altLang="en-US" dirty="0" smtClean="0"/>
              <a:t>安裝完後點開</a:t>
            </a:r>
            <a:r>
              <a:rPr lang="en-US" altLang="zh-TW" dirty="0" smtClean="0"/>
              <a:t>”</a:t>
            </a:r>
            <a:r>
              <a:rPr lang="zh-TW" altLang="zh-TW" dirty="0">
                <a:solidFill>
                  <a:schemeClr val="accent5"/>
                </a:solidFill>
              </a:rPr>
              <a:t>裝置管理員</a:t>
            </a:r>
            <a:r>
              <a:rPr lang="en-US" altLang="zh-TW" dirty="0" smtClean="0"/>
              <a:t>”</a:t>
            </a:r>
            <a:r>
              <a:rPr lang="zh-TW" altLang="en-US" dirty="0" smtClean="0"/>
              <a:t>，</a:t>
            </a:r>
            <a:r>
              <a:rPr lang="zh-TW" altLang="zh-TW" dirty="0"/>
              <a:t>便可看到已連接的</a:t>
            </a:r>
            <a:r>
              <a:rPr lang="en-US" altLang="zh-TW" dirty="0" err="1"/>
              <a:t>Linkit</a:t>
            </a:r>
            <a:r>
              <a:rPr lang="en-US" altLang="zh-TW" dirty="0"/>
              <a:t> </a:t>
            </a:r>
            <a:r>
              <a:rPr lang="en-US" altLang="zh-TW" dirty="0" smtClean="0"/>
              <a:t>one</a:t>
            </a:r>
          </a:p>
          <a:p>
            <a:pPr marL="0" indent="0">
              <a:buNone/>
            </a:pPr>
            <a:r>
              <a:rPr lang="en-US" altLang="zh-TW" dirty="0" smtClean="0"/>
              <a:t>	(</a:t>
            </a:r>
            <a:r>
              <a:rPr lang="en-US" altLang="zh-TW" dirty="0"/>
              <a:t>MTK USB Debug Port</a:t>
            </a:r>
            <a:r>
              <a:rPr lang="zh-TW" altLang="zh-TW" dirty="0"/>
              <a:t>為燒錄程式用</a:t>
            </a:r>
            <a:r>
              <a:rPr lang="zh-TW" altLang="zh-TW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	MTK </a:t>
            </a:r>
            <a:r>
              <a:rPr lang="en-US" altLang="zh-TW" dirty="0"/>
              <a:t>USB Modem Port</a:t>
            </a:r>
            <a:r>
              <a:rPr lang="zh-TW" altLang="zh-TW" dirty="0"/>
              <a:t>為一般序列傳輸用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</p:txBody>
      </p:sp>
      <p:pic>
        <p:nvPicPr>
          <p:cNvPr id="4" name="圖片 3" descr="C:\Users\user\Desktop\iot_lab1\port號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835" y="2287946"/>
            <a:ext cx="3594100" cy="3427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0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Arduino IDE</a:t>
            </a:r>
            <a:r>
              <a:rPr lang="zh-TW" altLang="zh-TW" dirty="0">
                <a:solidFill>
                  <a:schemeClr val="tx1"/>
                </a:solidFill>
              </a:rPr>
              <a:t>環境建置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續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pPr lvl="0"/>
            <a:r>
              <a:rPr lang="zh-TW" altLang="zh-TW" dirty="0"/>
              <a:t>安裝</a:t>
            </a:r>
            <a:r>
              <a:rPr lang="en-US" altLang="zh-TW" dirty="0" err="1"/>
              <a:t>Linkit</a:t>
            </a:r>
            <a:r>
              <a:rPr lang="en-US" altLang="zh-TW" dirty="0"/>
              <a:t> one </a:t>
            </a:r>
            <a:r>
              <a:rPr lang="zh-TW" altLang="zh-TW" dirty="0"/>
              <a:t>的</a:t>
            </a:r>
            <a:r>
              <a:rPr lang="en-US" altLang="zh-TW" dirty="0"/>
              <a:t>SDK</a:t>
            </a:r>
            <a:r>
              <a:rPr lang="zh-TW" altLang="zh-TW" dirty="0"/>
              <a:t>至</a:t>
            </a:r>
            <a:r>
              <a:rPr lang="en-US" altLang="zh-TW" dirty="0"/>
              <a:t>Arduino IDE</a:t>
            </a:r>
            <a:r>
              <a:rPr lang="zh-TW" altLang="zh-TW" dirty="0"/>
              <a:t>，點選</a:t>
            </a:r>
            <a:r>
              <a:rPr lang="en-US" altLang="zh-TW" dirty="0"/>
              <a:t>”</a:t>
            </a:r>
            <a:r>
              <a:rPr lang="zh-TW" altLang="zh-TW" dirty="0">
                <a:solidFill>
                  <a:schemeClr val="accent5"/>
                </a:solidFill>
              </a:rPr>
              <a:t>檔案</a:t>
            </a:r>
            <a:r>
              <a:rPr lang="en-US" altLang="zh-TW" dirty="0"/>
              <a:t>”</a:t>
            </a:r>
            <a:r>
              <a:rPr lang="zh-TW" altLang="zh-TW" dirty="0"/>
              <a:t>中的</a:t>
            </a:r>
            <a:r>
              <a:rPr lang="en-US" altLang="zh-TW" dirty="0"/>
              <a:t>”</a:t>
            </a:r>
            <a:r>
              <a:rPr lang="zh-TW" altLang="zh-TW" dirty="0">
                <a:solidFill>
                  <a:schemeClr val="accent5"/>
                </a:solidFill>
              </a:rPr>
              <a:t>偏好</a:t>
            </a:r>
            <a:r>
              <a:rPr lang="zh-TW" altLang="zh-TW" dirty="0" smtClean="0">
                <a:solidFill>
                  <a:schemeClr val="accent5"/>
                </a:solidFill>
              </a:rPr>
              <a:t>設定</a:t>
            </a:r>
            <a:r>
              <a:rPr lang="en-US" altLang="zh-TW" dirty="0" smtClean="0"/>
              <a:t>”</a:t>
            </a:r>
          </a:p>
          <a:p>
            <a:pPr lvl="0"/>
            <a:r>
              <a:rPr lang="zh-TW" altLang="en-US" dirty="0" smtClean="0"/>
              <a:t>點選紅色框框，並在框框中輸入</a:t>
            </a:r>
            <a:r>
              <a:rPr lang="en-US" altLang="zh-TW" u="sng" dirty="0">
                <a:solidFill>
                  <a:schemeClr val="accent5"/>
                </a:solidFill>
                <a:hlinkClick r:id="rId2"/>
              </a:rPr>
              <a:t>http://download.labs.mediatek.com/package_mtk_linkit_index.json</a:t>
            </a:r>
            <a:endParaRPr lang="zh-TW" altLang="en-US" dirty="0">
              <a:solidFill>
                <a:schemeClr val="accent5"/>
              </a:solidFill>
            </a:endParaRPr>
          </a:p>
        </p:txBody>
      </p:sp>
      <p:pic>
        <p:nvPicPr>
          <p:cNvPr id="6" name="圖片 5" descr="C:\Users\user\Desktop\iot_lab1\好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3" y="2385391"/>
            <a:ext cx="5271770" cy="458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C:\Users\user\Desktop\iot_lab1\貼上網址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899" y="3091116"/>
            <a:ext cx="5271770" cy="2178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8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Arduino IDE</a:t>
            </a:r>
            <a:r>
              <a:rPr lang="zh-TW" altLang="zh-TW" dirty="0">
                <a:solidFill>
                  <a:schemeClr val="tx1"/>
                </a:solidFill>
              </a:rPr>
              <a:t>環境建置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續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點選</a:t>
            </a:r>
            <a:r>
              <a:rPr lang="en-US" altLang="zh-TW" dirty="0"/>
              <a:t>”</a:t>
            </a:r>
            <a:r>
              <a:rPr lang="zh-TW" altLang="zh-TW" dirty="0">
                <a:solidFill>
                  <a:schemeClr val="accent5"/>
                </a:solidFill>
              </a:rPr>
              <a:t>工具</a:t>
            </a:r>
            <a:r>
              <a:rPr lang="en-US" altLang="zh-TW" dirty="0"/>
              <a:t>”</a:t>
            </a:r>
            <a:r>
              <a:rPr lang="zh-TW" altLang="zh-TW" dirty="0"/>
              <a:t>的</a:t>
            </a:r>
            <a:r>
              <a:rPr lang="en-US" altLang="zh-TW" dirty="0"/>
              <a:t>”</a:t>
            </a:r>
            <a:r>
              <a:rPr lang="zh-TW" altLang="zh-TW" dirty="0">
                <a:solidFill>
                  <a:schemeClr val="accent5"/>
                </a:solidFill>
              </a:rPr>
              <a:t>板子</a:t>
            </a:r>
            <a:r>
              <a:rPr lang="en-US" altLang="zh-TW" dirty="0">
                <a:solidFill>
                  <a:schemeClr val="accent5"/>
                </a:solidFill>
              </a:rPr>
              <a:t>:”Arduino/</a:t>
            </a:r>
            <a:r>
              <a:rPr lang="en-US" altLang="zh-TW" dirty="0" err="1">
                <a:solidFill>
                  <a:schemeClr val="accent5"/>
                </a:solidFill>
              </a:rPr>
              <a:t>Genuino</a:t>
            </a:r>
            <a:r>
              <a:rPr lang="en-US" altLang="zh-TW" dirty="0">
                <a:solidFill>
                  <a:schemeClr val="accent5"/>
                </a:solidFill>
              </a:rPr>
              <a:t> Uno</a:t>
            </a:r>
            <a:r>
              <a:rPr lang="en-US" altLang="zh-TW" dirty="0"/>
              <a:t>”</a:t>
            </a:r>
            <a:r>
              <a:rPr lang="zh-TW" altLang="zh-TW" dirty="0"/>
              <a:t>，並選擇</a:t>
            </a:r>
            <a:r>
              <a:rPr lang="en-US" altLang="zh-TW" dirty="0"/>
              <a:t>”</a:t>
            </a:r>
            <a:r>
              <a:rPr lang="zh-TW" altLang="zh-TW" dirty="0">
                <a:solidFill>
                  <a:schemeClr val="accent5"/>
                </a:solidFill>
              </a:rPr>
              <a:t>板子管理員</a:t>
            </a:r>
            <a:r>
              <a:rPr lang="en-US" altLang="zh-TW" dirty="0"/>
              <a:t>” </a:t>
            </a:r>
            <a:endParaRPr lang="en-US" altLang="zh-TW" dirty="0" smtClean="0"/>
          </a:p>
          <a:p>
            <a:r>
              <a:rPr lang="zh-TW" altLang="en-US" dirty="0" smtClean="0"/>
              <a:t>找到</a:t>
            </a:r>
            <a:r>
              <a:rPr lang="en-US" altLang="zh-TW" dirty="0" smtClean="0"/>
              <a:t>”</a:t>
            </a:r>
            <a:r>
              <a:rPr lang="en-US" altLang="zh-TW" dirty="0" err="1"/>
              <a:t>LinkIt</a:t>
            </a:r>
            <a:r>
              <a:rPr lang="en-US" altLang="zh-TW" dirty="0"/>
              <a:t> ONE”</a:t>
            </a:r>
            <a:r>
              <a:rPr lang="zh-TW" altLang="zh-TW" dirty="0"/>
              <a:t>的</a:t>
            </a:r>
            <a:r>
              <a:rPr lang="en-US" altLang="zh-TW" dirty="0"/>
              <a:t>SDK</a:t>
            </a:r>
            <a:r>
              <a:rPr lang="zh-TW" altLang="zh-TW" dirty="0"/>
              <a:t>，後並</a:t>
            </a:r>
            <a:r>
              <a:rPr lang="zh-TW" altLang="zh-TW" dirty="0" smtClean="0"/>
              <a:t>安裝</a:t>
            </a:r>
            <a:endParaRPr lang="en-US" altLang="zh-TW" dirty="0" smtClean="0"/>
          </a:p>
          <a:p>
            <a:r>
              <a:rPr lang="en-US" altLang="zh-TW" dirty="0"/>
              <a:t>(</a:t>
            </a:r>
            <a:r>
              <a:rPr lang="zh-TW" altLang="zh-TW" dirty="0"/>
              <a:t>若發現左下角有</a:t>
            </a:r>
            <a:r>
              <a:rPr lang="en-US" altLang="zh-TW" dirty="0">
                <a:solidFill>
                  <a:schemeClr val="accent5"/>
                </a:solidFill>
              </a:rPr>
              <a:t>Unmatched </a:t>
            </a:r>
            <a:r>
              <a:rPr lang="en-US" altLang="zh-TW" dirty="0" err="1">
                <a:solidFill>
                  <a:schemeClr val="accent5"/>
                </a:solidFill>
              </a:rPr>
              <a:t>brances</a:t>
            </a:r>
            <a:r>
              <a:rPr lang="en-US" altLang="zh-TW" dirty="0">
                <a:solidFill>
                  <a:schemeClr val="accent5"/>
                </a:solidFill>
              </a:rPr>
              <a:t> in the pattern</a:t>
            </a:r>
            <a:r>
              <a:rPr lang="zh-TW" altLang="zh-TW" dirty="0"/>
              <a:t>時，則需要進入偏好設定先將語言設置為英文，再進行安裝</a:t>
            </a:r>
            <a:r>
              <a:rPr lang="en-US" altLang="zh-TW" dirty="0"/>
              <a:t>) </a:t>
            </a:r>
            <a:endParaRPr lang="zh-TW" altLang="en-US" dirty="0"/>
          </a:p>
        </p:txBody>
      </p:sp>
      <p:pic>
        <p:nvPicPr>
          <p:cNvPr id="4" name="圖片 3" descr="C:\Users\user\Desktop\iot_lab1\Linkit one 驅動安裝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68" y="3401308"/>
            <a:ext cx="5271770" cy="2981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9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3121</TotalTime>
  <Words>1116</Words>
  <Application>Microsoft Office PowerPoint</Application>
  <PresentationFormat>寬螢幕</PresentationFormat>
  <Paragraphs>113</Paragraphs>
  <Slides>39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5" baseType="lpstr">
      <vt:lpstr>微軟正黑體</vt:lpstr>
      <vt:lpstr>標楷體</vt:lpstr>
      <vt:lpstr>Arial</vt:lpstr>
      <vt:lpstr>Trebuchet MS</vt:lpstr>
      <vt:lpstr>Wingdings 3</vt:lpstr>
      <vt:lpstr>多面向</vt:lpstr>
      <vt:lpstr>物聯網核心技術實習作業一Linkit one, Arduino IDE App Inventor2 </vt:lpstr>
      <vt:lpstr>目錄</vt:lpstr>
      <vt:lpstr>Linkit one 板子介紹</vt:lpstr>
      <vt:lpstr>Linkit one 板子介紹(續)</vt:lpstr>
      <vt:lpstr>Arduino IDE環境建置 </vt:lpstr>
      <vt:lpstr>Arduino IDE環境建置(續)</vt:lpstr>
      <vt:lpstr>Arduino IDE環境建置(續)</vt:lpstr>
      <vt:lpstr>Arduino IDE環境建置(續)</vt:lpstr>
      <vt:lpstr>Arduino IDE環境建置(續)</vt:lpstr>
      <vt:lpstr>Arduino IDE環境建置(續)</vt:lpstr>
      <vt:lpstr>Linkit one Example</vt:lpstr>
      <vt:lpstr>Linkit one Example(續)</vt:lpstr>
      <vt:lpstr>Linkit one Example(續)</vt:lpstr>
      <vt:lpstr>Linkit one Example(續)</vt:lpstr>
      <vt:lpstr>Lab1 Part1</vt:lpstr>
      <vt:lpstr>App Inventor2 Intorduction</vt:lpstr>
      <vt:lpstr>App Inventor2 Intorduction(續)</vt:lpstr>
      <vt:lpstr>App Inventor2 Login</vt:lpstr>
      <vt:lpstr>App Inventor2 New project</vt:lpstr>
      <vt:lpstr>App Inventor2 New project</vt:lpstr>
      <vt:lpstr>App Inventor2 GUI</vt:lpstr>
      <vt:lpstr>App Inventor2 GUI(續)</vt:lpstr>
      <vt:lpstr>Install Emulator</vt:lpstr>
      <vt:lpstr>Install Emulator(續)</vt:lpstr>
      <vt:lpstr>Install Emulator(續)</vt:lpstr>
      <vt:lpstr>Install Emulator(續)</vt:lpstr>
      <vt:lpstr>Install Emulator(續)</vt:lpstr>
      <vt:lpstr>Install Emulator(續)</vt:lpstr>
      <vt:lpstr>Install Emulator(續)</vt:lpstr>
      <vt:lpstr>App Inventor2 Example</vt:lpstr>
      <vt:lpstr>App Inventor2 Example(續)</vt:lpstr>
      <vt:lpstr>App Inventor2 Example(續)</vt:lpstr>
      <vt:lpstr>App Inventor2 Example(續)</vt:lpstr>
      <vt:lpstr>App Inventor2 Example(續)</vt:lpstr>
      <vt:lpstr>App Inventor2 Example(續)</vt:lpstr>
      <vt:lpstr>Lab1 Part2</vt:lpstr>
      <vt:lpstr>Lab1 Part2(續)</vt:lpstr>
      <vt:lpstr>Lab1 Part2(續)</vt:lpstr>
      <vt:lpstr>Lab1 Part2(續)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23</cp:revision>
  <dcterms:created xsi:type="dcterms:W3CDTF">2017-03-23T07:49:08Z</dcterms:created>
  <dcterms:modified xsi:type="dcterms:W3CDTF">2017-08-22T14:28:19Z</dcterms:modified>
</cp:coreProperties>
</file>